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  <p:sldMasterId id="2147483676" r:id="rId4"/>
    <p:sldMasterId id="2147483678" r:id="rId5"/>
    <p:sldMasterId id="2147483680" r:id="rId6"/>
    <p:sldMasterId id="2147483682" r:id="rId7"/>
    <p:sldMasterId id="2147483684" r:id="rId8"/>
    <p:sldMasterId id="2147483686" r:id="rId9"/>
    <p:sldMasterId id="2147483688" r:id="rId10"/>
    <p:sldMasterId id="2147483690" r:id="rId11"/>
    <p:sldMasterId id="2147483692" r:id="rId12"/>
  </p:sldMasterIdLst>
  <p:sldIdLst>
    <p:sldId id="270" r:id="rId13"/>
    <p:sldId id="269" r:id="rId14"/>
    <p:sldId id="259" r:id="rId15"/>
    <p:sldId id="264" r:id="rId16"/>
    <p:sldId id="260" r:id="rId17"/>
    <p:sldId id="277" r:id="rId18"/>
    <p:sldId id="278" r:id="rId19"/>
    <p:sldId id="279" r:id="rId20"/>
    <p:sldId id="280" r:id="rId21"/>
    <p:sldId id="290" r:id="rId22"/>
    <p:sldId id="281" r:id="rId23"/>
    <p:sldId id="287" r:id="rId24"/>
    <p:sldId id="285" r:id="rId25"/>
    <p:sldId id="289" r:id="rId26"/>
    <p:sldId id="284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3300"/>
    <a:srgbClr val="7AC87A"/>
    <a:srgbClr val="E0EB9F"/>
    <a:srgbClr val="3F60AB"/>
    <a:srgbClr val="6D89E1"/>
    <a:srgbClr val="8DA2E7"/>
    <a:srgbClr val="FFFF00"/>
    <a:srgbClr val="000066"/>
    <a:srgbClr val="8C020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681" autoAdjust="0"/>
    <p:restoredTop sz="96774" autoAdjust="0"/>
  </p:normalViewPr>
  <p:slideViewPr>
    <p:cSldViewPr>
      <p:cViewPr>
        <p:scale>
          <a:sx n="75" d="100"/>
          <a:sy n="75" d="100"/>
        </p:scale>
        <p:origin x="-78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34"/>
  <c:chart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Лист1!$A$2</c:f>
              <c:strCache>
                <c:ptCount val="1"/>
                <c:pt idx="0">
                  <c:v>2011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Лист1!$B$1:$K$1</c:f>
              <c:strCache>
                <c:ptCount val="10"/>
                <c:pt idx="0">
                  <c:v>Міська мережа</c:v>
                </c:pt>
                <c:pt idx="1">
                  <c:v>Червонозаводський</c:v>
                </c:pt>
                <c:pt idx="2">
                  <c:v>Фрунзенський</c:v>
                </c:pt>
                <c:pt idx="3">
                  <c:v>Орджонікідзевський</c:v>
                </c:pt>
                <c:pt idx="4">
                  <c:v>Московський</c:v>
                </c:pt>
                <c:pt idx="5">
                  <c:v>Ленінський</c:v>
                </c:pt>
                <c:pt idx="6">
                  <c:v>Комінтернівський</c:v>
                </c:pt>
                <c:pt idx="7">
                  <c:v>Київський</c:v>
                </c:pt>
                <c:pt idx="8">
                  <c:v>Жовтневий</c:v>
                </c:pt>
                <c:pt idx="9">
                  <c:v>Дзержинський</c:v>
                </c:pt>
              </c:strCache>
            </c:strRef>
          </c:cat>
          <c:val>
            <c:numRef>
              <c:f>Лист1!$B$2:$K$2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4</c:v>
                </c:pt>
                <c:pt idx="5">
                  <c:v>2</c:v>
                </c:pt>
                <c:pt idx="6">
                  <c:v>5</c:v>
                </c:pt>
                <c:pt idx="7">
                  <c:v>4</c:v>
                </c:pt>
                <c:pt idx="8">
                  <c:v>2</c:v>
                </c:pt>
                <c:pt idx="9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2012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Лист1!$B$1:$K$1</c:f>
              <c:strCache>
                <c:ptCount val="10"/>
                <c:pt idx="0">
                  <c:v>Міська мережа</c:v>
                </c:pt>
                <c:pt idx="1">
                  <c:v>Червонозаводський</c:v>
                </c:pt>
                <c:pt idx="2">
                  <c:v>Фрунзенський</c:v>
                </c:pt>
                <c:pt idx="3">
                  <c:v>Орджонікідзевський</c:v>
                </c:pt>
                <c:pt idx="4">
                  <c:v>Московський</c:v>
                </c:pt>
                <c:pt idx="5">
                  <c:v>Ленінський</c:v>
                </c:pt>
                <c:pt idx="6">
                  <c:v>Комінтернівський</c:v>
                </c:pt>
                <c:pt idx="7">
                  <c:v>Київський</c:v>
                </c:pt>
                <c:pt idx="8">
                  <c:v>Жовтневий</c:v>
                </c:pt>
                <c:pt idx="9">
                  <c:v>Дзержинський</c:v>
                </c:pt>
              </c:strCache>
            </c:strRef>
          </c:cat>
          <c:val>
            <c:numRef>
              <c:f>Лист1!$B$3:$K$3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  <c:pt idx="7">
                  <c:v>5</c:v>
                </c:pt>
                <c:pt idx="8">
                  <c:v>3</c:v>
                </c:pt>
                <c:pt idx="9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2013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Лист1!$B$1:$K$1</c:f>
              <c:strCache>
                <c:ptCount val="10"/>
                <c:pt idx="0">
                  <c:v>Міська мережа</c:v>
                </c:pt>
                <c:pt idx="1">
                  <c:v>Червонозаводський</c:v>
                </c:pt>
                <c:pt idx="2">
                  <c:v>Фрунзенський</c:v>
                </c:pt>
                <c:pt idx="3">
                  <c:v>Орджонікідзевський</c:v>
                </c:pt>
                <c:pt idx="4">
                  <c:v>Московський</c:v>
                </c:pt>
                <c:pt idx="5">
                  <c:v>Ленінський</c:v>
                </c:pt>
                <c:pt idx="6">
                  <c:v>Комінтернівський</c:v>
                </c:pt>
                <c:pt idx="7">
                  <c:v>Київський</c:v>
                </c:pt>
                <c:pt idx="8">
                  <c:v>Жовтневий</c:v>
                </c:pt>
                <c:pt idx="9">
                  <c:v>Дзержинський</c:v>
                </c:pt>
              </c:strCache>
            </c:strRef>
          </c:cat>
          <c:val>
            <c:numRef>
              <c:f>Лист1!$B$4:$K$4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6</c:v>
                </c:pt>
                <c:pt idx="8">
                  <c:v>2</c:v>
                </c:pt>
                <c:pt idx="9">
                  <c:v>4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2014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Лист1!$B$1:$K$1</c:f>
              <c:strCache>
                <c:ptCount val="10"/>
                <c:pt idx="0">
                  <c:v>Міська мережа</c:v>
                </c:pt>
                <c:pt idx="1">
                  <c:v>Червонозаводський</c:v>
                </c:pt>
                <c:pt idx="2">
                  <c:v>Фрунзенський</c:v>
                </c:pt>
                <c:pt idx="3">
                  <c:v>Орджонікідзевський</c:v>
                </c:pt>
                <c:pt idx="4">
                  <c:v>Московський</c:v>
                </c:pt>
                <c:pt idx="5">
                  <c:v>Ленінський</c:v>
                </c:pt>
                <c:pt idx="6">
                  <c:v>Комінтернівський</c:v>
                </c:pt>
                <c:pt idx="7">
                  <c:v>Київський</c:v>
                </c:pt>
                <c:pt idx="8">
                  <c:v>Жовтневий</c:v>
                </c:pt>
                <c:pt idx="9">
                  <c:v>Дзержинський</c:v>
                </c:pt>
              </c:strCache>
            </c:strRef>
          </c:cat>
          <c:val>
            <c:numRef>
              <c:f>Лист1!$B$5:$K$5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  <c:pt idx="5">
                  <c:v>1</c:v>
                </c:pt>
                <c:pt idx="6">
                  <c:v>3</c:v>
                </c:pt>
                <c:pt idx="7">
                  <c:v>4</c:v>
                </c:pt>
                <c:pt idx="8">
                  <c:v>3</c:v>
                </c:pt>
                <c:pt idx="9">
                  <c:v>5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2015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Val val="1"/>
          </c:dLbls>
          <c:cat>
            <c:strRef>
              <c:f>Лист1!$B$1:$K$1</c:f>
              <c:strCache>
                <c:ptCount val="10"/>
                <c:pt idx="0">
                  <c:v>Міська мережа</c:v>
                </c:pt>
                <c:pt idx="1">
                  <c:v>Червонозаводський</c:v>
                </c:pt>
                <c:pt idx="2">
                  <c:v>Фрунзенський</c:v>
                </c:pt>
                <c:pt idx="3">
                  <c:v>Орджонікідзевський</c:v>
                </c:pt>
                <c:pt idx="4">
                  <c:v>Московський</c:v>
                </c:pt>
                <c:pt idx="5">
                  <c:v>Ленінський</c:v>
                </c:pt>
                <c:pt idx="6">
                  <c:v>Комінтернівський</c:v>
                </c:pt>
                <c:pt idx="7">
                  <c:v>Київський</c:v>
                </c:pt>
                <c:pt idx="8">
                  <c:v>Жовтневий</c:v>
                </c:pt>
                <c:pt idx="9">
                  <c:v>Дзержинський</c:v>
                </c:pt>
              </c:strCache>
            </c:strRef>
          </c:cat>
          <c:val>
            <c:numRef>
              <c:f>Лист1!$B$6:$K$6</c:f>
              <c:numCache>
                <c:formatCode>General</c:formatCode>
                <c:ptCount val="10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  <c:pt idx="5">
                  <c:v>5</c:v>
                </c:pt>
                <c:pt idx="6">
                  <c:v>2</c:v>
                </c:pt>
                <c:pt idx="7">
                  <c:v>6</c:v>
                </c:pt>
                <c:pt idx="8">
                  <c:v>2</c:v>
                </c:pt>
                <c:pt idx="9">
                  <c:v>4</c:v>
                </c:pt>
              </c:numCache>
            </c:numRef>
          </c:val>
        </c:ser>
        <c:dLbls>
          <c:showVal val="1"/>
        </c:dLbls>
        <c:shape val="cylinder"/>
        <c:axId val="91757184"/>
        <c:axId val="91771264"/>
        <c:axId val="0"/>
      </c:bar3DChart>
      <c:catAx>
        <c:axId val="91757184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91771264"/>
        <c:crosses val="autoZero"/>
        <c:auto val="1"/>
        <c:lblAlgn val="ctr"/>
        <c:lblOffset val="100"/>
      </c:catAx>
      <c:valAx>
        <c:axId val="91771264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91757184"/>
        <c:crosses val="autoZero"/>
        <c:crossBetween val="between"/>
      </c:valAx>
    </c:plotArea>
    <c:legend>
      <c:legendPos val="r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C8298-9A28-41D4-A090-9394A1308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51C25-7252-40FF-AA71-261D23351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E688E-9549-4780-A45F-994B277E3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 cstate="print"/>
          <a:srcRect l="9595" r="6421" b="2786"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 t="2133" r="4207" b="3496"/>
          <a:stretch>
            <a:fillRect/>
          </a:stretch>
        </p:blipFill>
        <p:spPr bwMode="auto">
          <a:xfrm>
            <a:off x="-396875" y="0"/>
            <a:ext cx="960913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706090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600200"/>
            <a:ext cx="65630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 t="2133" r="4207" b="3496"/>
          <a:stretch>
            <a:fillRect/>
          </a:stretch>
        </p:blipFill>
        <p:spPr bwMode="auto">
          <a:xfrm>
            <a:off x="-396875" y="0"/>
            <a:ext cx="960913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706090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600200"/>
            <a:ext cx="65630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 t="2133" r="4207" b="3496"/>
          <a:stretch>
            <a:fillRect/>
          </a:stretch>
        </p:blipFill>
        <p:spPr bwMode="auto">
          <a:xfrm>
            <a:off x="-396875" y="0"/>
            <a:ext cx="960913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706090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600200"/>
            <a:ext cx="65630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 t="2133" r="4207" b="3496"/>
          <a:stretch>
            <a:fillRect/>
          </a:stretch>
        </p:blipFill>
        <p:spPr bwMode="auto">
          <a:xfrm>
            <a:off x="-396875" y="0"/>
            <a:ext cx="960913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706090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600200"/>
            <a:ext cx="65630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 t="2133" r="4207" b="3496"/>
          <a:stretch>
            <a:fillRect/>
          </a:stretch>
        </p:blipFill>
        <p:spPr bwMode="auto">
          <a:xfrm>
            <a:off x="-396875" y="0"/>
            <a:ext cx="960913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706090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600200"/>
            <a:ext cx="65630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 t="2133" r="4207" b="3496"/>
          <a:stretch>
            <a:fillRect/>
          </a:stretch>
        </p:blipFill>
        <p:spPr bwMode="auto">
          <a:xfrm>
            <a:off x="-396875" y="0"/>
            <a:ext cx="960913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706090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600200"/>
            <a:ext cx="65630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 userDrawn="1"/>
        </p:nvSpPr>
        <p:spPr>
          <a:xfrm>
            <a:off x="0" y="0"/>
            <a:ext cx="9144000" cy="6853238"/>
          </a:xfrm>
          <a:prstGeom prst="flowChartProcess">
            <a:avLst/>
          </a:prstGeom>
          <a:gradFill flip="none" rotWithShape="1">
            <a:gsLst>
              <a:gs pos="39000">
                <a:schemeClr val="bg1"/>
              </a:gs>
              <a:gs pos="69000">
                <a:schemeClr val="accent5">
                  <a:lumMod val="20000"/>
                  <a:lumOff val="8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Picture 2" descr="G:\ННП (серия)\ННП Украинский 8 класс\00391481_n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1838" y="3716338"/>
            <a:ext cx="3332162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D087C-1FC8-41E2-8D7A-C01C53360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 t="2133" r="4207" b="3496"/>
          <a:stretch>
            <a:fillRect/>
          </a:stretch>
        </p:blipFill>
        <p:spPr bwMode="auto">
          <a:xfrm>
            <a:off x="-396875" y="0"/>
            <a:ext cx="960913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706090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600200"/>
            <a:ext cx="65630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 t="2133" r="4207" b="3496"/>
          <a:stretch>
            <a:fillRect/>
          </a:stretch>
        </p:blipFill>
        <p:spPr bwMode="auto">
          <a:xfrm>
            <a:off x="-396875" y="0"/>
            <a:ext cx="960913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706090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600200"/>
            <a:ext cx="65630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 t="2133" r="4207" b="3496"/>
          <a:stretch>
            <a:fillRect/>
          </a:stretch>
        </p:blipFill>
        <p:spPr bwMode="auto">
          <a:xfrm>
            <a:off x="-396875" y="0"/>
            <a:ext cx="960913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706090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600200"/>
            <a:ext cx="65630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E82BC-842B-41C1-BF31-28B59C7C5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22FD4-D8AF-4F13-A6ED-B417EB869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3AE71-709C-4F5D-BD9A-F348D346E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E9296-68B9-487E-9246-C82DA0C52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CDF9C-C97D-488D-8AB0-2859B5343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07553-871E-4356-B10B-0FE01FB0D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0B86B-6099-474F-AB7E-7F90C4DC3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9381F8B1-B428-4F81-AF63-CE66CC835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AA852C-CBD2-484D-8FFE-1D3C9F6FD1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D892B5-0A0D-4D57-A081-CCA8FE3FCC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7375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AA852C-CBD2-484D-8FFE-1D3C9F6FD1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D892B5-0A0D-4D57-A081-CCA8FE3FCC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7375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AA852C-CBD2-484D-8FFE-1D3C9F6FD1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D892B5-0A0D-4D57-A081-CCA8FE3FCC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7375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AA852C-CBD2-484D-8FFE-1D3C9F6FD1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D892B5-0A0D-4D57-A081-CCA8FE3FCC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7375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AA852C-CBD2-484D-8FFE-1D3C9F6FD1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D892B5-0A0D-4D57-A081-CCA8FE3FCC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7375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AA852C-CBD2-484D-8FFE-1D3C9F6FD1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D892B5-0A0D-4D57-A081-CCA8FE3FCC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7375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AA852C-CBD2-484D-8FFE-1D3C9F6FD1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D892B5-0A0D-4D57-A081-CCA8FE3FCC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7375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AA852C-CBD2-484D-8FFE-1D3C9F6FD1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D892B5-0A0D-4D57-A081-CCA8FE3FCC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7375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AA852C-CBD2-484D-8FFE-1D3C9F6FD1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D892B5-0A0D-4D57-A081-CCA8FE3FCC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7375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AA852C-CBD2-484D-8FFE-1D3C9F6FD1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D892B5-0A0D-4D57-A081-CCA8FE3FCC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7375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AA852C-CBD2-484D-8FFE-1D3C9F6FD1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D892B5-0A0D-4D57-A081-CCA8FE3FCC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7375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7375E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228600" y="228600"/>
            <a:ext cx="838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ХІІ</a:t>
            </a:r>
            <a:r>
              <a:rPr lang="uk-UA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міська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олімпіада випускників </a:t>
            </a:r>
          </a:p>
          <a:p>
            <a:pPr algn="ctr"/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Путівка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науку»</a:t>
            </a:r>
            <a:b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925247" y="2133600"/>
            <a:ext cx="29418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262673"/>
                </a:solidFill>
              </a:rPr>
              <a:t>4 </a:t>
            </a:r>
            <a:r>
              <a:rPr lang="uk-UA" sz="2400" b="1" dirty="0">
                <a:solidFill>
                  <a:srgbClr val="262673"/>
                </a:solidFill>
              </a:rPr>
              <a:t>квітня</a:t>
            </a:r>
            <a:r>
              <a:rPr lang="ru-RU" sz="2400" b="1" dirty="0">
                <a:solidFill>
                  <a:srgbClr val="262673"/>
                </a:solidFill>
              </a:rPr>
              <a:t> </a:t>
            </a:r>
            <a:r>
              <a:rPr lang="ru-RU" sz="2400" b="1" dirty="0" smtClean="0">
                <a:solidFill>
                  <a:srgbClr val="262673"/>
                </a:solidFill>
              </a:rPr>
              <a:t>2015 </a:t>
            </a:r>
            <a:r>
              <a:rPr lang="ru-RU" sz="2400" b="1" dirty="0">
                <a:solidFill>
                  <a:srgbClr val="262673"/>
                </a:solidFill>
              </a:rPr>
              <a:t>року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70120" y="1524000"/>
            <a:ext cx="368808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" y="3505200"/>
            <a:ext cx="42672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533400" y="152400"/>
            <a:ext cx="81168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uk-UA" sz="36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 участі районів за </a:t>
            </a:r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років </a:t>
            </a:r>
            <a:endParaRPr lang="ru-RU" sz="3600" dirty="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9144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7800" y="1629240"/>
          <a:ext cx="9000000" cy="3171360"/>
        </p:xfrm>
        <a:graphic>
          <a:graphicData uri="http://schemas.openxmlformats.org/drawingml/2006/table">
            <a:tbl>
              <a:tblPr/>
              <a:tblGrid>
                <a:gridCol w="1440000"/>
                <a:gridCol w="1080000"/>
                <a:gridCol w="864000"/>
                <a:gridCol w="1008000"/>
                <a:gridCol w="1188000"/>
                <a:gridCol w="1260000"/>
                <a:gridCol w="1044000"/>
                <a:gridCol w="1116000"/>
              </a:tblGrid>
              <a:tr h="396000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№ з/п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1.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2.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3.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4.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5.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6.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7.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 Задача 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550" b="0" i="0" u="none" strike="noStrike" baseline="0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Відтворення виразів</a:t>
                      </a:r>
                      <a:endParaRPr lang="uk-UA" sz="1550" b="0" i="0" u="none" strike="noStrike" baseline="0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0" marT="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550" b="0" i="0" u="none" strike="noStrike" baseline="0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Поділ фігури на частини</a:t>
                      </a:r>
                      <a:endParaRPr lang="uk-UA" sz="1550" b="0" i="0" u="none" strike="noStrike" baseline="0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0" marT="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550" b="0" i="0" u="none" strike="noStrike" baseline="0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Просторова уява та орієнтація</a:t>
                      </a:r>
                      <a:endParaRPr lang="uk-UA" sz="1550" b="0" i="0" u="none" strike="noStrike" baseline="0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0" marT="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550" b="0" i="0" u="none" strike="noStrike" baseline="0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Арифметичні задачі, що мають безліч розв’язків</a:t>
                      </a:r>
                      <a:endParaRPr lang="uk-UA" sz="1550" b="0" i="0" u="none" strike="noStrike" baseline="0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0" marT="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550" b="0" i="0" u="none" strike="noStrike" baseline="0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Багатоцифрові числа. Відтворення виразів</a:t>
                      </a:r>
                      <a:endParaRPr lang="uk-UA" sz="1550" b="0" i="0" u="none" strike="noStrike" baseline="0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0" marT="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550" b="0" i="0" u="none" strike="noStrike" baseline="0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Перетин та доповнення множин</a:t>
                      </a:r>
                      <a:endParaRPr lang="uk-UA" sz="1550" b="0" i="0" u="none" strike="noStrike" baseline="0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0" marT="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550" b="0" i="0" u="none" strike="noStrike" baseline="0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Знаходження проміжків</a:t>
                      </a:r>
                      <a:endParaRPr lang="uk-UA" sz="1550" b="0" i="0" u="none" strike="noStrike" baseline="0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18000" marR="0" marT="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Максимальний бал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592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Кількість учнів, які виконали</a:t>
                      </a:r>
                      <a:r>
                        <a:rPr lang="uk-UA" sz="1600" b="1" i="0" u="none" strike="noStrike" baseline="0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завдання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685800"/>
            <a:ext cx="8534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Результати виконання завдань з математики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1600" y="1629240"/>
          <a:ext cx="8820000" cy="3171360"/>
        </p:xfrm>
        <a:graphic>
          <a:graphicData uri="http://schemas.openxmlformats.org/drawingml/2006/table">
            <a:tbl>
              <a:tblPr/>
              <a:tblGrid>
                <a:gridCol w="1440000"/>
                <a:gridCol w="1044000"/>
                <a:gridCol w="1152000"/>
                <a:gridCol w="1224000"/>
                <a:gridCol w="1296000"/>
                <a:gridCol w="1296000"/>
                <a:gridCol w="1368000"/>
              </a:tblGrid>
              <a:tr h="396000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№ з/п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8.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9.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10.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11.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12.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13.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 Задача 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550" b="0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Задачі на складання рівнянь</a:t>
                      </a:r>
                      <a:endParaRPr lang="uk-UA" sz="1550" b="0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36000" marT="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550" b="0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Задачі з годинником    </a:t>
                      </a:r>
                      <a:endParaRPr lang="uk-UA" sz="1550" b="0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36000" marT="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550" b="0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Задачі на визначення віку дітей</a:t>
                      </a:r>
                      <a:endParaRPr lang="uk-UA" sz="1550" b="0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36000" marT="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550" b="0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Задачі на припущення</a:t>
                      </a:r>
                      <a:endParaRPr lang="uk-UA" sz="1550" b="0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36000" marT="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550" b="0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Знаходження віку. Складання рівнянь </a:t>
                      </a:r>
                      <a:endParaRPr lang="uk-UA" sz="1550" b="0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36000" marT="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550" b="0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Багатоцифрові числа. Відтворення виразів</a:t>
                      </a:r>
                      <a:endParaRPr lang="uk-UA" sz="1550" b="0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36000" marT="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Максимальний бал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uk-UA" sz="1600" b="1" i="0" u="none" strike="noStrike" noProof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lang="uk-UA" sz="1600" b="1" i="0" u="none" strike="noStrike" noProof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592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Кількість учнів, які виконали</a:t>
                      </a:r>
                      <a:r>
                        <a:rPr lang="uk-UA" sz="1600" b="1" i="0" u="none" strike="noStrike" baseline="0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завдання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685800"/>
            <a:ext cx="8534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Результати виконання завдань з математики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7800" y="1656600"/>
          <a:ext cx="9000001" cy="2839200"/>
        </p:xfrm>
        <a:graphic>
          <a:graphicData uri="http://schemas.openxmlformats.org/drawingml/2006/table">
            <a:tbl>
              <a:tblPr/>
              <a:tblGrid>
                <a:gridCol w="1584000"/>
                <a:gridCol w="1296000"/>
                <a:gridCol w="792000"/>
                <a:gridCol w="1008000"/>
                <a:gridCol w="1119600"/>
                <a:gridCol w="1328401"/>
                <a:gridCol w="792000"/>
                <a:gridCol w="1080000"/>
              </a:tblGrid>
              <a:tr h="396000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№ з/п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14.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15.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16.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17.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18.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19.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20.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224000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 Задача 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550" b="0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Доведення від супротивного. Принцип </a:t>
                      </a:r>
                      <a:r>
                        <a:rPr lang="uk-UA" sz="1550" b="0" i="0" u="none" strike="noStrike" noProof="0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Діріхле</a:t>
                      </a:r>
                      <a:endParaRPr lang="uk-UA" sz="1550" b="0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36000" marT="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550" b="0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Частини</a:t>
                      </a:r>
                      <a:endParaRPr lang="uk-UA" sz="1550" b="0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36000" marT="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550" b="0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Комбінації</a:t>
                      </a:r>
                      <a:endParaRPr lang="uk-UA" sz="1550" b="0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36000" marT="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550" b="0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Задачі на рух</a:t>
                      </a:r>
                      <a:endParaRPr lang="uk-UA" sz="1550" b="0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36000" marT="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550" b="0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Багатоцифрові числа</a:t>
                      </a:r>
                      <a:endParaRPr lang="uk-UA" sz="1550" b="0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36000" marT="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550" b="0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Частини</a:t>
                      </a:r>
                      <a:endParaRPr lang="uk-UA" sz="1550" b="0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36000" marT="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550" b="0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Хибні твердження</a:t>
                      </a:r>
                      <a:endParaRPr lang="uk-UA" sz="1550" b="0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36000" marT="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89082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Максимальний бал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uk-UA" sz="1600" b="1" i="0" u="none" strike="noStrike" noProof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uk-UA" sz="1600" b="1" i="0" u="none" strike="noStrike" noProof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uk-UA" sz="1600" b="1" i="0" u="none" strike="noStrike" noProof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45920"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1" i="0" u="none" strike="noStrike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Кількість учнів, які виконали</a:t>
                      </a:r>
                      <a:r>
                        <a:rPr lang="uk-UA" sz="1600" b="1" i="0" u="none" strike="noStrike" baseline="0" noProof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завдання</a:t>
                      </a:r>
                      <a:endParaRPr lang="uk-UA" sz="1600" b="1" i="0" u="none" strike="noStrike" noProof="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6000" marR="3600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85800"/>
            <a:ext cx="8534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Результати виконання завдань з математики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Задачі, які виявились найскладнішими для учнів</a:t>
            </a:r>
            <a:endParaRPr lang="ru-RU" sz="3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562600"/>
          </a:xfrm>
        </p:spPr>
        <p:txBody>
          <a:bodyPr/>
          <a:lstStyle/>
          <a:p>
            <a:pPr marL="0" lvl="0" indent="0">
              <a:buNone/>
            </a:pP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Уяви, що ти з другом подорожуєш на </a:t>
            </a:r>
            <a:r>
              <a:rPr lang="uk-UA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суперпотязі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Ви їдете в сусідніх вагонах. Друг їде в 17 вагоні з початку поїзда, а ти в 134 з кінця. Скільки вагонів у поїзді? Запиши відповідь і свої міркування. (1 бал)</a:t>
            </a:r>
          </a:p>
          <a:p>
            <a:pPr marL="0" lvl="0" indent="0">
              <a:buNone/>
            </a:pPr>
            <a:endParaRPr lang="uk-UA" sz="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хлопчиків зібрали 100 горіхів. Доведіть, що принаймні два з них зібрали однакову кількість горіхів. (4 бали)</a:t>
            </a:r>
          </a:p>
          <a:p>
            <a:pPr marL="0" indent="0">
              <a:buNone/>
            </a:pPr>
            <a:endParaRPr lang="uk-UA" sz="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20.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Мотузочок склали навпіл, потім ще раз навпіл, а потім усі витки мотузочка розрізали в одному місці. Яка могла бути довжина мотузочка, якщо відомо, що якісь три з отриманих шматків мали довжини 8 метрів, 4 метри і 2 метри? (5 балів)</a:t>
            </a:r>
          </a:p>
          <a:p>
            <a:pPr marL="0" indent="0">
              <a:buNone/>
            </a:pPr>
            <a:endParaRPr lang="uk-UA" sz="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Гвинтик і </a:t>
            </a:r>
            <a:r>
              <a:rPr lang="uk-UA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Шпунтик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пішли в магазин за гвинтиками та гаєчками, і витратили там порівну грошей. Виявилося, що всіх гаєчок, що у них були, рівно стільки, скільки гвинтиків у Гвинтика. Гвинтик купив 10 гаєчок. Скільки гвинтиків купив </a:t>
            </a:r>
            <a:r>
              <a:rPr lang="uk-UA" sz="1600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Шпунтик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якщо відомо, що ціна гвинтика дорівнює ціні гаєчки? (3 бали)</a:t>
            </a:r>
          </a:p>
          <a:p>
            <a:pPr marL="0" lvl="0" indent="0">
              <a:buNone/>
            </a:pPr>
            <a:endParaRPr lang="ru-RU" sz="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дідуся запитали, скільки йому років. Він відповів, що якщо не рахувати суботи і неділі, то йому 55 років. Скільки йому років насправді?  (3 бали)</a:t>
            </a:r>
          </a:p>
          <a:p>
            <a:pPr marL="0" indent="0">
              <a:buNone/>
            </a:pPr>
            <a:endParaRPr lang="ru-RU" sz="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Чебурашка оселився в висотному будинку. На якому поверсі знаходиться його квартира, якщо: </a:t>
            </a:r>
            <a:endParaRPr lang="ru-RU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5738" indent="-185738"/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1) піднявшись зі свого поверху ліфтом на 20 поверхів, він опинився вище 62-го, але нижче 71-го поверху; </a:t>
            </a:r>
            <a:endParaRPr lang="ru-RU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5738" indent="-185738"/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2) спустившись зі свого поверху на 15 поверхів, він опинився вище 30-го, але нижче 40-го; </a:t>
            </a:r>
            <a:endParaRPr lang="ru-RU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5738" indent="-185738"/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3) піднявшись зі свого поверху на 29 поверхів, він опинився вище 67-го, але нижче 78; </a:t>
            </a:r>
            <a:endParaRPr lang="ru-RU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5738" indent="-185738"/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4) спустившись на 38 поверхів, він опинився вище 9-го але нижче 12-го? (2 бали)</a:t>
            </a:r>
            <a:endParaRPr lang="ru-RU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Задачі, які розв’язали більшість учнів</a:t>
            </a:r>
            <a:endParaRPr lang="ru-RU" sz="3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lvl="0" indent="-76200">
              <a:buNone/>
              <a:tabLst>
                <a:tab pos="177800" algn="l"/>
              </a:tabLst>
            </a:pP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У кімнаті 16 цуценят, кожен з них або галасливий або кусючий. Кусючих цуценят 12, а галасливих ‒ 9. Скільки серед них галасливих і кусючих одночасно? (2 бали)</a:t>
            </a:r>
          </a:p>
          <a:p>
            <a:pPr lvl="0" indent="-76200">
              <a:tabLst>
                <a:tab pos="177800" algn="l"/>
              </a:tabLst>
            </a:pPr>
            <a:endParaRPr lang="uk-UA" sz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76200">
              <a:buNone/>
              <a:tabLst>
                <a:tab pos="177800" algn="l"/>
              </a:tabLst>
            </a:pP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Розстав дужки так, щоб рівність була правильною:</a:t>
            </a:r>
            <a:endParaRPr lang="ru-RU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76200">
              <a:buNone/>
              <a:tabLst>
                <a:tab pos="177800" algn="l"/>
              </a:tabLst>
            </a:pP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(333 – 222) • 4 – 22 • 2 + 2025 – 1425 = 1000 (1 бал)</a:t>
            </a:r>
          </a:p>
          <a:p>
            <a:pPr indent="-76200">
              <a:tabLst>
                <a:tab pos="177800" algn="l"/>
              </a:tabLst>
            </a:pPr>
            <a:endParaRPr lang="ru-RU" sz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76200">
              <a:buNone/>
              <a:tabLst>
                <a:tab pos="177800" algn="l"/>
              </a:tabLst>
            </a:pP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Сума двох натуральних чисел дорівнює 387. Одне з них закінчується цифрою 2. Якщо цю цифру закреслити, то вийде друге число. Знайдіть ці числа. (2 бали)</a:t>
            </a:r>
            <a:endParaRPr lang="ru-RU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76200">
              <a:tabLst>
                <a:tab pos="177800" algn="l"/>
              </a:tabLst>
            </a:pPr>
            <a:endParaRPr lang="ru-RU" sz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76200">
              <a:buNone/>
              <a:tabLst>
                <a:tab pos="177800" algn="l"/>
              </a:tabLst>
            </a:pP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Потяг відправляється о 20-00. Олена хотіла бути на вокзалі за півгодини до відправлення потяга. О котрій годині їй потрібно вийти з дому, якщо вона йде до трамвая 20 хвилин, їде на трамваї 15 хвилин і 5 хвилин йде від трамвая до вокзалу. (3 бали)</a:t>
            </a:r>
          </a:p>
          <a:p>
            <a:pPr lvl="0" indent="-76200">
              <a:tabLst>
                <a:tab pos="177800" algn="l"/>
              </a:tabLst>
            </a:pPr>
            <a:endParaRPr lang="ru-RU" sz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-76200">
              <a:buNone/>
              <a:tabLst>
                <a:tab pos="177800" algn="l"/>
              </a:tabLst>
            </a:pPr>
            <a:r>
              <a:rPr lang="uk-UA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П’ятеро друзів (Антон, Богдан, Василь, Олег та Микола) навчаються в школі. Троє з них навчаються в четвертому класі, а двоє – в третьому. Богдан і Василь навчаються в однакових класах, а Василь і Антон – в різних. Антон та Микола також навчаються в різних класах. В якому класі навчається Олег? (3 бали)</a:t>
            </a:r>
            <a:endParaRPr lang="ru-RU" sz="16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645024"/>
            <a:ext cx="7704856" cy="99060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Аналіз виконання завдань з предмету </a:t>
            </a:r>
            <a:r>
              <a:rPr lang="uk-UA" sz="2800" b="1" dirty="0" err="1" smtClean="0">
                <a:solidFill>
                  <a:srgbClr val="002060"/>
                </a:solidFill>
              </a:rPr>
              <a:t>“Природознавство”</a:t>
            </a:r>
            <a:r>
              <a:rPr lang="uk-UA" sz="2800" b="1" dirty="0" smtClean="0">
                <a:solidFill>
                  <a:srgbClr val="002060"/>
                </a:solidFill>
              </a:rPr>
              <a:t> міської олімпіади </a:t>
            </a:r>
            <a:r>
              <a:rPr lang="uk-UA" sz="2800" b="1" dirty="0" err="1" smtClean="0">
                <a:solidFill>
                  <a:srgbClr val="002060"/>
                </a:solidFill>
              </a:rPr>
              <a:t>“Путівка</a:t>
            </a:r>
            <a:r>
              <a:rPr lang="uk-UA" sz="2800" b="1" dirty="0" smtClean="0">
                <a:solidFill>
                  <a:srgbClr val="002060"/>
                </a:solidFill>
              </a:rPr>
              <a:t> в науку - 2015”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E:\Гостинникова Е.Н\Турниры\ВТ 2015\pvn00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32656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Результати виконання завдань з предмету </a:t>
            </a:r>
            <a:r>
              <a:rPr lang="uk-UA" sz="2400" b="1" dirty="0" err="1" smtClean="0">
                <a:solidFill>
                  <a:schemeClr val="bg1"/>
                </a:solidFill>
              </a:rPr>
              <a:t>“Природознавство”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6453336"/>
            <a:ext cx="216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rgbClr val="FF0000"/>
                </a:solidFill>
                <a:latin typeface="+mj-lt"/>
              </a:rPr>
              <a:t>І</a:t>
            </a:r>
            <a:endParaRPr lang="ru-RU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6453336"/>
            <a:ext cx="360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rgbClr val="FF0000"/>
                </a:solidFill>
                <a:latin typeface="+mj-lt"/>
              </a:rPr>
              <a:t>ІІ</a:t>
            </a:r>
            <a:endParaRPr lang="ru-RU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6453336"/>
            <a:ext cx="360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rgbClr val="FF0000"/>
                </a:solidFill>
                <a:latin typeface="+mj-lt"/>
              </a:rPr>
              <a:t>ІІ</a:t>
            </a:r>
            <a:endParaRPr lang="ru-RU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80312" y="6453336"/>
            <a:ext cx="360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rgbClr val="FF0000"/>
                </a:solidFill>
                <a:latin typeface="+mj-lt"/>
              </a:rPr>
              <a:t>ІІІ</a:t>
            </a:r>
            <a:endParaRPr lang="ru-RU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6453336"/>
            <a:ext cx="360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rgbClr val="FF0000"/>
                </a:solidFill>
                <a:latin typeface="+mj-lt"/>
              </a:rPr>
              <a:t>ІІІ</a:t>
            </a:r>
            <a:endParaRPr lang="ru-RU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4788024" y="6453336"/>
            <a:ext cx="4320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rgbClr val="FF0000"/>
                </a:solidFill>
                <a:latin typeface="+mj-lt"/>
              </a:rPr>
              <a:t>ІІІ</a:t>
            </a:r>
            <a:endParaRPr lang="ru-RU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79912" y="6453336"/>
            <a:ext cx="3600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solidFill>
                  <a:srgbClr val="FF0000"/>
                </a:solidFill>
                <a:latin typeface="+mj-lt"/>
              </a:rPr>
              <a:t>ІІІ</a:t>
            </a:r>
            <a:endParaRPr lang="ru-RU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47864" y="6381328"/>
            <a:ext cx="5676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err="1" smtClean="0">
                <a:solidFill>
                  <a:srgbClr val="FF0000"/>
                </a:solidFill>
                <a:latin typeface="+mj-lt"/>
              </a:rPr>
              <a:t>ном</a:t>
            </a:r>
            <a:endParaRPr lang="ru-RU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6381328"/>
            <a:ext cx="5676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err="1" smtClean="0">
                <a:solidFill>
                  <a:srgbClr val="FF0000"/>
                </a:solidFill>
                <a:latin typeface="+mj-lt"/>
              </a:rPr>
              <a:t>ном</a:t>
            </a:r>
            <a:endParaRPr lang="ru-RU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07704" y="6381328"/>
            <a:ext cx="5676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err="1" smtClean="0">
                <a:solidFill>
                  <a:srgbClr val="FF0000"/>
                </a:solidFill>
                <a:latin typeface="+mj-lt"/>
              </a:rPr>
              <a:t>ном</a:t>
            </a:r>
            <a:endParaRPr lang="ru-RU" sz="1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 l="-172" t="17047" r="10833" b="18779"/>
          <a:stretch>
            <a:fillRect/>
          </a:stretch>
        </p:blipFill>
        <p:spPr bwMode="auto">
          <a:xfrm>
            <a:off x="107504" y="1340768"/>
            <a:ext cx="8901149" cy="511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вал 20"/>
          <p:cNvSpPr/>
          <p:nvPr/>
        </p:nvSpPr>
        <p:spPr>
          <a:xfrm>
            <a:off x="8460432" y="6237312"/>
            <a:ext cx="576064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11560" y="6237312"/>
            <a:ext cx="576064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56895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Структура завдань з предмету </a:t>
            </a:r>
            <a:r>
              <a:rPr lang="uk-UA" dirty="0" err="1" smtClean="0">
                <a:solidFill>
                  <a:schemeClr val="bg1"/>
                </a:solidFill>
              </a:rPr>
              <a:t>“Природознавство”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І блок – завдання з вибором однієї або декількох правильних відповідей (№№ 1 – 11) 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276872"/>
            <a:ext cx="3384376" cy="352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211960" y="2204864"/>
            <a:ext cx="460851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1. Повітряна оболонка Землі, яка захищає її від згубних космічних променів,   –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А) атмосфера,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Б)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б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осфера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В) 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тосфера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Г)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г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дросфера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Д) ноосфера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.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283968" y="4149080"/>
            <a:ext cx="4067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6. Де можна «втопити» Джомолунгму?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 Атлантичному океані.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 Великому каньйоні річки Колорадо.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Маріанській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западині.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У Мертвому морі.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lang="uk-UA" sz="1400" dirty="0" smtClean="0">
                <a:latin typeface="+mj-lt"/>
                <a:ea typeface="Times New Roman" pitchFamily="18" charset="0"/>
                <a:cs typeface="Times New Roman" pitchFamily="18" charset="0"/>
              </a:rPr>
              <a:t>В озері Байкал.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			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56895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Структура завдань з предмету </a:t>
            </a:r>
            <a:r>
              <a:rPr lang="uk-UA" dirty="0" err="1" smtClean="0">
                <a:solidFill>
                  <a:schemeClr val="bg1"/>
                </a:solidFill>
              </a:rPr>
              <a:t>“Природознавство”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219200"/>
            <a:ext cx="8712968" cy="5378152"/>
          </a:xfrm>
        </p:spPr>
        <p:txBody>
          <a:bodyPr/>
          <a:lstStyle/>
          <a:p>
            <a:r>
              <a:rPr lang="uk-UA" dirty="0" smtClean="0"/>
              <a:t>ІІ блок – </a:t>
            </a:r>
            <a:r>
              <a:rPr lang="uk-UA" dirty="0" err="1" smtClean="0"/>
              <a:t>“графічні</a:t>
            </a:r>
            <a:r>
              <a:rPr lang="uk-UA" dirty="0" smtClean="0"/>
              <a:t> </a:t>
            </a:r>
            <a:r>
              <a:rPr lang="uk-UA" dirty="0" err="1" smtClean="0"/>
              <a:t>завдання”</a:t>
            </a:r>
            <a:r>
              <a:rPr lang="uk-UA" dirty="0" smtClean="0"/>
              <a:t> – викресли, впиши, підпиши назви в малюнку, заповни таблицю, з’єднай стрілочками, накресли, підкресли   (№№ 12 – 24)  </a:t>
            </a:r>
            <a:endParaRPr lang="ru-RU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708920"/>
            <a:ext cx="338437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779912" y="3501008"/>
            <a:ext cx="4968552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13. Верхня щелепа рухома лише в однієї тварини. Назви цю тварину.    _____________________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707904" y="2780928"/>
            <a:ext cx="5184576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275" algn="l"/>
              </a:tabLst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12. Викресли один «зайвий» об’єкт із 4-х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49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* корова, коза,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свиня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во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к;      *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ябл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ко, груша, малина, апельсин;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707904" y="5373216"/>
            <a:ext cx="52565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24.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Підкресли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назв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речовин у наведеному переліку: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Олівець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uk-UA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пластмасова лінійка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вода, </a:t>
            </a:r>
            <a:r>
              <a:rPr lang="uk-UA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зошит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uk-UA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залізо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апельсин, сода, йод, </a:t>
            </a:r>
            <a:r>
              <a:rPr lang="uk-UA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шматок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lang="uk-UA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14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уксусна</a:t>
            </a: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кислота, телефон…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492896"/>
            <a:ext cx="3384376" cy="42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779912" y="4293096"/>
            <a:ext cx="49685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23.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Запо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вни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таблиц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Напиши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назв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корисних копалин за їх умовним позначенням та вкажи на їх наявність у Харківській області.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uk-UA" sz="2400" b="1" dirty="0" smtClean="0">
                <a:solidFill>
                  <a:srgbClr val="F2F2F2"/>
                </a:solidFill>
              </a:rPr>
              <a:t>ХІІІ міська олімпіада випускників школи І ступеня </a:t>
            </a:r>
            <a:br>
              <a:rPr lang="uk-UA" sz="2400" b="1" dirty="0" smtClean="0">
                <a:solidFill>
                  <a:srgbClr val="F2F2F2"/>
                </a:solidFill>
              </a:rPr>
            </a:br>
            <a:r>
              <a:rPr lang="uk-UA" sz="2400" b="1" dirty="0" smtClean="0">
                <a:solidFill>
                  <a:srgbClr val="F2F2F2"/>
                </a:solidFill>
              </a:rPr>
              <a:t>«Путівка в науку»</a:t>
            </a:r>
            <a:br>
              <a:rPr lang="uk-UA" sz="2400" b="1" dirty="0" smtClean="0">
                <a:solidFill>
                  <a:srgbClr val="F2F2F2"/>
                </a:solidFill>
              </a:rPr>
            </a:br>
            <a:endParaRPr lang="ru-RU" sz="2400" b="1" i="1" dirty="0" smtClean="0">
              <a:solidFill>
                <a:srgbClr val="F2F2F2"/>
              </a:solidFill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7400" y="1173480"/>
            <a:ext cx="521208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43400" y="3459480"/>
            <a:ext cx="4343400" cy="263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38100" y="3848100"/>
            <a:ext cx="327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56895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Структура завдань з предмету </a:t>
            </a:r>
            <a:r>
              <a:rPr lang="uk-UA" dirty="0" err="1" smtClean="0">
                <a:solidFill>
                  <a:schemeClr val="bg1"/>
                </a:solidFill>
              </a:rPr>
              <a:t>“Природознавство”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219200"/>
            <a:ext cx="8712968" cy="5378152"/>
          </a:xfrm>
        </p:spPr>
        <p:txBody>
          <a:bodyPr/>
          <a:lstStyle/>
          <a:p>
            <a:r>
              <a:rPr lang="uk-UA" dirty="0" smtClean="0"/>
              <a:t>ІІІ блок – завдання з відкритою відповіддю (№№ 25 – 30)  </a:t>
            </a:r>
            <a:endParaRPr lang="ru-RU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132856"/>
            <a:ext cx="402657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636912"/>
            <a:ext cx="38644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499992" y="2132856"/>
            <a:ext cx="4176464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uk-UA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Чи можна стверджувати, що ………? Відповідь обґрунтуй.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uk-UA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lang="uk-UA" sz="16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Чим пояснюються…..?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uk-UA" sz="1600" dirty="0" smtClean="0">
              <a:solidFill>
                <a:srgbClr val="000000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uk-UA" sz="1600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Як ти вважаєш, що станеться, якщо ……</a:t>
            </a:r>
          </a:p>
        </p:txBody>
      </p:sp>
      <p:pic>
        <p:nvPicPr>
          <p:cNvPr id="12" name="Picture 1" descr="E:\Гостинникова Е.Н\Турниры\ВТ 2015\pvn002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4125077"/>
            <a:ext cx="3816424" cy="2544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6632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Аналіз виконання завдань за предметами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82" name="Picture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484784"/>
            <a:ext cx="66384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вал 20"/>
          <p:cNvSpPr/>
          <p:nvPr/>
        </p:nvSpPr>
        <p:spPr>
          <a:xfrm>
            <a:off x="2699792" y="2780928"/>
            <a:ext cx="864096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429000"/>
            <a:ext cx="8424936" cy="136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Овал 19"/>
          <p:cNvSpPr/>
          <p:nvPr/>
        </p:nvSpPr>
        <p:spPr>
          <a:xfrm>
            <a:off x="2627784" y="4581128"/>
            <a:ext cx="792088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539552" y="5296853"/>
            <a:ext cx="7848872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25. </a:t>
            </a:r>
            <a:r>
              <a:rPr kumimoji="0" lang="uk-UA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Чи можна стверджувати, що батареї в твоїй оселі нагріваються за рахунок енергії Сонця? Відповідь обґрунтуй.</a:t>
            </a:r>
            <a:endParaRPr kumimoji="0" lang="uk-UA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412776"/>
            <a:ext cx="626469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Аналіз виконання завдань за предметами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772816"/>
            <a:ext cx="56886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9552" y="4797152"/>
            <a:ext cx="3168352" cy="1600438"/>
          </a:xfrm>
          <a:prstGeom prst="rect">
            <a:avLst/>
          </a:prstGeom>
          <a:noFill/>
          <a:ln w="1270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5. Яка рослина підказує, що до води не глибше, ніж 0,5 метра?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Картопля.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Ковила.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Полин.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Верба.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Сосна.</a:t>
            </a: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139952" y="4797152"/>
            <a:ext cx="4536504" cy="523220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З’єднай стрілочками розділи біології та те, що вони вивчають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771800" y="4293096"/>
            <a:ext cx="792088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067944" y="5661248"/>
            <a:ext cx="4536504" cy="52322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28. Відшукай та підкресли помилки в тексті. Випиши помилкові фрази і зроби необхідні пояснення.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Аналіз виконання завдань за предметами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412776"/>
            <a:ext cx="6264696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700808"/>
            <a:ext cx="7920880" cy="212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2627784" y="3573016"/>
            <a:ext cx="792088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707904" y="4262319"/>
            <a:ext cx="47525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16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uk-UA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Зроби відповідні надписи на малюнку 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Будова моделі Землі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uk-UA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4149080"/>
            <a:ext cx="2404013" cy="221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9950" y="764704"/>
            <a:ext cx="8316925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E:\Гостинникова Е.Н\Турниры\ВТ 2015\pvn004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806700"/>
            <a:ext cx="4038600" cy="2692400"/>
          </a:xfrm>
          <a:prstGeom prst="rect">
            <a:avLst/>
          </a:prstGeom>
          <a:noFill/>
        </p:spPr>
      </p:pic>
      <p:pic>
        <p:nvPicPr>
          <p:cNvPr id="24579" name="Picture 3" descr="E:\Гостинникова Е.Н\Турниры\ВТ 2015\pvn004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2806700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34925" y="1484313"/>
            <a:ext cx="9109075" cy="3313112"/>
          </a:xfrm>
        </p:spPr>
        <p:txBody>
          <a:bodyPr/>
          <a:lstStyle/>
          <a:p>
            <a:r>
              <a:rPr lang="uk-UA" sz="240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Calibri" pitchFamily="34" charset="0"/>
              </a:rPr>
              <a:t>ХІІІ МІСЬКА ОЛІМПІАДА ВИПУСКНИКІВ ШКОЛИ </a:t>
            </a:r>
            <a:br>
              <a:rPr lang="uk-UA" sz="240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Calibri" pitchFamily="34" charset="0"/>
              </a:rPr>
            </a:br>
            <a:r>
              <a:rPr lang="uk-UA" sz="240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Calibri" pitchFamily="34" charset="0"/>
              </a:rPr>
              <a:t>І СТУПЕНЯ “ПУТІВКА В НАУКУ”</a:t>
            </a:r>
            <a:r>
              <a:rPr lang="uk-UA" sz="280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Calibri" pitchFamily="34" charset="0"/>
              </a:rPr>
              <a:t/>
            </a:r>
            <a:br>
              <a:rPr lang="uk-UA" sz="280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Calibri" pitchFamily="34" charset="0"/>
              </a:rPr>
            </a:br>
            <a:r>
              <a:rPr lang="uk-UA" sz="280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Calibri" pitchFamily="34" charset="0"/>
              </a:rPr>
              <a:t/>
            </a:r>
            <a:br>
              <a:rPr lang="uk-UA" sz="2800" smtClean="0">
                <a:solidFill>
                  <a:srgbClr val="002060"/>
                </a:solidFill>
                <a:latin typeface="Georgia" pitchFamily="18" charset="0"/>
                <a:ea typeface="Calibri" pitchFamily="34" charset="0"/>
                <a:cs typeface="Calibri" pitchFamily="34" charset="0"/>
              </a:rPr>
            </a:br>
            <a:r>
              <a:rPr lang="uk-UA" sz="3400" smtClean="0">
                <a:solidFill>
                  <a:srgbClr val="C00000"/>
                </a:solidFill>
                <a:latin typeface="Georgia" pitchFamily="18" charset="0"/>
                <a:ea typeface="Calibri" pitchFamily="34" charset="0"/>
                <a:cs typeface="Calibri" pitchFamily="34" charset="0"/>
              </a:rPr>
              <a:t>“УКРАЇНСЬКА МОВА”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388" y="476250"/>
          <a:ext cx="8856984" cy="5673343"/>
        </p:xfrm>
        <a:graphic>
          <a:graphicData uri="http://schemas.openxmlformats.org/drawingml/2006/table">
            <a:tbl>
              <a:tblPr/>
              <a:tblGrid>
                <a:gridCol w="1512168"/>
                <a:gridCol w="792088"/>
                <a:gridCol w="720080"/>
                <a:gridCol w="720080"/>
                <a:gridCol w="720080"/>
                <a:gridCol w="720080"/>
                <a:gridCol w="720080"/>
                <a:gridCol w="720080"/>
                <a:gridCol w="720080"/>
                <a:gridCol w="777548"/>
                <a:gridCol w="734620"/>
              </a:tblGrid>
              <a:tr h="430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Код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учасника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Завдання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</a:t>
                      </a:r>
                      <a:endParaRPr lang="uk-UA" sz="1000" b="1" i="0" u="none" strike="noStrike" dirty="0" smtClean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Завдання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Завдання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Завдання 4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Завдання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Завдання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Завдання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Завдання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Завдання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Завдання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10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У-1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У-2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У-3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У-4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У-5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У-6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У-7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У-8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У-9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У-10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У-11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У-12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У-13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У-14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У-15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У-16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У-17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У-18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У-19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39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У-20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3,75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1,25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26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err="1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Максимум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за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завдання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1,75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1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Середній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бал </a:t>
                      </a:r>
                      <a:endParaRPr lang="en-US" sz="1100" b="1" i="0" u="none" strike="noStrike" dirty="0" smtClean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за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виконання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0,9</a:t>
                      </a: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Відсоток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виконання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73,7</a:t>
                      </a: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54,3</a:t>
                      </a: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83</a:t>
                      </a: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36,5</a:t>
                      </a: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41</a:t>
                      </a: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83,2</a:t>
                      </a: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30,75</a:t>
                      </a: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45</a:t>
                      </a: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83,14</a:t>
                      </a: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58,8</a:t>
                      </a: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252413" y="0"/>
            <a:ext cx="9396413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b="1" dirty="0">
                <a:solidFill>
                  <a:srgbClr val="002060"/>
                </a:solidFill>
                <a:latin typeface="Georgia" pitchFamily="18" charset="0"/>
              </a:rPr>
              <a:t>АНАЛІЗ ВИКОНАННЯ КОНКУРСНИХ ЗАВДАНЬ УЧНЯМИ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901700"/>
          <a:ext cx="8821169" cy="5583534"/>
        </p:xfrm>
        <a:graphic>
          <a:graphicData uri="http://schemas.openxmlformats.org/drawingml/2006/table">
            <a:tbl>
              <a:tblPr/>
              <a:tblGrid>
                <a:gridCol w="1152128"/>
                <a:gridCol w="720080"/>
                <a:gridCol w="792088"/>
                <a:gridCol w="792088"/>
                <a:gridCol w="720080"/>
                <a:gridCol w="792088"/>
                <a:gridCol w="792088"/>
                <a:gridCol w="720080"/>
                <a:gridCol w="792088"/>
                <a:gridCol w="687584"/>
                <a:gridCol w="860777"/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Код</a:t>
                      </a: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учасника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Завдання</a:t>
                      </a: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11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Завдання 12</a:t>
                      </a:r>
                      <a:endParaRPr lang="ru-RU" sz="1000" b="1" i="0" u="none" strike="noStrike" kern="1200" dirty="0" err="1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Завдання 13</a:t>
                      </a:r>
                      <a:endParaRPr lang="ru-RU" sz="1000" b="1" i="0" u="none" strike="noStrike" kern="1200" dirty="0" err="1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Завдання 14</a:t>
                      </a:r>
                      <a:endParaRPr lang="ru-RU" sz="1000" b="1" i="0" u="none" strike="noStrike" kern="1200" dirty="0" err="1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Завдання 15</a:t>
                      </a:r>
                      <a:endParaRPr lang="ru-RU" sz="1000" b="1" i="0" u="none" strike="noStrike" kern="1200" dirty="0" err="1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Завдання 16</a:t>
                      </a:r>
                      <a:endParaRPr lang="ru-RU" sz="1000" b="1" i="0" u="none" strike="noStrike" kern="1200" dirty="0" err="1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Завдання 17</a:t>
                      </a:r>
                      <a:endParaRPr lang="ru-RU" sz="1000" b="1" i="0" u="none" strike="noStrike" kern="1200" dirty="0" err="1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Завдання 18</a:t>
                      </a:r>
                      <a:endParaRPr lang="ru-RU" sz="1000" b="1" i="0" u="none" strike="noStrike" kern="1200" dirty="0" err="1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Завдання 19</a:t>
                      </a:r>
                      <a:endParaRPr lang="ru-RU" sz="1000" b="1" i="0" u="none" strike="noStrike" kern="1200" dirty="0" err="1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 err="1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Завдання</a:t>
                      </a:r>
                      <a:r>
                        <a:rPr lang="en-US" sz="1000" b="1" i="0" u="none" strike="noStrike" kern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20</a:t>
                      </a:r>
                      <a:endParaRPr lang="ru-RU" sz="1000" b="1" i="0" u="none" strike="noStrike" kern="1200" dirty="0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68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 </a:t>
                      </a: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 </a:t>
                      </a: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 </a:t>
                      </a: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 </a:t>
                      </a: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 </a:t>
                      </a: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 </a:t>
                      </a: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 </a:t>
                      </a: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 </a:t>
                      </a: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 </a:t>
                      </a: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 </a:t>
                      </a: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 </a:t>
                      </a: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68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У-1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68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У-2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1,35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68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У-3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68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 err="1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У-4</a:t>
                      </a:r>
                      <a:endParaRPr lang="ru-RU" sz="1200" b="1" i="0" u="none" strike="noStrike" kern="1200" dirty="0" err="1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68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 err="1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У-5</a:t>
                      </a:r>
                      <a:endParaRPr lang="ru-RU" sz="1200" b="1" i="0" u="none" strike="noStrike" kern="1200" dirty="0" err="1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68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 err="1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У-6</a:t>
                      </a:r>
                      <a:endParaRPr lang="ru-RU" sz="1200" b="1" i="0" u="none" strike="noStrike" kern="1200" dirty="0" err="1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68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У-7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68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 err="1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У-8</a:t>
                      </a:r>
                      <a:endParaRPr lang="ru-RU" sz="1200" b="1" i="0" u="none" strike="noStrike" kern="1200" dirty="0" err="1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68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У-9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68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 err="1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У-10</a:t>
                      </a:r>
                      <a:endParaRPr lang="ru-RU" sz="1200" b="1" i="0" u="none" strike="noStrike" kern="1200" dirty="0" err="1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3,25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68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У-11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68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 err="1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У-12</a:t>
                      </a:r>
                      <a:endParaRPr lang="ru-RU" sz="1200" b="1" i="0" u="none" strike="noStrike" kern="1200" dirty="0" err="1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68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У-13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68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У-14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3,25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68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У-15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68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У-16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68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У-17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68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У-18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68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У-19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68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У-20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405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 smtClean="0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М</a:t>
                      </a:r>
                      <a:r>
                        <a:rPr lang="en-US" sz="1100" b="1" i="0" u="none" strike="noStrike" kern="1200" dirty="0" err="1" smtClean="0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аксимум</a:t>
                      </a:r>
                      <a:r>
                        <a:rPr lang="en-US" sz="1100" b="1" i="0" u="none" strike="noStrike" kern="1200" dirty="0" smtClean="0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i="0" u="none" strike="noStrike" kern="1200" dirty="0" err="1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за</a:t>
                      </a:r>
                      <a:r>
                        <a:rPr lang="en-US" sz="1100" b="1" i="0" u="none" strike="noStrike" kern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i="0" u="none" strike="noStrike" kern="1200" dirty="0" err="1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завдання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1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1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3,25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3,25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200" b="1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618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 err="1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Середній</a:t>
                      </a:r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бал за </a:t>
                      </a:r>
                      <a:r>
                        <a:rPr lang="ru-RU" sz="1100" b="1" i="0" u="none" strike="noStrike" kern="1200" dirty="0" err="1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виконання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1,3</a:t>
                      </a: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4,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Georgia" pitchFamily="18" charset="0"/>
                      </a:endParaRP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88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00" b="1" i="0" u="none" strike="noStrike" kern="1200" dirty="0" err="1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Відсоток</a:t>
                      </a:r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i="0" u="none" strike="noStrike" kern="1200" dirty="0" err="1">
                          <a:solidFill>
                            <a:srgbClr val="00000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виконання</a:t>
                      </a:r>
                      <a:endParaRPr lang="ru-RU" sz="1100" b="1" i="0" u="none" strike="noStrike" kern="1200" dirty="0">
                        <a:solidFill>
                          <a:srgbClr val="000000"/>
                        </a:solidFill>
                        <a:latin typeface="Georgia" pitchFamily="18" charset="0"/>
                        <a:ea typeface="+mn-ea"/>
                        <a:cs typeface="+mn-cs"/>
                      </a:endParaRPr>
                    </a:p>
                  </a:txBody>
                  <a:tcPr marL="4487" marR="4487" marT="44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31,2</a:t>
                      </a: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65</a:t>
                      </a: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48,75</a:t>
                      </a: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23,58</a:t>
                      </a: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55</a:t>
                      </a: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66,46</a:t>
                      </a: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57,75</a:t>
                      </a: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50,15</a:t>
                      </a: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54,88</a:t>
                      </a: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Georgia" pitchFamily="18" charset="0"/>
                        </a:rPr>
                        <a:t>48,5</a:t>
                      </a:r>
                    </a:p>
                  </a:txBody>
                  <a:tcPr marL="4487" marR="4487" marT="44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279400"/>
            <a:ext cx="9144000" cy="430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uk-UA" sz="2200" b="1" dirty="0">
                <a:solidFill>
                  <a:srgbClr val="002060"/>
                </a:solidFill>
                <a:latin typeface="Georgia" pitchFamily="18" charset="0"/>
              </a:rPr>
              <a:t>АНАЛІЗ ВИКОНАННЯ КОНКУРСНИХ ЗАВДАНЬ УЧНЯМИ</a:t>
            </a:r>
            <a:endParaRPr lang="ru-RU" sz="22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1905000" y="188913"/>
            <a:ext cx="7104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1600" b="1" smtClean="0">
                <a:solidFill>
                  <a:srgbClr val="C00000"/>
                </a:solidFill>
                <a:latin typeface="Georgia" pitchFamily="18" charset="0"/>
              </a:rPr>
              <a:t>ЗАВДАННЯ, З ЯКИМИ УЧАСНИКИ ВПОРАЛИСЬ НАЙКРАЩЕ</a:t>
            </a:r>
            <a:endParaRPr lang="ru-RU" sz="1600" b="1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3315" name="Rectangle 53"/>
          <p:cNvSpPr>
            <a:spLocks noChangeArrowheads="1"/>
          </p:cNvSpPr>
          <p:nvPr/>
        </p:nvSpPr>
        <p:spPr bwMode="auto">
          <a:xfrm>
            <a:off x="2124075" y="620713"/>
            <a:ext cx="6624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498475" algn="l"/>
              </a:tabLst>
            </a:pPr>
            <a:r>
              <a:rPr lang="uk-UA" b="1" smtClean="0">
                <a:solidFill>
                  <a:prstClr val="black"/>
                </a:solidFill>
                <a:latin typeface="Georgia" pitchFamily="18" charset="0"/>
              </a:rPr>
              <a:t>Визначте кількість букв і звуків у кожному слові.</a:t>
            </a:r>
            <a:endParaRPr lang="uk-UA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13316" name="Rectangle 54"/>
          <p:cNvSpPr>
            <a:spLocks noChangeArrowheads="1"/>
          </p:cNvSpPr>
          <p:nvPr/>
        </p:nvSpPr>
        <p:spPr bwMode="auto">
          <a:xfrm>
            <a:off x="2268538" y="2060575"/>
            <a:ext cx="629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498475" algn="l"/>
              </a:tabLst>
            </a:pPr>
            <a:r>
              <a:rPr lang="uk-UA" b="1" smtClean="0">
                <a:solidFill>
                  <a:prstClr val="black"/>
                </a:solidFill>
                <a:latin typeface="Georgia" pitchFamily="18" charset="0"/>
              </a:rPr>
              <a:t>Розгадайте ребуси. Запишіть слова-відгадки. </a:t>
            </a:r>
          </a:p>
        </p:txBody>
      </p:sp>
      <p:sp>
        <p:nvSpPr>
          <p:cNvPr id="13317" name="Rectangle 55"/>
          <p:cNvSpPr>
            <a:spLocks noChangeArrowheads="1"/>
          </p:cNvSpPr>
          <p:nvPr/>
        </p:nvSpPr>
        <p:spPr bwMode="auto">
          <a:xfrm>
            <a:off x="2227263" y="4652963"/>
            <a:ext cx="6467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>
              <a:tabLst>
                <a:tab pos="498475" algn="l"/>
              </a:tabLst>
            </a:pPr>
            <a:r>
              <a:rPr lang="uk-UA" b="1" smtClean="0">
                <a:solidFill>
                  <a:prstClr val="black"/>
                </a:solidFill>
                <a:latin typeface="Georgia" pitchFamily="18" charset="0"/>
              </a:rPr>
              <a:t>Заповніть «сходи» спільнокореневими словами.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339975" y="5229225"/>
          <a:ext cx="1668780" cy="981456"/>
        </p:xfrm>
        <a:graphic>
          <a:graphicData uri="http://schemas.openxmlformats.org/drawingml/2006/table">
            <a:tbl>
              <a:tblPr/>
              <a:tblGrid>
                <a:gridCol w="297180"/>
                <a:gridCol w="228600"/>
                <a:gridCol w="228600"/>
                <a:gridCol w="228600"/>
                <a:gridCol w="228600"/>
                <a:gridCol w="228600"/>
                <a:gridCol w="2286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endParaRPr lang="uk-UA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875463" y="5084763"/>
          <a:ext cx="1668780" cy="1226820"/>
        </p:xfrm>
        <a:graphic>
          <a:graphicData uri="http://schemas.openxmlformats.org/drawingml/2006/table">
            <a:tbl>
              <a:tblPr/>
              <a:tblGrid>
                <a:gridCol w="297180"/>
                <a:gridCol w="228600"/>
                <a:gridCol w="228600"/>
                <a:gridCol w="228600"/>
                <a:gridCol w="228600"/>
                <a:gridCol w="228600"/>
                <a:gridCol w="228600"/>
              </a:tblGrid>
              <a:tr h="0"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endParaRPr lang="uk-UA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r>
                        <a:rPr lang="uk-UA" sz="1400"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0" algn="l"/>
                        </a:tabLst>
                      </a:pPr>
                      <a:r>
                        <a:rPr lang="uk-UA" sz="1400" dirty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400" name="TextBox 10"/>
          <p:cNvSpPr txBox="1">
            <a:spLocks noChangeArrowheads="1"/>
          </p:cNvSpPr>
          <p:nvPr/>
        </p:nvSpPr>
        <p:spPr bwMode="auto">
          <a:xfrm>
            <a:off x="6588125" y="6519863"/>
            <a:ext cx="2165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b="1" smtClean="0">
                <a:solidFill>
                  <a:srgbClr val="C00000"/>
                </a:solidFill>
                <a:latin typeface="Georgia" pitchFamily="18" charset="0"/>
              </a:rPr>
              <a:t>83,4 % виконання</a:t>
            </a:r>
            <a:endParaRPr lang="ru-RU" sz="1600" b="1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3401" name="TextBox 11"/>
          <p:cNvSpPr txBox="1">
            <a:spLocks noChangeArrowheads="1"/>
          </p:cNvSpPr>
          <p:nvPr/>
        </p:nvSpPr>
        <p:spPr bwMode="auto">
          <a:xfrm>
            <a:off x="6516688" y="4076700"/>
            <a:ext cx="21605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b="1" smtClean="0">
                <a:solidFill>
                  <a:srgbClr val="C00000"/>
                </a:solidFill>
                <a:latin typeface="Georgia" pitchFamily="18" charset="0"/>
              </a:rPr>
              <a:t>83,2 % виконання</a:t>
            </a:r>
            <a:endParaRPr lang="ru-RU" sz="1600" b="1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3402" name="TextBox 12"/>
          <p:cNvSpPr txBox="1">
            <a:spLocks noChangeArrowheads="1"/>
          </p:cNvSpPr>
          <p:nvPr/>
        </p:nvSpPr>
        <p:spPr bwMode="auto">
          <a:xfrm>
            <a:off x="6659563" y="1412875"/>
            <a:ext cx="1965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b="1" smtClean="0">
                <a:solidFill>
                  <a:srgbClr val="C00000"/>
                </a:solidFill>
                <a:latin typeface="Georgia" pitchFamily="18" charset="0"/>
              </a:rPr>
              <a:t>83 % виконання</a:t>
            </a:r>
            <a:endParaRPr lang="ru-RU" sz="1600" b="1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13403" name="Рисунок 13"/>
          <p:cNvPicPr>
            <a:picLocks noChangeAspect="1" noChangeArrowheads="1"/>
          </p:cNvPicPr>
          <p:nvPr/>
        </p:nvPicPr>
        <p:blipFill>
          <a:blip r:embed="rId2" cstate="print"/>
          <a:srcRect b="58525"/>
          <a:stretch>
            <a:fillRect/>
          </a:stretch>
        </p:blipFill>
        <p:spPr bwMode="auto">
          <a:xfrm>
            <a:off x="2268538" y="2420938"/>
            <a:ext cx="2085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4" name="Рисунок 14"/>
          <p:cNvPicPr>
            <a:picLocks noChangeAspect="1" noChangeArrowheads="1"/>
          </p:cNvPicPr>
          <p:nvPr/>
        </p:nvPicPr>
        <p:blipFill>
          <a:blip r:embed="rId3" cstate="print"/>
          <a:srcRect t="35591" b="35817"/>
          <a:stretch>
            <a:fillRect/>
          </a:stretch>
        </p:blipFill>
        <p:spPr bwMode="auto">
          <a:xfrm>
            <a:off x="2339975" y="3284538"/>
            <a:ext cx="19446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5" name="Рисунок 15"/>
          <p:cNvPicPr>
            <a:picLocks noChangeAspect="1" noChangeArrowheads="1"/>
          </p:cNvPicPr>
          <p:nvPr/>
        </p:nvPicPr>
        <p:blipFill>
          <a:blip r:embed="rId4" cstate="print"/>
          <a:srcRect l="9203" r="3067" b="77512"/>
          <a:stretch>
            <a:fillRect/>
          </a:stretch>
        </p:blipFill>
        <p:spPr bwMode="auto">
          <a:xfrm>
            <a:off x="6875463" y="2492375"/>
            <a:ext cx="17557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6" name="Рисунок 16"/>
          <p:cNvPicPr>
            <a:picLocks noChangeAspect="1" noChangeArrowheads="1"/>
          </p:cNvPicPr>
          <p:nvPr/>
        </p:nvPicPr>
        <p:blipFill>
          <a:blip r:embed="rId4" cstate="print"/>
          <a:srcRect t="52634" r="12270" b="25359"/>
          <a:stretch>
            <a:fillRect/>
          </a:stretch>
        </p:blipFill>
        <p:spPr bwMode="auto">
          <a:xfrm>
            <a:off x="4787900" y="2492375"/>
            <a:ext cx="16557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7" name="Рисунок 17"/>
          <p:cNvPicPr>
            <a:picLocks noChangeAspect="1" noChangeArrowheads="1"/>
          </p:cNvPicPr>
          <p:nvPr/>
        </p:nvPicPr>
        <p:blipFill>
          <a:blip r:embed="rId4" cstate="print"/>
          <a:srcRect t="77032" r="9203" b="2393"/>
          <a:stretch>
            <a:fillRect/>
          </a:stretch>
        </p:blipFill>
        <p:spPr bwMode="auto">
          <a:xfrm>
            <a:off x="4787900" y="3284538"/>
            <a:ext cx="1625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8" name="Рисунок 18"/>
          <p:cNvPicPr>
            <a:picLocks noChangeAspect="1" noChangeArrowheads="1"/>
          </p:cNvPicPr>
          <p:nvPr/>
        </p:nvPicPr>
        <p:blipFill>
          <a:blip r:embed="rId3" cstate="print"/>
          <a:srcRect t="1004" b="66714"/>
          <a:stretch>
            <a:fillRect/>
          </a:stretch>
        </p:blipFill>
        <p:spPr bwMode="auto">
          <a:xfrm>
            <a:off x="6875463" y="3213100"/>
            <a:ext cx="17383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195513" y="981075"/>
          <a:ext cx="3960440" cy="762748"/>
        </p:xfrm>
        <a:graphic>
          <a:graphicData uri="http://schemas.openxmlformats.org/drawingml/2006/table">
            <a:tbl>
              <a:tblPr/>
              <a:tblGrid>
                <a:gridCol w="1958975"/>
                <a:gridCol w="2001465"/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дощі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єдність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одягаєшся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рілля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1295400"/>
            <a:ext cx="3671763" cy="301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-33338" y="23813"/>
            <a:ext cx="914400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2F2F2"/>
                </a:solidFill>
              </a:rPr>
              <a:t>ХІІІ </a:t>
            </a:r>
            <a:r>
              <a:rPr lang="uk-UA" sz="2000" b="1" dirty="0">
                <a:solidFill>
                  <a:srgbClr val="F2F2F2"/>
                </a:solidFill>
              </a:rPr>
              <a:t>міська олімпіада випускників  школи І ступеня «Путівка в науку»</a:t>
            </a:r>
            <a:endParaRPr lang="uk-UA" sz="900" b="1" dirty="0">
              <a:solidFill>
                <a:srgbClr val="F2F2F2"/>
              </a:solidFill>
            </a:endParaRPr>
          </a:p>
          <a:p>
            <a:pPr algn="ctr"/>
            <a:r>
              <a:rPr lang="uk-UA" sz="2000" b="1" dirty="0">
                <a:solidFill>
                  <a:srgbClr val="FFFF00"/>
                </a:solidFill>
                <a:latin typeface="Bookman Old Style" pitchFamily="18" charset="0"/>
              </a:rPr>
              <a:t>Освітні галузі:</a:t>
            </a:r>
          </a:p>
          <a:p>
            <a:pPr algn="ctr"/>
            <a:r>
              <a:rPr lang="uk-UA" sz="2000" b="1" dirty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uk-UA" sz="2000" b="1" dirty="0" err="1">
                <a:solidFill>
                  <a:srgbClr val="FFFF00"/>
                </a:solidFill>
                <a:latin typeface="Bookman Old Style" pitchFamily="18" charset="0"/>
              </a:rPr>
              <a:t>“Математика”</a:t>
            </a:r>
            <a:r>
              <a:rPr lang="uk-UA" sz="2000" b="1" dirty="0">
                <a:solidFill>
                  <a:srgbClr val="FFFF00"/>
                </a:solidFill>
                <a:latin typeface="Bookman Old Style" pitchFamily="18" charset="0"/>
              </a:rPr>
              <a:t>,  </a:t>
            </a:r>
            <a:r>
              <a:rPr lang="uk-UA" sz="2000" b="1" dirty="0" err="1">
                <a:solidFill>
                  <a:srgbClr val="FFFF00"/>
                </a:solidFill>
                <a:latin typeface="Bookman Old Style" pitchFamily="18" charset="0"/>
              </a:rPr>
              <a:t>“Українська</a:t>
            </a:r>
            <a:r>
              <a:rPr lang="uk-UA" sz="2000" b="1" dirty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uk-UA" sz="2000" b="1" dirty="0" err="1">
                <a:solidFill>
                  <a:srgbClr val="FFFF00"/>
                </a:solidFill>
                <a:latin typeface="Bookman Old Style" pitchFamily="18" charset="0"/>
              </a:rPr>
              <a:t>мова”</a:t>
            </a:r>
            <a:r>
              <a:rPr lang="uk-UA" sz="2000" b="1" dirty="0">
                <a:solidFill>
                  <a:srgbClr val="FFFF00"/>
                </a:solidFill>
                <a:latin typeface="Bookman Old Style" pitchFamily="18" charset="0"/>
              </a:rPr>
              <a:t>, </a:t>
            </a:r>
            <a:r>
              <a:rPr lang="uk-UA" sz="2000" b="1" dirty="0" err="1">
                <a:solidFill>
                  <a:srgbClr val="FFFF00"/>
                </a:solidFill>
                <a:latin typeface="Bookman Old Style" pitchFamily="18" charset="0"/>
              </a:rPr>
              <a:t>“Природознавство”</a:t>
            </a:r>
            <a:endParaRPr lang="uk-UA" sz="2000" b="1" dirty="0">
              <a:solidFill>
                <a:srgbClr val="FFFF00"/>
              </a:solidFill>
              <a:latin typeface="Bookman Old Style" pitchFamily="18" charset="0"/>
            </a:endParaRPr>
          </a:p>
          <a:p>
            <a:pPr algn="ctr"/>
            <a:r>
              <a:rPr lang="uk-UA" sz="2000" b="1" dirty="0">
                <a:solidFill>
                  <a:srgbClr val="FFFF00"/>
                </a:solidFill>
                <a:latin typeface="Bookman Old Style" pitchFamily="18" charset="0"/>
              </a:rPr>
              <a:t>Виконання  завдань олімпіади</a:t>
            </a:r>
            <a:endParaRPr lang="uk-UA" sz="2800" b="1" dirty="0">
              <a:solidFill>
                <a:srgbClr val="F2F2F2"/>
              </a:solidFill>
              <a:latin typeface="Monotype Corsiva" pitchFamily="66" charset="0"/>
            </a:endParaRPr>
          </a:p>
          <a:p>
            <a:pPr algn="ctr"/>
            <a:endParaRPr lang="uk-UA" sz="1400" b="1" dirty="0">
              <a:solidFill>
                <a:srgbClr val="F2F2F2"/>
              </a:solidFill>
              <a:latin typeface="Monotype Corsiva" pitchFamily="66" charset="0"/>
            </a:endParaRPr>
          </a:p>
          <a:p>
            <a:pPr algn="ctr"/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45062" name="Picture 6" descr="F:\Новая папка (2)\SDC139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" y="1905000"/>
            <a:ext cx="3771900" cy="2514600"/>
          </a:xfrm>
          <a:prstGeom prst="rect">
            <a:avLst/>
          </a:prstGeom>
          <a:noFill/>
        </p:spPr>
      </p:pic>
      <p:pic>
        <p:nvPicPr>
          <p:cNvPr id="45059" name="Picture 3" descr="F:\Новая папка (2)\SDC1393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19400" y="3886200"/>
            <a:ext cx="3657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2776538" y="188913"/>
            <a:ext cx="5167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b="1" smtClean="0">
                <a:solidFill>
                  <a:srgbClr val="C00000"/>
                </a:solidFill>
                <a:latin typeface="Georgia" pitchFamily="18" charset="0"/>
              </a:rPr>
              <a:t>ЗАВДАННЯ, З ЯКИМИ КОНКУРСАНТИ </a:t>
            </a:r>
          </a:p>
          <a:p>
            <a:pPr algn="ctr"/>
            <a:r>
              <a:rPr lang="uk-UA" b="1" smtClean="0">
                <a:solidFill>
                  <a:srgbClr val="C00000"/>
                </a:solidFill>
                <a:latin typeface="Georgia" pitchFamily="18" charset="0"/>
              </a:rPr>
              <a:t>ВПОРАЛИСЬ НАЙГІРШЕ</a:t>
            </a:r>
            <a:endParaRPr lang="ru-RU" b="1" smtClean="0">
              <a:solidFill>
                <a:srgbClr val="C00000"/>
              </a:solidFill>
              <a:latin typeface="Georg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484438" y="3141663"/>
          <a:ext cx="6077585" cy="1121664"/>
        </p:xfrm>
        <a:graphic>
          <a:graphicData uri="http://schemas.openxmlformats.org/drawingml/2006/table">
            <a:tbl>
              <a:tblPr/>
              <a:tblGrid>
                <a:gridCol w="1152128"/>
                <a:gridCol w="492545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лебідь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лебедя, лебедятко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ластівка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ластів’я, ластів’ятко, ластовеня, ластовенятко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заєць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зайча, зайченя, зайченятко, зайчатко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вовк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вовча, вовченя, вовченятко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56" name="Rectangle 1"/>
          <p:cNvSpPr>
            <a:spLocks noChangeArrowheads="1"/>
          </p:cNvSpPr>
          <p:nvPr/>
        </p:nvSpPr>
        <p:spPr bwMode="auto">
          <a:xfrm>
            <a:off x="2484438" y="2565400"/>
            <a:ext cx="640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498475" algn="l"/>
              </a:tabLst>
            </a:pPr>
            <a:r>
              <a:rPr lang="uk-UA" sz="1600" b="1" smtClean="0">
                <a:solidFill>
                  <a:prstClr val="black"/>
                </a:solidFill>
                <a:latin typeface="Georgia" pitchFamily="18" charset="0"/>
              </a:rPr>
              <a:t>Утворіть від поданих іменників усі можливі форми іменників середнього роду: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55875" y="5589588"/>
          <a:ext cx="6149122" cy="841248"/>
        </p:xfrm>
        <a:graphic>
          <a:graphicData uri="http://schemas.openxmlformats.org/drawingml/2006/table">
            <a:tbl>
              <a:tblPr/>
              <a:tblGrid>
                <a:gridCol w="2390557"/>
                <a:gridCol w="3758565"/>
              </a:tblGrid>
              <a:tr h="0">
                <a:tc>
                  <a:txBody>
                    <a:bodyPr/>
                    <a:lstStyle/>
                    <a:p>
                      <a:pPr marL="342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поет Дмитро Павличко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поету (</a:t>
                      </a:r>
                      <a:r>
                        <a:rPr lang="uk-UA" sz="1400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-ові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 Дмитру (</a:t>
                      </a:r>
                      <a:r>
                        <a:rPr lang="uk-UA" sz="1400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-ові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 Павличку (</a:t>
                      </a:r>
                      <a:r>
                        <a:rPr lang="uk-UA" sz="1400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-ові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лікар Євгеній Юрійович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лікарю (</a:t>
                      </a:r>
                      <a:r>
                        <a:rPr lang="uk-UA" sz="1400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-еві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 Євгенію (</a:t>
                      </a:r>
                      <a:r>
                        <a:rPr lang="uk-UA" sz="1400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-єві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 Юрійовичу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актор Богдан Ступка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актору (</a:t>
                      </a:r>
                      <a:r>
                        <a:rPr lang="uk-UA" sz="1400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-ові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 Богдану (</a:t>
                      </a:r>
                      <a:r>
                        <a:rPr lang="uk-UA" sz="1400" kern="12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-ові</a:t>
                      </a: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 Ступці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71" name="Rectangle 3"/>
          <p:cNvSpPr>
            <a:spLocks noChangeArrowheads="1"/>
          </p:cNvSpPr>
          <p:nvPr/>
        </p:nvSpPr>
        <p:spPr bwMode="auto">
          <a:xfrm>
            <a:off x="2484438" y="4724400"/>
            <a:ext cx="6191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498475" algn="l"/>
              </a:tabLst>
            </a:pPr>
            <a:r>
              <a:rPr lang="uk-UA" sz="1600" b="1" smtClean="0">
                <a:solidFill>
                  <a:prstClr val="black"/>
                </a:solidFill>
                <a:latin typeface="Georgia" pitchFamily="18" charset="0"/>
              </a:rPr>
              <a:t>Запишіть подані словосполучення в давальному відмінку однини (зверніть увагу на паралельні закінчення):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484438" y="1196975"/>
          <a:ext cx="6005577" cy="868187"/>
        </p:xfrm>
        <a:graphic>
          <a:graphicData uri="http://schemas.openxmlformats.org/drawingml/2006/table">
            <a:tbl>
              <a:tblPr/>
              <a:tblGrid>
                <a:gridCol w="1135105"/>
                <a:gridCol w="4870472"/>
              </a:tblGrid>
              <a:tr h="251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8.15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22.15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7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19.45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86" name="Rectangle 4"/>
          <p:cNvSpPr>
            <a:spLocks noChangeArrowheads="1"/>
          </p:cNvSpPr>
          <p:nvPr/>
        </p:nvSpPr>
        <p:spPr bwMode="auto">
          <a:xfrm>
            <a:off x="2411413" y="836613"/>
            <a:ext cx="619283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1700" b="1" smtClean="0">
                <a:solidFill>
                  <a:prstClr val="black"/>
                </a:solidFill>
                <a:latin typeface="Georgia" pitchFamily="18" charset="0"/>
              </a:rPr>
              <a:t>Запиш</a:t>
            </a:r>
            <a:r>
              <a:rPr lang="uk-UA" sz="1700" b="1" smtClean="0">
                <a:solidFill>
                  <a:prstClr val="black"/>
                </a:solidFill>
                <a:latin typeface="Georgia" pitchFamily="18" charset="0"/>
              </a:rPr>
              <a:t>іть</a:t>
            </a:r>
            <a:r>
              <a:rPr lang="ru-RU" sz="1700" b="1" smtClean="0">
                <a:solidFill>
                  <a:prstClr val="black"/>
                </a:solidFill>
                <a:latin typeface="Georgia" pitchFamily="18" charset="0"/>
              </a:rPr>
              <a:t> словами час, як</a:t>
            </a:r>
            <a:r>
              <a:rPr lang="uk-UA" sz="1700" b="1" smtClean="0">
                <a:solidFill>
                  <a:prstClr val="black"/>
                </a:solidFill>
                <a:latin typeface="Georgia" pitchFamily="18" charset="0"/>
              </a:rPr>
              <a:t>и</a:t>
            </a:r>
            <a:r>
              <a:rPr lang="ru-RU" sz="1700" b="1" smtClean="0">
                <a:solidFill>
                  <a:prstClr val="black"/>
                </a:solidFill>
                <a:latin typeface="Georgia" pitchFamily="18" charset="0"/>
              </a:rPr>
              <a:t>й показав годинник. </a:t>
            </a:r>
          </a:p>
        </p:txBody>
      </p:sp>
      <p:sp>
        <p:nvSpPr>
          <p:cNvPr id="14387" name="TextBox 10"/>
          <p:cNvSpPr txBox="1">
            <a:spLocks noChangeArrowheads="1"/>
          </p:cNvSpPr>
          <p:nvPr/>
        </p:nvSpPr>
        <p:spPr bwMode="auto">
          <a:xfrm>
            <a:off x="6588125" y="4437063"/>
            <a:ext cx="21494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b="1" smtClean="0">
                <a:solidFill>
                  <a:srgbClr val="C00000"/>
                </a:solidFill>
                <a:latin typeface="Georgia" pitchFamily="18" charset="0"/>
              </a:rPr>
              <a:t>36,5 % виконання</a:t>
            </a:r>
            <a:endParaRPr lang="ru-RU" sz="1600" b="1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388" name="TextBox 11"/>
          <p:cNvSpPr txBox="1">
            <a:spLocks noChangeArrowheads="1"/>
          </p:cNvSpPr>
          <p:nvPr/>
        </p:nvSpPr>
        <p:spPr bwMode="auto">
          <a:xfrm>
            <a:off x="6732588" y="6519863"/>
            <a:ext cx="19319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b="1" smtClean="0">
                <a:solidFill>
                  <a:srgbClr val="C00000"/>
                </a:solidFill>
                <a:latin typeface="Georgia" pitchFamily="18" charset="0"/>
              </a:rPr>
              <a:t>41 % виконання</a:t>
            </a:r>
            <a:endParaRPr lang="ru-RU" sz="1600" b="1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389" name="TextBox 12"/>
          <p:cNvSpPr txBox="1">
            <a:spLocks noChangeArrowheads="1"/>
          </p:cNvSpPr>
          <p:nvPr/>
        </p:nvSpPr>
        <p:spPr bwMode="auto">
          <a:xfrm>
            <a:off x="6443663" y="2205038"/>
            <a:ext cx="2336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b="1" smtClean="0">
                <a:solidFill>
                  <a:srgbClr val="C00000"/>
                </a:solidFill>
                <a:latin typeface="Georgia" pitchFamily="18" charset="0"/>
              </a:rPr>
              <a:t>23,58 % виконання</a:t>
            </a:r>
            <a:endParaRPr lang="ru-RU" sz="1600" b="1" smtClean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11413" y="2420938"/>
          <a:ext cx="6048375" cy="1444625"/>
        </p:xfrm>
        <a:graphic>
          <a:graphicData uri="http://schemas.openxmlformats.org/drawingml/2006/table">
            <a:tbl>
              <a:tblPr/>
              <a:tblGrid>
                <a:gridCol w="604837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медові слова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бити лежачого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стати на ноги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замовляти зуби</a:t>
                      </a:r>
                      <a:endParaRPr kumimoji="0" 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запасти в голову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76" name="Rectangle 1"/>
          <p:cNvSpPr>
            <a:spLocks noChangeArrowheads="1"/>
          </p:cNvSpPr>
          <p:nvPr/>
        </p:nvSpPr>
        <p:spPr bwMode="auto">
          <a:xfrm>
            <a:off x="2268538" y="1916113"/>
            <a:ext cx="7126287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uk-UA" sz="1600" b="1" smtClean="0">
                <a:solidFill>
                  <a:prstClr val="black"/>
                </a:solidFill>
                <a:latin typeface="Georgia" pitchFamily="18" charset="0"/>
              </a:rPr>
              <a:t>Заміни фразеологізми синонімом чи синонімічним словосполученням</a:t>
            </a:r>
            <a:r>
              <a:rPr lang="uk-UA" sz="1400" b="1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5377" name="TextBox 6"/>
          <p:cNvSpPr txBox="1">
            <a:spLocks noChangeArrowheads="1"/>
          </p:cNvSpPr>
          <p:nvPr/>
        </p:nvSpPr>
        <p:spPr bwMode="auto">
          <a:xfrm>
            <a:off x="6443663" y="3860800"/>
            <a:ext cx="21224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b="1" smtClean="0">
                <a:solidFill>
                  <a:srgbClr val="C00000"/>
                </a:solidFill>
                <a:latin typeface="Georgia" pitchFamily="18" charset="0"/>
              </a:rPr>
              <a:t>31,2 % виконання</a:t>
            </a:r>
            <a:endParaRPr lang="ru-RU" sz="1600" b="1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378" name="Rectangle 2"/>
          <p:cNvSpPr>
            <a:spLocks noChangeArrowheads="1"/>
          </p:cNvSpPr>
          <p:nvPr/>
        </p:nvSpPr>
        <p:spPr bwMode="auto">
          <a:xfrm>
            <a:off x="2339975" y="1093788"/>
            <a:ext cx="6480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498475" algn="l"/>
              </a:tabLst>
            </a:pPr>
            <a:r>
              <a:rPr lang="uk-UA" sz="1600" b="1" smtClean="0">
                <a:solidFill>
                  <a:prstClr val="black"/>
                </a:solidFill>
                <a:latin typeface="Georgia" pitchFamily="18" charset="0"/>
              </a:rPr>
              <a:t>Складіть і запишіть речення, в якому всі слова починаються з літери к. </a:t>
            </a:r>
          </a:p>
        </p:txBody>
      </p:sp>
      <p:sp>
        <p:nvSpPr>
          <p:cNvPr id="15379" name="TextBox 8"/>
          <p:cNvSpPr txBox="1">
            <a:spLocks noChangeArrowheads="1"/>
          </p:cNvSpPr>
          <p:nvPr/>
        </p:nvSpPr>
        <p:spPr bwMode="auto">
          <a:xfrm>
            <a:off x="6516688" y="1628775"/>
            <a:ext cx="2274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b="1" smtClean="0">
                <a:solidFill>
                  <a:srgbClr val="C00000"/>
                </a:solidFill>
                <a:latin typeface="Georgia" pitchFamily="18" charset="0"/>
              </a:rPr>
              <a:t>30,75 % виконання</a:t>
            </a:r>
            <a:endParaRPr lang="ru-RU" sz="1600" b="1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380" name="Rectangle 3"/>
          <p:cNvSpPr>
            <a:spLocks noChangeArrowheads="1"/>
          </p:cNvSpPr>
          <p:nvPr/>
        </p:nvSpPr>
        <p:spPr bwMode="auto">
          <a:xfrm>
            <a:off x="2268538" y="4076700"/>
            <a:ext cx="66960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uk-UA" sz="1600" b="1" smtClean="0">
                <a:solidFill>
                  <a:prstClr val="black"/>
                </a:solidFill>
                <a:latin typeface="Georgia" pitchFamily="18" charset="0"/>
              </a:rPr>
              <a:t>Установіть відповідність між словом та його характеристикою: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411413" y="4652963"/>
          <a:ext cx="6096001" cy="1872079"/>
        </p:xfrm>
        <a:graphic>
          <a:graphicData uri="http://schemas.openxmlformats.org/drawingml/2006/table">
            <a:tbl>
              <a:tblPr/>
              <a:tblGrid>
                <a:gridCol w="449981"/>
                <a:gridCol w="1278211"/>
                <a:gridCol w="341466"/>
                <a:gridCol w="4026343"/>
              </a:tblGrid>
              <a:tr h="288031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spc="-30" dirty="0">
                          <a:latin typeface="Times New Roman"/>
                          <a:ea typeface="Calibri"/>
                          <a:cs typeface="Times New Roman"/>
                        </a:rPr>
                        <a:t>Слова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spc="-30">
                          <a:latin typeface="Times New Roman"/>
                          <a:ea typeface="Calibri"/>
                          <a:cs typeface="Times New Roman"/>
                        </a:rPr>
                        <a:t>Характеристика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70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-30" dirty="0" smtClean="0">
                          <a:solidFill>
                            <a:schemeClr val="tx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-30" dirty="0">
                          <a:latin typeface="Georgia" pitchFamily="18" charset="0"/>
                          <a:ea typeface="Calibri"/>
                          <a:cs typeface="Times New Roman"/>
                        </a:rPr>
                        <a:t>підгірок</a:t>
                      </a:r>
                      <a:endParaRPr lang="ru-RU" sz="11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-30">
                          <a:latin typeface="Georgia" pitchFamily="18" charset="0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-30" dirty="0">
                          <a:latin typeface="Georgia" pitchFamily="18" charset="0"/>
                          <a:ea typeface="Calibri"/>
                          <a:cs typeface="Times New Roman"/>
                        </a:rPr>
                        <a:t>слово без закінчення</a:t>
                      </a:r>
                      <a:endParaRPr lang="ru-RU" sz="11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-30" dirty="0">
                          <a:solidFill>
                            <a:schemeClr val="tx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solidFill>
                          <a:schemeClr val="tx1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-30" dirty="0">
                          <a:latin typeface="Georgia" pitchFamily="18" charset="0"/>
                          <a:ea typeface="Calibri"/>
                          <a:cs typeface="Times New Roman"/>
                        </a:rPr>
                        <a:t>землероб</a:t>
                      </a:r>
                      <a:endParaRPr lang="ru-RU" sz="11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-30">
                          <a:latin typeface="Georgia" pitchFamily="18" charset="0"/>
                          <a:ea typeface="Calibri"/>
                          <a:cs typeface="Times New Roman"/>
                        </a:rPr>
                        <a:t>Б</a:t>
                      </a:r>
                      <a:endParaRPr lang="ru-RU" sz="11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-30" dirty="0">
                          <a:latin typeface="Georgia" pitchFamily="18" charset="0"/>
                          <a:ea typeface="Calibri"/>
                          <a:cs typeface="Times New Roman"/>
                        </a:rPr>
                        <a:t>слово, утворене за допомогою префікса</a:t>
                      </a:r>
                      <a:endParaRPr lang="ru-RU" sz="11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-30" dirty="0">
                          <a:solidFill>
                            <a:schemeClr val="tx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-30">
                          <a:latin typeface="Georgia" pitchFamily="18" charset="0"/>
                          <a:ea typeface="Calibri"/>
                          <a:cs typeface="Times New Roman"/>
                        </a:rPr>
                        <a:t>насміятися</a:t>
                      </a:r>
                      <a:endParaRPr lang="ru-RU" sz="11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-30">
                          <a:latin typeface="Georgia" pitchFamily="18" charset="0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-30" dirty="0">
                          <a:latin typeface="Georgia" pitchFamily="18" charset="0"/>
                          <a:ea typeface="Calibri"/>
                          <a:cs typeface="Times New Roman"/>
                        </a:rPr>
                        <a:t>слово, утворене за допомогою префікса і суфікса</a:t>
                      </a:r>
                      <a:endParaRPr lang="ru-RU" sz="11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-30" dirty="0">
                          <a:solidFill>
                            <a:schemeClr val="tx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-30">
                          <a:latin typeface="Georgia" pitchFamily="18" charset="0"/>
                          <a:ea typeface="Calibri"/>
                          <a:cs typeface="Times New Roman"/>
                        </a:rPr>
                        <a:t>хоробрість</a:t>
                      </a:r>
                      <a:endParaRPr lang="ru-RU" sz="11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-30">
                          <a:latin typeface="Georgia" pitchFamily="18" charset="0"/>
                          <a:ea typeface="Calibri"/>
                          <a:cs typeface="Times New Roman"/>
                        </a:rPr>
                        <a:t>Г</a:t>
                      </a:r>
                      <a:endParaRPr lang="ru-RU" sz="11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-30">
                          <a:latin typeface="Georgia" pitchFamily="18" charset="0"/>
                          <a:ea typeface="Calibri"/>
                          <a:cs typeface="Times New Roman"/>
                        </a:rPr>
                        <a:t>слово, утворене за допомогою суфікса</a:t>
                      </a:r>
                      <a:endParaRPr lang="ru-RU" sz="11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6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400" spc="-30" dirty="0">
                        <a:solidFill>
                          <a:schemeClr val="tx1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400" spc="-3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-30">
                          <a:latin typeface="Georgia" pitchFamily="18" charset="0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-30" dirty="0">
                          <a:latin typeface="Georgia" pitchFamily="18" charset="0"/>
                          <a:ea typeface="Calibri"/>
                          <a:cs typeface="Times New Roman"/>
                        </a:rPr>
                        <a:t>слово, утворене складанням основ</a:t>
                      </a:r>
                      <a:endParaRPr lang="ru-RU" sz="1100" dirty="0"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44" marR="68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416" name="TextBox 11"/>
          <p:cNvSpPr txBox="1">
            <a:spLocks noChangeArrowheads="1"/>
          </p:cNvSpPr>
          <p:nvPr/>
        </p:nvSpPr>
        <p:spPr bwMode="auto">
          <a:xfrm>
            <a:off x="6588125" y="6519863"/>
            <a:ext cx="19542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b="1" smtClean="0">
                <a:solidFill>
                  <a:srgbClr val="C00000"/>
                </a:solidFill>
                <a:latin typeface="Georgia" pitchFamily="18" charset="0"/>
              </a:rPr>
              <a:t>45 % виконання</a:t>
            </a:r>
            <a:endParaRPr lang="ru-RU" sz="1600" b="1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417" name="TextBox 12"/>
          <p:cNvSpPr txBox="1">
            <a:spLocks noChangeArrowheads="1"/>
          </p:cNvSpPr>
          <p:nvPr/>
        </p:nvSpPr>
        <p:spPr bwMode="auto">
          <a:xfrm>
            <a:off x="2776538" y="188913"/>
            <a:ext cx="5167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b="1" smtClean="0">
                <a:solidFill>
                  <a:srgbClr val="C00000"/>
                </a:solidFill>
                <a:latin typeface="Georgia" pitchFamily="18" charset="0"/>
              </a:rPr>
              <a:t>ЗАВДАННЯ, З ЯКИМИ КОНКУРСАНТИ </a:t>
            </a:r>
          </a:p>
          <a:p>
            <a:pPr algn="ctr"/>
            <a:r>
              <a:rPr lang="uk-UA" b="1" smtClean="0">
                <a:solidFill>
                  <a:srgbClr val="C00000"/>
                </a:solidFill>
                <a:latin typeface="Georgia" pitchFamily="18" charset="0"/>
              </a:rPr>
              <a:t>ВПОРАЛИСЬ НАЙГІРШЕ</a:t>
            </a:r>
            <a:endParaRPr lang="ru-RU" b="1" smtClean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050" y="620713"/>
            <a:ext cx="6707188" cy="706437"/>
          </a:xfrm>
        </p:spPr>
        <p:txBody>
          <a:bodyPr/>
          <a:lstStyle/>
          <a:p>
            <a:pPr>
              <a:defRPr/>
            </a:pPr>
            <a:r>
              <a:rPr lang="uk-UA" sz="2200" dirty="0" smtClean="0">
                <a:latin typeface="Georgia" pitchFamily="18" charset="0"/>
              </a:rPr>
              <a:t>Складіть і запишіть речення, в якому всі слова починаються з літери </a:t>
            </a:r>
            <a:r>
              <a:rPr lang="uk-UA" sz="2200" dirty="0" smtClean="0">
                <a:solidFill>
                  <a:srgbClr val="C00000"/>
                </a:solidFill>
                <a:latin typeface="Georgia" pitchFamily="18" charset="0"/>
              </a:rPr>
              <a:t>К.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87675" y="1484313"/>
            <a:ext cx="5400675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smtClean="0">
                <a:solidFill>
                  <a:prstClr val="black"/>
                </a:solidFill>
                <a:latin typeface="Georgia" pitchFamily="18" charset="0"/>
              </a:rPr>
              <a:t>Кошеня кмітливо котило клубок Карині, Карина кинула клубок кошеняткові.</a:t>
            </a:r>
          </a:p>
          <a:p>
            <a:endParaRPr lang="ru-RU" sz="2000" smtClean="0">
              <a:solidFill>
                <a:prstClr val="black"/>
              </a:solidFill>
              <a:latin typeface="Georgia" pitchFamily="18" charset="0"/>
            </a:endParaRPr>
          </a:p>
          <a:p>
            <a:r>
              <a:rPr lang="uk-UA" sz="2000" smtClean="0">
                <a:solidFill>
                  <a:prstClr val="black"/>
                </a:solidFill>
                <a:latin typeface="Georgia" pitchFamily="18" charset="0"/>
              </a:rPr>
              <a:t>Катруся купила Карині красиву кофтинку.</a:t>
            </a:r>
          </a:p>
          <a:p>
            <a:endParaRPr lang="uk-UA" sz="2000" smtClean="0">
              <a:solidFill>
                <a:prstClr val="black"/>
              </a:solidFill>
              <a:latin typeface="Georgia" pitchFamily="18" charset="0"/>
            </a:endParaRPr>
          </a:p>
          <a:p>
            <a:r>
              <a:rPr lang="uk-UA" sz="2000" smtClean="0">
                <a:solidFill>
                  <a:prstClr val="black"/>
                </a:solidFill>
                <a:latin typeface="Georgia" pitchFamily="18" charset="0"/>
              </a:rPr>
              <a:t>Котиться колобок коло клумби.</a:t>
            </a:r>
          </a:p>
          <a:p>
            <a:endParaRPr lang="uk-UA" sz="2000" smtClean="0">
              <a:solidFill>
                <a:prstClr val="black"/>
              </a:solidFill>
              <a:latin typeface="Georgia" pitchFamily="18" charset="0"/>
            </a:endParaRPr>
          </a:p>
          <a:p>
            <a:r>
              <a:rPr lang="uk-UA" sz="2000" smtClean="0">
                <a:solidFill>
                  <a:prstClr val="black"/>
                </a:solidFill>
                <a:latin typeface="Georgia" pitchFamily="18" charset="0"/>
              </a:rPr>
              <a:t>Ксенія купила кволе кошеня.</a:t>
            </a:r>
          </a:p>
          <a:p>
            <a:endParaRPr lang="uk-UA" sz="2000" smtClean="0">
              <a:solidFill>
                <a:prstClr val="black"/>
              </a:solidFill>
              <a:latin typeface="Georgia" pitchFamily="18" charset="0"/>
            </a:endParaRPr>
          </a:p>
          <a:p>
            <a:r>
              <a:rPr lang="uk-UA" sz="2000" smtClean="0">
                <a:solidFill>
                  <a:prstClr val="black"/>
                </a:solidFill>
                <a:latin typeface="Georgia" pitchFamily="18" charset="0"/>
              </a:rPr>
              <a:t>Катерина купалася коло калини.</a:t>
            </a:r>
          </a:p>
          <a:p>
            <a:endParaRPr lang="uk-UA" sz="2000" smtClean="0">
              <a:solidFill>
                <a:prstClr val="black"/>
              </a:solidFill>
              <a:latin typeface="Georgia" pitchFamily="18" charset="0"/>
            </a:endParaRPr>
          </a:p>
          <a:p>
            <a:r>
              <a:rPr lang="uk-UA" sz="2000" smtClean="0">
                <a:solidFill>
                  <a:prstClr val="black"/>
                </a:solidFill>
                <a:latin typeface="Georgia" pitchFamily="18" charset="0"/>
              </a:rPr>
              <a:t>Катруся кидала каміння.</a:t>
            </a:r>
          </a:p>
          <a:p>
            <a:endParaRPr lang="uk-UA" sz="2000" smtClean="0">
              <a:solidFill>
                <a:prstClr val="black"/>
              </a:solidFill>
              <a:latin typeface="Georgia" pitchFamily="18" charset="0"/>
            </a:endParaRPr>
          </a:p>
          <a:p>
            <a:r>
              <a:rPr lang="uk-UA" sz="2000" smtClean="0">
                <a:solidFill>
                  <a:prstClr val="black"/>
                </a:solidFill>
                <a:latin typeface="Georgia" pitchFamily="18" charset="0"/>
              </a:rPr>
              <a:t>Кирило купив картоплю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6300788" y="6092825"/>
            <a:ext cx="2447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 b="1" smtClean="0">
                <a:solidFill>
                  <a:srgbClr val="C00000"/>
                </a:solidFill>
                <a:latin typeface="Georgia" pitchFamily="18" charset="0"/>
              </a:rPr>
              <a:t>30,75  % виконання</a:t>
            </a:r>
            <a:endParaRPr lang="ru-RU" sz="1600" b="1" smtClean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:\Users\Tanya\Documents\8Q4ba99MrK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8313" y="3789363"/>
            <a:ext cx="8351837" cy="706437"/>
          </a:xfrm>
          <a:prstGeom prst="rect">
            <a:avLst/>
          </a:prstGeom>
        </p:spPr>
        <p:txBody>
          <a:bodyPr/>
          <a:lstStyle/>
          <a:p>
            <a:pPr algn="just" eaLnBrk="0" hangingPunct="0">
              <a:defRPr/>
            </a:pPr>
            <a:r>
              <a:rPr lang="uk-UA" sz="2000" b="1" dirty="0">
                <a:solidFill>
                  <a:srgbClr val="17375E"/>
                </a:solidFill>
                <a:latin typeface="Georgia" pitchFamily="18" charset="0"/>
              </a:rPr>
              <a:t>Напишіть лінгвістичну казку про велику букву за початком.</a:t>
            </a:r>
          </a:p>
          <a:p>
            <a:pPr eaLnBrk="0" hangingPunct="0">
              <a:defRPr/>
            </a:pPr>
            <a:r>
              <a:rPr lang="uk-UA" sz="2000" dirty="0">
                <a:solidFill>
                  <a:srgbClr val="17375E"/>
                </a:solidFill>
                <a:latin typeface="Georgia" pitchFamily="18" charset="0"/>
              </a:rPr>
              <a:t>Жила-була маленька буква. Її зовсім ніхто не хотів помічати. Ось вона вирішила все виправити…</a:t>
            </a:r>
            <a:endParaRPr lang="ru-RU" sz="2000" dirty="0">
              <a:solidFill>
                <a:srgbClr val="17375E"/>
              </a:solidFill>
              <a:latin typeface="Georgia" pitchFamily="18" charset="0"/>
            </a:endParaRP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4572000" y="5084763"/>
            <a:ext cx="21605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b="1" smtClean="0">
                <a:solidFill>
                  <a:srgbClr val="C00000"/>
                </a:solidFill>
                <a:latin typeface="Georgia" pitchFamily="18" charset="0"/>
              </a:rPr>
              <a:t>48,5 % виконання</a:t>
            </a:r>
            <a:endParaRPr lang="ru-RU" sz="1600" b="1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8313" y="1844675"/>
            <a:ext cx="6705600" cy="1785938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uk-UA" sz="2000" b="1" dirty="0">
                <a:solidFill>
                  <a:srgbClr val="17375E"/>
                </a:solidFill>
                <a:latin typeface="Georgia" pitchFamily="18" charset="0"/>
              </a:rPr>
              <a:t>Згадайте і запишіть прислів’я про </a:t>
            </a:r>
            <a:br>
              <a:rPr lang="uk-UA" sz="2000" b="1" dirty="0">
                <a:solidFill>
                  <a:srgbClr val="17375E"/>
                </a:solidFill>
                <a:latin typeface="Georgia" pitchFamily="18" charset="0"/>
              </a:rPr>
            </a:br>
            <a:r>
              <a:rPr lang="uk-UA" sz="2000" b="1" dirty="0">
                <a:solidFill>
                  <a:srgbClr val="17375E"/>
                </a:solidFill>
                <a:latin typeface="Georgia" pitchFamily="18" charset="0"/>
              </a:rPr>
              <a:t>– </a:t>
            </a:r>
            <a:r>
              <a:rPr lang="uk-UA" sz="2000" dirty="0">
                <a:solidFill>
                  <a:srgbClr val="17375E"/>
                </a:solidFill>
                <a:latin typeface="Georgia" pitchFamily="18" charset="0"/>
              </a:rPr>
              <a:t>рідну мову,</a:t>
            </a:r>
            <a:br>
              <a:rPr lang="uk-UA" sz="2000" dirty="0">
                <a:solidFill>
                  <a:srgbClr val="17375E"/>
                </a:solidFill>
                <a:latin typeface="Georgia" pitchFamily="18" charset="0"/>
              </a:rPr>
            </a:br>
            <a:r>
              <a:rPr lang="uk-UA" sz="2000" dirty="0">
                <a:solidFill>
                  <a:srgbClr val="17375E"/>
                </a:solidFill>
                <a:latin typeface="Georgia" pitchFamily="18" charset="0"/>
              </a:rPr>
              <a:t> – працю,</a:t>
            </a:r>
            <a:br>
              <a:rPr lang="uk-UA" sz="2000" dirty="0">
                <a:solidFill>
                  <a:srgbClr val="17375E"/>
                </a:solidFill>
                <a:latin typeface="Georgia" pitchFamily="18" charset="0"/>
              </a:rPr>
            </a:br>
            <a:r>
              <a:rPr lang="uk-UA" sz="2000" dirty="0">
                <a:solidFill>
                  <a:srgbClr val="17375E"/>
                </a:solidFill>
                <a:latin typeface="Georgia" pitchFamily="18" charset="0"/>
              </a:rPr>
              <a:t> – дружбу,</a:t>
            </a:r>
            <a:br>
              <a:rPr lang="uk-UA" sz="2000" dirty="0">
                <a:solidFill>
                  <a:srgbClr val="17375E"/>
                </a:solidFill>
                <a:latin typeface="Georgia" pitchFamily="18" charset="0"/>
              </a:rPr>
            </a:br>
            <a:r>
              <a:rPr lang="uk-UA" sz="2000" dirty="0">
                <a:solidFill>
                  <a:srgbClr val="17375E"/>
                </a:solidFill>
                <a:latin typeface="Georgia" pitchFamily="18" charset="0"/>
              </a:rPr>
              <a:t> – рідну матір.</a:t>
            </a:r>
            <a:endParaRPr lang="ru-RU" sz="2000" dirty="0">
              <a:solidFill>
                <a:srgbClr val="17375E"/>
              </a:solidFill>
              <a:latin typeface="Georgia" pitchFamily="18" charset="0"/>
            </a:endParaRP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4643438" y="3213100"/>
            <a:ext cx="2274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b="1" smtClean="0">
                <a:solidFill>
                  <a:srgbClr val="C00000"/>
                </a:solidFill>
                <a:latin typeface="Georgia" pitchFamily="18" charset="0"/>
              </a:rPr>
              <a:t>48,75 % виконання</a:t>
            </a:r>
            <a:endParaRPr lang="ru-RU" sz="1600" b="1" smtClean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484438" y="1628775"/>
            <a:ext cx="63468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uk-UA" sz="1700" b="1" dirty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>Відгадайте слово:</a:t>
            </a:r>
            <a:r>
              <a:rPr lang="ru-RU" sz="1700" b="1" dirty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/>
            </a:r>
            <a:br>
              <a:rPr lang="ru-RU" sz="1700" b="1" dirty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</a:br>
            <a:r>
              <a:rPr lang="uk-UA" sz="1700" b="1" dirty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>Перший звук </a:t>
            </a:r>
            <a:r>
              <a:rPr lang="uk-UA" sz="1700" dirty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>у цьому слові – приголосний, пара до [з]. </a:t>
            </a:r>
            <a:r>
              <a:rPr lang="ru-RU" sz="1700" dirty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/>
            </a:r>
            <a:br>
              <a:rPr lang="ru-RU" sz="1700" dirty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</a:br>
            <a:r>
              <a:rPr lang="uk-UA" sz="1700" b="1" dirty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>Другий звук </a:t>
            </a:r>
            <a:r>
              <a:rPr lang="uk-UA" sz="1700" dirty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>– у ненаголошеному складі наближається до [е]. </a:t>
            </a:r>
            <a:r>
              <a:rPr lang="ru-RU" sz="1700" dirty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/>
            </a:r>
            <a:br>
              <a:rPr lang="ru-RU" sz="1700" dirty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</a:br>
            <a:r>
              <a:rPr lang="uk-UA" sz="1700" b="1" dirty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>Наступний звук </a:t>
            </a:r>
            <a:r>
              <a:rPr lang="uk-UA" sz="1700" dirty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>– сонорний приголосний, який є у слові </a:t>
            </a:r>
            <a:r>
              <a:rPr lang="uk-UA" sz="1700" i="1" dirty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>пісня</a:t>
            </a:r>
            <a:r>
              <a:rPr lang="uk-UA" sz="1700" dirty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>.</a:t>
            </a:r>
            <a:r>
              <a:rPr lang="ru-RU" sz="1700" dirty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/>
            </a:r>
            <a:br>
              <a:rPr lang="ru-RU" sz="1700" dirty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</a:br>
            <a:r>
              <a:rPr lang="uk-UA" sz="1700" b="1" dirty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>Голосний</a:t>
            </a:r>
            <a:r>
              <a:rPr lang="uk-UA" sz="1700" dirty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> вказує на попередній м’який приголосний, він є у слові </a:t>
            </a:r>
            <a:r>
              <a:rPr lang="uk-UA" sz="1700" i="1" dirty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>біль. </a:t>
            </a:r>
          </a:p>
          <a:p>
            <a:pPr eaLnBrk="0" hangingPunct="0">
              <a:defRPr/>
            </a:pPr>
            <a:r>
              <a:rPr lang="uk-UA" sz="1700" b="1" dirty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>Приголосний,</a:t>
            </a:r>
            <a:r>
              <a:rPr lang="uk-UA" sz="1700" dirty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> який завжди м’який.</a:t>
            </a:r>
            <a:r>
              <a:rPr lang="ru-RU" sz="4400" b="1" dirty="0">
                <a:solidFill>
                  <a:srgbClr val="1F497D">
                    <a:lumMod val="75000"/>
                  </a:srgbClr>
                </a:solidFill>
                <a:latin typeface="Arial"/>
              </a:rPr>
              <a:t/>
            </a:r>
            <a:br>
              <a:rPr lang="ru-RU" sz="4400" b="1" dirty="0">
                <a:solidFill>
                  <a:srgbClr val="1F497D">
                    <a:lumMod val="75000"/>
                  </a:srgbClr>
                </a:solidFill>
                <a:latin typeface="Arial"/>
              </a:rPr>
            </a:br>
            <a:r>
              <a:rPr lang="ru-RU" sz="4400" b="1" dirty="0">
                <a:solidFill>
                  <a:srgbClr val="1F497D">
                    <a:lumMod val="75000"/>
                  </a:srgbClr>
                </a:solidFill>
                <a:latin typeface="Arial"/>
              </a:rPr>
              <a:t/>
            </a:r>
            <a:br>
              <a:rPr lang="ru-RU" sz="4400" b="1" dirty="0">
                <a:solidFill>
                  <a:srgbClr val="1F497D">
                    <a:lumMod val="75000"/>
                  </a:srgbClr>
                </a:solidFill>
                <a:latin typeface="Arial"/>
              </a:rPr>
            </a:br>
            <a:endParaRPr lang="ru-RU" sz="4400" b="1" dirty="0">
              <a:solidFill>
                <a:srgbClr val="1F497D">
                  <a:lumMod val="75000"/>
                </a:srgbClr>
              </a:solidFill>
              <a:latin typeface="Arial"/>
            </a:endParaRP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3294063" y="333375"/>
            <a:ext cx="41322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400" b="1" smtClean="0">
                <a:solidFill>
                  <a:srgbClr val="C00000"/>
                </a:solidFill>
                <a:latin typeface="Georgia" pitchFamily="18" charset="0"/>
              </a:rPr>
              <a:t>ЗАВДАННЯ КОНКУРСУ</a:t>
            </a:r>
            <a:endParaRPr lang="ru-RU" sz="2400" b="1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6875463" y="3429000"/>
            <a:ext cx="195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b="1" smtClean="0">
                <a:solidFill>
                  <a:srgbClr val="C00000"/>
                </a:solidFill>
                <a:latin typeface="Georgia" pitchFamily="18" charset="0"/>
              </a:rPr>
              <a:t>65 % виконання</a:t>
            </a:r>
            <a:endParaRPr lang="ru-RU" sz="1600" b="1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436813" y="3933825"/>
            <a:ext cx="6707187" cy="704850"/>
          </a:xfrm>
        </p:spPr>
        <p:txBody>
          <a:bodyPr/>
          <a:lstStyle/>
          <a:p>
            <a:pPr>
              <a:defRPr/>
            </a:pPr>
            <a:r>
              <a:rPr lang="uk-UA" sz="1800" dirty="0" smtClean="0">
                <a:latin typeface="Georgia" pitchFamily="18" charset="0"/>
              </a:rPr>
              <a:t>Із літер слова СОЛОВЕЙКО утворіть якомога більше інших (маленьких) слів</a:t>
            </a:r>
            <a:endParaRPr lang="ru-RU" sz="1800" dirty="0" smtClean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413" y="4652963"/>
            <a:ext cx="644525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i="1" dirty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>соловей,</a:t>
            </a:r>
          </a:p>
          <a:p>
            <a:pPr algn="ctr">
              <a:defRPr/>
            </a:pPr>
            <a:r>
              <a:rPr lang="uk-UA" i="1" dirty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> колесо,</a:t>
            </a:r>
          </a:p>
          <a:p>
            <a:pPr algn="ctr">
              <a:defRPr/>
            </a:pPr>
            <a:r>
              <a:rPr lang="uk-UA" i="1" dirty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>слово, волос, колос, олово, весло, </a:t>
            </a:r>
          </a:p>
          <a:p>
            <a:pPr algn="ctr">
              <a:defRPr/>
            </a:pPr>
            <a:r>
              <a:rPr lang="uk-UA" i="1" dirty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>соло, село, коло, осел, скло, </a:t>
            </a:r>
          </a:p>
          <a:p>
            <a:pPr algn="ctr">
              <a:defRPr/>
            </a:pPr>
            <a:r>
              <a:rPr lang="uk-UA" i="1" dirty="0">
                <a:solidFill>
                  <a:srgbClr val="1F497D">
                    <a:lumMod val="75000"/>
                  </a:srgbClr>
                </a:solidFill>
                <a:latin typeface="Georgia" pitchFamily="18" charset="0"/>
              </a:rPr>
              <a:t>лов, око, лев</a:t>
            </a:r>
            <a:endParaRPr lang="ru-RU" i="1" dirty="0">
              <a:solidFill>
                <a:srgbClr val="1F497D">
                  <a:lumMod val="75000"/>
                </a:srgbClr>
              </a:solidFill>
              <a:latin typeface="Georgia" pitchFamily="18" charset="0"/>
            </a:endParaRPr>
          </a:p>
        </p:txBody>
      </p:sp>
      <p:sp>
        <p:nvSpPr>
          <p:cNvPr id="18439" name="TextBox 10"/>
          <p:cNvSpPr txBox="1">
            <a:spLocks noChangeArrowheads="1"/>
          </p:cNvSpPr>
          <p:nvPr/>
        </p:nvSpPr>
        <p:spPr bwMode="auto">
          <a:xfrm>
            <a:off x="6904038" y="6237288"/>
            <a:ext cx="22399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b="1" smtClean="0">
                <a:solidFill>
                  <a:srgbClr val="C00000"/>
                </a:solidFill>
                <a:latin typeface="Georgia" pitchFamily="18" charset="0"/>
              </a:rPr>
              <a:t>57,75 % виконання</a:t>
            </a:r>
            <a:endParaRPr lang="ru-RU" sz="1600" b="1" smtClean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513" y="836613"/>
            <a:ext cx="6707187" cy="706437"/>
          </a:xfrm>
        </p:spPr>
        <p:txBody>
          <a:bodyPr/>
          <a:lstStyle/>
          <a:p>
            <a:pPr>
              <a:defRPr/>
            </a:pPr>
            <a:r>
              <a:rPr lang="uk-UA" sz="2400" dirty="0" smtClean="0">
                <a:latin typeface="Georgia" pitchFamily="18" charset="0"/>
              </a:rPr>
              <a:t>Складіть і запишіть свій вірш, використовуючи запропоновані римовані слова:</a:t>
            </a:r>
            <a:br>
              <a:rPr lang="uk-UA" sz="2400" dirty="0" smtClean="0">
                <a:latin typeface="Georgia" pitchFamily="18" charset="0"/>
              </a:rPr>
            </a:br>
            <a:endParaRPr lang="ru-RU" sz="2400" dirty="0">
              <a:latin typeface="Georgia" pitchFamily="18" charset="0"/>
            </a:endParaRP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2484438" y="2203450"/>
            <a:ext cx="6408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uk-UA" sz="2000" smtClean="0">
                <a:solidFill>
                  <a:srgbClr val="000000"/>
                </a:solidFill>
                <a:latin typeface="Georgia" pitchFamily="18" charset="0"/>
              </a:rPr>
              <a:t>____________________________    </a:t>
            </a:r>
            <a:r>
              <a:rPr lang="uk-UA" sz="2000" smtClean="0">
                <a:solidFill>
                  <a:prstClr val="black"/>
                </a:solidFill>
                <a:latin typeface="Georgia" pitchFamily="18" charset="0"/>
              </a:rPr>
              <a:t>сонце,</a:t>
            </a:r>
            <a:br>
              <a:rPr lang="uk-UA" sz="2000" smtClean="0">
                <a:solidFill>
                  <a:prstClr val="black"/>
                </a:solidFill>
                <a:latin typeface="Georgia" pitchFamily="18" charset="0"/>
              </a:rPr>
            </a:br>
            <a:r>
              <a:rPr lang="uk-UA" sz="2000" smtClean="0">
                <a:solidFill>
                  <a:prstClr val="black"/>
                </a:solidFill>
                <a:latin typeface="Georgia" pitchFamily="18" charset="0"/>
              </a:rPr>
              <a:t>_____________________________ віконце.</a:t>
            </a:r>
            <a:br>
              <a:rPr lang="uk-UA" sz="2000" smtClean="0">
                <a:solidFill>
                  <a:prstClr val="black"/>
                </a:solidFill>
                <a:latin typeface="Georgia" pitchFamily="18" charset="0"/>
              </a:rPr>
            </a:br>
            <a:r>
              <a:rPr lang="uk-UA" sz="2000" smtClean="0">
                <a:solidFill>
                  <a:prstClr val="black"/>
                </a:solidFill>
                <a:latin typeface="Georgia" pitchFamily="18" charset="0"/>
              </a:rPr>
              <a:t>_____________________________ зорі,</a:t>
            </a:r>
            <a:br>
              <a:rPr lang="uk-UA" sz="2000" smtClean="0">
                <a:solidFill>
                  <a:prstClr val="black"/>
                </a:solidFill>
                <a:latin typeface="Georgia" pitchFamily="18" charset="0"/>
              </a:rPr>
            </a:br>
            <a:r>
              <a:rPr lang="uk-UA" sz="2000" smtClean="0">
                <a:solidFill>
                  <a:prstClr val="black"/>
                </a:solidFill>
                <a:latin typeface="Georgia" pitchFamily="18" charset="0"/>
              </a:rPr>
              <a:t>_____________________________морі</a:t>
            </a:r>
            <a:r>
              <a:rPr lang="uk-UA" sz="1400" smtClean="0">
                <a:solidFill>
                  <a:prstClr val="black"/>
                </a:solidFill>
                <a:latin typeface="Calibri" pitchFamily="34" charset="0"/>
              </a:rPr>
              <a:t>.</a:t>
            </a:r>
            <a:endParaRPr lang="uk-UA" smtClean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92950" y="4292600"/>
            <a:ext cx="1643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mtClean="0">
                <a:solidFill>
                  <a:prstClr val="black"/>
                </a:solidFill>
                <a:latin typeface="Georgia" pitchFamily="18" charset="0"/>
              </a:rPr>
              <a:t>Сіло сонце,</a:t>
            </a:r>
          </a:p>
          <a:p>
            <a:r>
              <a:rPr lang="uk-UA" smtClean="0">
                <a:solidFill>
                  <a:prstClr val="black"/>
                </a:solidFill>
                <a:latin typeface="Georgia" pitchFamily="18" charset="0"/>
              </a:rPr>
              <a:t>За віконце.</a:t>
            </a:r>
          </a:p>
          <a:p>
            <a:r>
              <a:rPr lang="uk-UA" smtClean="0">
                <a:solidFill>
                  <a:prstClr val="black"/>
                </a:solidFill>
                <a:latin typeface="Georgia" pitchFamily="18" charset="0"/>
              </a:rPr>
              <a:t>Вийшли зорі,</a:t>
            </a:r>
          </a:p>
          <a:p>
            <a:r>
              <a:rPr lang="uk-UA" smtClean="0">
                <a:solidFill>
                  <a:prstClr val="black"/>
                </a:solidFill>
                <a:latin typeface="Georgia" pitchFamily="18" charset="0"/>
              </a:rPr>
              <a:t>У морі.</a:t>
            </a:r>
            <a:endParaRPr lang="ru-RU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8175" y="4292600"/>
            <a:ext cx="47513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mtClean="0">
                <a:solidFill>
                  <a:prstClr val="black"/>
                </a:solidFill>
                <a:latin typeface="Georgia" pitchFamily="18" charset="0"/>
              </a:rPr>
              <a:t>Величаво встало золотисте сонце,</a:t>
            </a:r>
          </a:p>
          <a:p>
            <a:r>
              <a:rPr lang="uk-UA" smtClean="0">
                <a:solidFill>
                  <a:prstClr val="black"/>
                </a:solidFill>
                <a:latin typeface="Georgia" pitchFamily="18" charset="0"/>
              </a:rPr>
              <a:t>Привітно зазирнуло у моє віконце.</a:t>
            </a:r>
          </a:p>
          <a:p>
            <a:r>
              <a:rPr lang="uk-UA" smtClean="0">
                <a:solidFill>
                  <a:prstClr val="black"/>
                </a:solidFill>
                <a:latin typeface="Georgia" pitchFamily="18" charset="0"/>
              </a:rPr>
              <a:t>Тихо причаїлись балерини-зорі</a:t>
            </a:r>
            <a:r>
              <a:rPr lang="en-US" smtClean="0">
                <a:solidFill>
                  <a:prstClr val="black"/>
                </a:solidFill>
                <a:latin typeface="Georgia" pitchFamily="18" charset="0"/>
              </a:rPr>
              <a:t>,</a:t>
            </a:r>
            <a:endParaRPr lang="uk-UA" smtClean="0">
              <a:solidFill>
                <a:prstClr val="black"/>
              </a:solidFill>
              <a:latin typeface="Georgia" pitchFamily="18" charset="0"/>
            </a:endParaRPr>
          </a:p>
          <a:p>
            <a:r>
              <a:rPr lang="uk-UA" smtClean="0">
                <a:solidFill>
                  <a:prstClr val="black"/>
                </a:solidFill>
                <a:latin typeface="Georgia" pitchFamily="18" charset="0"/>
              </a:rPr>
              <a:t>Чайки розшумілись на блакитнім морі.</a:t>
            </a:r>
          </a:p>
          <a:p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6588125" y="5876925"/>
            <a:ext cx="2300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b="1" smtClean="0">
                <a:solidFill>
                  <a:srgbClr val="C00000"/>
                </a:solidFill>
                <a:latin typeface="Georgia" pitchFamily="18" charset="0"/>
              </a:rPr>
              <a:t>54,88 % виконання</a:t>
            </a:r>
            <a:endParaRPr lang="ru-RU" sz="1600" b="1" smtClean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3" y="274638"/>
            <a:ext cx="6707187" cy="706437"/>
          </a:xfrm>
        </p:spPr>
        <p:txBody>
          <a:bodyPr/>
          <a:lstStyle/>
          <a:p>
            <a:pPr>
              <a:defRPr/>
            </a:pPr>
            <a:r>
              <a:rPr lang="uk-UA" sz="2000" dirty="0" smtClean="0">
                <a:latin typeface="Georgia" pitchFamily="18" charset="0"/>
              </a:rPr>
              <a:t>Використавши якнайбільше слів, які складаються з 5 букв, доповніть речення </a:t>
            </a:r>
            <a:br>
              <a:rPr lang="uk-UA" sz="2000" dirty="0" smtClean="0">
                <a:latin typeface="Georgia" pitchFamily="18" charset="0"/>
              </a:rPr>
            </a:br>
            <a:r>
              <a:rPr lang="uk-UA" sz="2000" dirty="0" smtClean="0">
                <a:latin typeface="Georgia" pitchFamily="18" charset="0"/>
              </a:rPr>
              <a:t>таким чином, щоб вийшов зв’язний текст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2339975" y="1268413"/>
            <a:ext cx="611981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mtClean="0">
                <a:solidFill>
                  <a:prstClr val="black"/>
                </a:solidFill>
                <a:latin typeface="Georgia" pitchFamily="18" charset="0"/>
              </a:rPr>
              <a:t>В одному казковому лісі жили друзі: ___________</a:t>
            </a:r>
            <a:r>
              <a:rPr lang="uk-UA" i="1" u="sng" smtClean="0">
                <a:solidFill>
                  <a:prstClr val="black"/>
                </a:solidFill>
                <a:latin typeface="Georgia" pitchFamily="18" charset="0"/>
              </a:rPr>
              <a:t>, ____    , __________.</a:t>
            </a:r>
          </a:p>
          <a:p>
            <a:r>
              <a:rPr lang="uk-UA" smtClean="0">
                <a:solidFill>
                  <a:prstClr val="black"/>
                </a:solidFill>
                <a:latin typeface="Georgia" pitchFamily="18" charset="0"/>
              </a:rPr>
              <a:t>Там росли _______, _______, _______. За лісом була _______, де _______ любили збиратися ______, грати в ______та їсти _______, _______, _______. </a:t>
            </a:r>
            <a:endParaRPr lang="ru-RU" i="1" u="sng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659563" y="6519863"/>
            <a:ext cx="22574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600" b="1" smtClean="0">
                <a:solidFill>
                  <a:srgbClr val="C00000"/>
                </a:solidFill>
                <a:latin typeface="Georgia" pitchFamily="18" charset="0"/>
              </a:rPr>
              <a:t>50,15 % виконання</a:t>
            </a:r>
            <a:endParaRPr lang="ru-RU" sz="1600" b="1" smtClean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11413" y="3213100"/>
            <a:ext cx="6121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mtClean="0">
                <a:solidFill>
                  <a:prstClr val="black"/>
                </a:solidFill>
                <a:latin typeface="Georgia" pitchFamily="18" charset="0"/>
              </a:rPr>
              <a:t>В одному казковому лісі жили друзі: </a:t>
            </a:r>
            <a:r>
              <a:rPr lang="uk-UA" i="1" u="sng" smtClean="0">
                <a:solidFill>
                  <a:prstClr val="black"/>
                </a:solidFill>
                <a:latin typeface="Georgia" pitchFamily="18" charset="0"/>
              </a:rPr>
              <a:t>мишка, хом’як, котик. </a:t>
            </a:r>
          </a:p>
          <a:p>
            <a:r>
              <a:rPr lang="uk-UA" smtClean="0">
                <a:solidFill>
                  <a:prstClr val="black"/>
                </a:solidFill>
                <a:latin typeface="Georgia" pitchFamily="18" charset="0"/>
              </a:rPr>
              <a:t>Там росли </a:t>
            </a:r>
            <a:r>
              <a:rPr lang="uk-UA" i="1" u="sng" smtClean="0">
                <a:solidFill>
                  <a:prstClr val="black"/>
                </a:solidFill>
                <a:latin typeface="Georgia" pitchFamily="18" charset="0"/>
              </a:rPr>
              <a:t>квіти, гриби, трава</a:t>
            </a:r>
            <a:r>
              <a:rPr lang="uk-UA" smtClean="0">
                <a:solidFill>
                  <a:prstClr val="black"/>
                </a:solidFill>
                <a:latin typeface="Georgia" pitchFamily="18" charset="0"/>
              </a:rPr>
              <a:t>. За лісом була </a:t>
            </a:r>
            <a:r>
              <a:rPr lang="uk-UA" i="1" u="sng" smtClean="0">
                <a:solidFill>
                  <a:prstClr val="black"/>
                </a:solidFill>
                <a:latin typeface="Georgia" pitchFamily="18" charset="0"/>
              </a:rPr>
              <a:t>хатка</a:t>
            </a:r>
            <a:r>
              <a:rPr lang="uk-UA" smtClean="0">
                <a:solidFill>
                  <a:prstClr val="black"/>
                </a:solidFill>
                <a:latin typeface="Georgia" pitchFamily="18" charset="0"/>
              </a:rPr>
              <a:t>, де </a:t>
            </a:r>
            <a:r>
              <a:rPr lang="uk-UA" i="1" u="sng" smtClean="0">
                <a:solidFill>
                  <a:prstClr val="black"/>
                </a:solidFill>
                <a:latin typeface="Georgia" pitchFamily="18" charset="0"/>
              </a:rPr>
              <a:t>звірі</a:t>
            </a:r>
            <a:r>
              <a:rPr lang="uk-UA" smtClean="0">
                <a:solidFill>
                  <a:prstClr val="black"/>
                </a:solidFill>
                <a:latin typeface="Georgia" pitchFamily="18" charset="0"/>
              </a:rPr>
              <a:t> любили збиратися </a:t>
            </a:r>
            <a:r>
              <a:rPr lang="uk-UA" i="1" u="sng" smtClean="0">
                <a:solidFill>
                  <a:prstClr val="black"/>
                </a:solidFill>
                <a:latin typeface="Georgia" pitchFamily="18" charset="0"/>
              </a:rPr>
              <a:t>разом</a:t>
            </a:r>
            <a:r>
              <a:rPr lang="uk-UA" smtClean="0">
                <a:solidFill>
                  <a:prstClr val="black"/>
                </a:solidFill>
                <a:latin typeface="Georgia" pitchFamily="18" charset="0"/>
              </a:rPr>
              <a:t>, грати в </a:t>
            </a:r>
            <a:r>
              <a:rPr lang="uk-UA" i="1" u="sng" smtClean="0">
                <a:solidFill>
                  <a:prstClr val="black"/>
                </a:solidFill>
                <a:latin typeface="Georgia" pitchFamily="18" charset="0"/>
              </a:rPr>
              <a:t>людей </a:t>
            </a:r>
            <a:r>
              <a:rPr lang="uk-UA" smtClean="0">
                <a:solidFill>
                  <a:prstClr val="black"/>
                </a:solidFill>
                <a:latin typeface="Georgia" pitchFamily="18" charset="0"/>
              </a:rPr>
              <a:t>та їсти </a:t>
            </a:r>
            <a:r>
              <a:rPr lang="uk-UA" i="1" u="sng" smtClean="0">
                <a:solidFill>
                  <a:prstClr val="black"/>
                </a:solidFill>
                <a:latin typeface="Georgia" pitchFamily="18" charset="0"/>
              </a:rPr>
              <a:t>ягоди, медок, гриби </a:t>
            </a:r>
            <a:r>
              <a:rPr lang="uk-UA" smtClean="0">
                <a:solidFill>
                  <a:prstClr val="black"/>
                </a:solidFill>
                <a:latin typeface="Georgia" pitchFamily="18" charset="0"/>
              </a:rPr>
              <a:t>та </a:t>
            </a:r>
            <a:r>
              <a:rPr lang="uk-UA" i="1" u="sng" smtClean="0">
                <a:solidFill>
                  <a:prstClr val="black"/>
                </a:solidFill>
                <a:latin typeface="Georgia" pitchFamily="18" charset="0"/>
              </a:rPr>
              <a:t>овочі.</a:t>
            </a:r>
            <a:endParaRPr lang="ru-RU" i="1" u="sng" smtClean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484438" y="4941888"/>
            <a:ext cx="59753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mtClean="0">
                <a:solidFill>
                  <a:prstClr val="black"/>
                </a:solidFill>
                <a:latin typeface="Georgia" pitchFamily="18" charset="0"/>
              </a:rPr>
              <a:t>В одному казковому лісі жили друзі: </a:t>
            </a:r>
            <a:r>
              <a:rPr lang="uk-UA" i="1" u="sng" smtClean="0">
                <a:solidFill>
                  <a:prstClr val="black"/>
                </a:solidFill>
                <a:latin typeface="Georgia" pitchFamily="18" charset="0"/>
              </a:rPr>
              <a:t>зайці, білки, єноти. </a:t>
            </a:r>
          </a:p>
          <a:p>
            <a:r>
              <a:rPr lang="uk-UA" smtClean="0">
                <a:solidFill>
                  <a:prstClr val="black"/>
                </a:solidFill>
                <a:latin typeface="Georgia" pitchFamily="18" charset="0"/>
              </a:rPr>
              <a:t>Там росли </a:t>
            </a:r>
            <a:r>
              <a:rPr lang="uk-UA" i="1" u="sng" smtClean="0">
                <a:solidFill>
                  <a:prstClr val="black"/>
                </a:solidFill>
                <a:latin typeface="Georgia" pitchFamily="18" charset="0"/>
              </a:rPr>
              <a:t>липки, ялини, сосни, клени</a:t>
            </a:r>
            <a:r>
              <a:rPr lang="uk-UA" smtClean="0">
                <a:solidFill>
                  <a:prstClr val="black"/>
                </a:solidFill>
                <a:latin typeface="Georgia" pitchFamily="18" charset="0"/>
              </a:rPr>
              <a:t>. За лісом була </a:t>
            </a:r>
            <a:r>
              <a:rPr lang="uk-UA" i="1" u="sng" smtClean="0">
                <a:solidFill>
                  <a:prstClr val="black"/>
                </a:solidFill>
                <a:latin typeface="Georgia" pitchFamily="18" charset="0"/>
              </a:rPr>
              <a:t>річка</a:t>
            </a:r>
            <a:r>
              <a:rPr lang="uk-UA" smtClean="0">
                <a:solidFill>
                  <a:prstClr val="black"/>
                </a:solidFill>
                <a:latin typeface="Georgia" pitchFamily="18" charset="0"/>
              </a:rPr>
              <a:t>, де </a:t>
            </a:r>
            <a:r>
              <a:rPr lang="uk-UA" i="1" u="sng" smtClean="0">
                <a:solidFill>
                  <a:prstClr val="black"/>
                </a:solidFill>
                <a:latin typeface="Georgia" pitchFamily="18" charset="0"/>
              </a:rPr>
              <a:t>часто</a:t>
            </a:r>
            <a:r>
              <a:rPr lang="uk-UA" smtClean="0">
                <a:solidFill>
                  <a:prstClr val="black"/>
                </a:solidFill>
                <a:latin typeface="Georgia" pitchFamily="18" charset="0"/>
              </a:rPr>
              <a:t> любили збиратися </a:t>
            </a:r>
            <a:r>
              <a:rPr lang="uk-UA" i="1" u="sng" smtClean="0">
                <a:solidFill>
                  <a:prstClr val="black"/>
                </a:solidFill>
                <a:latin typeface="Georgia" pitchFamily="18" charset="0"/>
              </a:rPr>
              <a:t>звірі</a:t>
            </a:r>
            <a:r>
              <a:rPr lang="uk-UA" smtClean="0">
                <a:solidFill>
                  <a:prstClr val="black"/>
                </a:solidFill>
                <a:latin typeface="Georgia" pitchFamily="18" charset="0"/>
              </a:rPr>
              <a:t>, грати в </a:t>
            </a:r>
            <a:r>
              <a:rPr lang="uk-UA" i="1" u="sng" smtClean="0">
                <a:solidFill>
                  <a:prstClr val="black"/>
                </a:solidFill>
                <a:latin typeface="Georgia" pitchFamily="18" charset="0"/>
              </a:rPr>
              <a:t>школу</a:t>
            </a:r>
            <a:r>
              <a:rPr lang="uk-UA" smtClean="0">
                <a:solidFill>
                  <a:prstClr val="black"/>
                </a:solidFill>
                <a:latin typeface="Georgia" pitchFamily="18" charset="0"/>
              </a:rPr>
              <a:t> та їсти </a:t>
            </a:r>
            <a:r>
              <a:rPr lang="uk-UA" i="1" u="sng" smtClean="0">
                <a:solidFill>
                  <a:prstClr val="black"/>
                </a:solidFill>
                <a:latin typeface="Georgia" pitchFamily="18" charset="0"/>
              </a:rPr>
              <a:t>буряк , шишку </a:t>
            </a:r>
            <a:r>
              <a:rPr lang="uk-UA" smtClean="0">
                <a:solidFill>
                  <a:prstClr val="black"/>
                </a:solidFill>
                <a:latin typeface="Georgia" pitchFamily="18" charset="0"/>
              </a:rPr>
              <a:t>та </a:t>
            </a:r>
            <a:r>
              <a:rPr lang="uk-UA" i="1" u="sng" smtClean="0">
                <a:solidFill>
                  <a:prstClr val="black"/>
                </a:solidFill>
                <a:latin typeface="Georgia" pitchFamily="18" charset="0"/>
              </a:rPr>
              <a:t>горіх.</a:t>
            </a:r>
            <a:endParaRPr lang="ru-RU" i="1" u="sng" smtClean="0">
              <a:solidFill>
                <a:prstClr val="black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solidFill>
                  <a:schemeClr val="bg1">
                    <a:lumMod val="95000"/>
                  </a:schemeClr>
                </a:solidFill>
                <a:cs typeface="+mn-cs"/>
              </a:rPr>
              <a:t>ХІІІ </a:t>
            </a:r>
            <a:r>
              <a:rPr lang="uk-UA" sz="2000" b="1" dirty="0">
                <a:solidFill>
                  <a:schemeClr val="bg1">
                    <a:lumMod val="95000"/>
                  </a:schemeClr>
                </a:solidFill>
                <a:cs typeface="+mn-cs"/>
              </a:rPr>
              <a:t>міська олімпіада випускників  школи І ступеня «Путівка в науку»</a:t>
            </a:r>
          </a:p>
        </p:txBody>
      </p:sp>
      <p:sp>
        <p:nvSpPr>
          <p:cNvPr id="28675" name="Прямоугольник 7"/>
          <p:cNvSpPr>
            <a:spLocks noChangeArrowheads="1"/>
          </p:cNvSpPr>
          <p:nvPr/>
        </p:nvSpPr>
        <p:spPr bwMode="auto">
          <a:xfrm>
            <a:off x="0" y="228600"/>
            <a:ext cx="899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  <a:latin typeface="Bookman Old Style" pitchFamily="18" charset="0"/>
              </a:rPr>
              <a:t>Центр дитячої та юнацької творчості №</a:t>
            </a:r>
            <a:r>
              <a:rPr lang="uk-UA" sz="2800" b="1" dirty="0">
                <a:solidFill>
                  <a:srgbClr val="FFFF00"/>
                </a:solidFill>
              </a:rPr>
              <a:t> </a:t>
            </a:r>
            <a:r>
              <a:rPr lang="uk-UA" sz="2800" b="1" dirty="0">
                <a:solidFill>
                  <a:srgbClr val="FFFF00"/>
                </a:solidFill>
                <a:latin typeface="Bookman Old Style" pitchFamily="18" charset="0"/>
              </a:rPr>
              <a:t>3</a:t>
            </a:r>
            <a:endParaRPr lang="uk-UA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44034" name="AutoShape 2" descr="Отображается файл &quot;100_8277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Отображается файл &quot;100_8277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8" name="AutoShape 6" descr="Отображается файл &quot;100_8277.JPG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https://gm1.ggpht.com/CGS-EibXvOWwCJOVf3eS-cXnB2NV2qteMQFrgQcB98-_yD5Z5PYrfCbeKN92s_WW7EAsrF9A6EnNTZGC7IUBd8o-RKC78LGuSFNGDHtkjob4GLDIH86H_MEqDUnFPFq76KNkShHHktxg3EN2EAfVHY2rkzSdPtfu3VVvzhiZcz3fBdP95WiOLfYR7gIEVHd4ljAxEHEY4VcEO2Hz6UENGzPyYNiBcd1Ehg-YT2ixjQJpTc1Yb9iihCSqHCNJi8hXDCR3ofVMur7at_D2p9GqE85Uhfcl3eiLDF3VawQx7p6Dfubz-P4xsSEeaQcIQD-uykfa8ySI03-X98h2yp66_xTdR9u-EKQN90IZ75EJZrBEqvJnZ0EUnLnM3QStynaCUVSqiB348yYAdvK0fFVv27Wt3TYLp4ro8JngBCXHRc87abK2NzlugLImSLeNvVv9LyxXv407pTeax7lktzCiFikRwBllxW9GXMEln6_o-_WYOndvJm2jSaPjsxqPBp_CZ5FzmxHCq4RrLXM_qqA4_hohmvkLpyJ23SpmOwkTRvPq8MuK58AziweXABQ-afUKCIwBLvD0H0yA=w1256-h789-l75-f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066800"/>
            <a:ext cx="3600000" cy="2700001"/>
          </a:xfrm>
          <a:prstGeom prst="rect">
            <a:avLst/>
          </a:prstGeom>
          <a:noFill/>
        </p:spPr>
      </p:pic>
      <p:pic>
        <p:nvPicPr>
          <p:cNvPr id="44048" name="Picture 16" descr="https://gm1.ggpht.com/82wBGsdbBUcYrjH-KGOLj-4W9L-Pod9gLz94i_-OKvuLFH20J51L_swR9F7dj0Gle5MG7fJfwftnNXd4rVGyVUkb9Q3k9SZAecsDzfON7MPTZP5xxJPkrPuoNRXCaP1M_WGZ22AbkApPs7CSZ5-B8Z7xXYLyeIQ12NAhV5Uv71SLTxl7c8pEuehYHWfOB-1ZBA_0lxVQzqMIQ1SmOgI_g8jNJweAy59bVAeGfCL4GUORvO7ZHu33h7ervokXzYW-L_agiXrZHWAvJ45mKydiiSQoYy_sqXVwt0A-ps56-zZCsLzHI_IvBoKZjXqT1WkbAAWcgIMEMKF8fpP3IfryYJ7rnYaIPstkLWYLfXBUbYEPJx6-83aRRq8anoXMppL_OPWJq2ZYprLoa5JQWGawjQumw5LHecHmh3S4gh13Vu9V9SoHXPwrneLdIqr6yeZt3PkyPyhg4sFvvk8UUgfTGYmhiCR721a9UNHhBcxc9bvFGANT6t9wPGaLv4KBpjDdhjrT4XQmv4aamIq1daX1Fvhx0xp0uXW4RLqFZqEviHdLC6cC08uIPWbq7L7QCgyqIYTfq1kGlgmV=w1256-h789-l75-f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200" y="3962400"/>
            <a:ext cx="3600000" cy="2700000"/>
          </a:xfrm>
          <a:prstGeom prst="rect">
            <a:avLst/>
          </a:prstGeom>
          <a:noFill/>
        </p:spPr>
      </p:pic>
      <p:pic>
        <p:nvPicPr>
          <p:cNvPr id="44044" name="Picture 12" descr="https://gm1.ggpht.com/rtrOoimaw2Dge4_Yg4tx3CgtNWa8DkptYBYWV9rT2ou4AOVCprJF7cXStYG62_jkRr21GXRbvahD8f3mG10xglAowzQ1AGxYtsOzxn8OUaALhjp0kRAB1FXctCs08gadmChqKw-6hK-j55LrkL8qckrzSn5Lc8r_nxO-v6Tu0DC1Dx8zczyjIyyo4HTfszzy5rLTK_O36fVgzOquwLmVVrmGCb-5oNFeYdleDcG6CVJBEDPyVa83YiWnEvQ9kp3hTMkIAuIEltxe6tE-SERDTXil43vyYUyOJaCl4xkcJzqaDOp_oXz4h-00kH1Bpw332Dt78ccRq73fgz7DDz4Ad93k9q3KmNKPGZC-XZcjIg6OuV1aUCLryqdwf3fmZMqk6jAhE4-hb0JqJOx_Mcx8lmiXS6R-UCZWG1vtUGiu1OwK6lS8DsOTj54JsIg1MQdYYrl6unBmZbmuYRiBqfs_hRIGmfIEKBL8vUzC87xWKWhZXY8fLLMRGA-NWmHiJf15-U6jaZabX-ap7BVMMVBgGMUUCIo5LiPWNLe0HCwyfAl9Fg_iJ9VO3ujFi1tn2-EM_cDKppE0_YRGJg=w1256-h789-l75-ft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8200" y="1066800"/>
            <a:ext cx="3600000" cy="2700000"/>
          </a:xfrm>
          <a:prstGeom prst="rect">
            <a:avLst/>
          </a:prstGeom>
          <a:noFill/>
        </p:spPr>
      </p:pic>
      <p:pic>
        <p:nvPicPr>
          <p:cNvPr id="44046" name="Picture 14" descr="https://gm1.ggpht.com/_Oq0BlGpezrl419Pide5Nf_LsphwBEFtsFuK1aiAsHzUDFKVgtG2zC-CYberGXoJmn07VQ7rB3lEPXcKC0H_zimOgGwyUnPygyEXIc0MyR_lDhWvJroZWTQlP1ozGy8epxDRah8cV9RcPxS8ytMKOPRdWlHOVloBj0NwdlykWLlMpHsiMGRcVuaid92LwtX3g_u0HzhFEe7Mf-7ziS1MN_OBeId0mm-Cgx1FSeN4sH2jLRmT7x4I1KESMYnhPMaNQZc3p0mTMa06FRDjwOBNskjBIxFgpG1I-ggaTF3kKrJbWjLtmiURCbQLymXWvcNSGSqQUuS2o7TUcc3iV7TECvjZI6LroaEiJnIgqH_t_8ZBL_YyV1-Tz3uDOHTUR_6ymlZPsbQZi4PczrLgvu3ESqcJcugBgp9DYmRmzhllSP4RJaUajnoKAWIbSDT1iL7-wOlQwuiOp9LlHg44rlCgd10xL3z5kn316s3Ivx92JMxLVYPtLHVbZFI4sviag2pS8a4UN_p9lCgJf4Ccvll5l7U-rN_L4kREpIz1PcUPeOZJxUETv48KYqK33LLSwsheEgWrjXnUGu_LIQ=w1256-h789-l75-ft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8200" y="3962400"/>
            <a:ext cx="3600000" cy="27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30163" y="366713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FFFF00"/>
                </a:solidFill>
                <a:latin typeface="Bookman Old Style" pitchFamily="18" charset="0"/>
              </a:rPr>
              <a:t>Нагородження учасників та переможців олімпіади</a:t>
            </a:r>
            <a:endParaRPr lang="ru-RU" sz="240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2000" b="1" dirty="0" smtClean="0">
                <a:solidFill>
                  <a:schemeClr val="bg1">
                    <a:lumMod val="95000"/>
                  </a:schemeClr>
                </a:solidFill>
                <a:cs typeface="+mn-cs"/>
              </a:rPr>
              <a:t>ХІІІ </a:t>
            </a:r>
            <a:r>
              <a:rPr lang="uk-UA" sz="2000" b="1" dirty="0">
                <a:solidFill>
                  <a:schemeClr val="bg1">
                    <a:lumMod val="95000"/>
                  </a:schemeClr>
                </a:solidFill>
                <a:cs typeface="+mn-cs"/>
              </a:rPr>
              <a:t>міська олімпіада випускників  школи І ступеня «Путівка в науку»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239485" y="1513114"/>
            <a:ext cx="409302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 descr="F:\Новая папка (2)\SDC139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0" y="4038600"/>
            <a:ext cx="3733800" cy="2420056"/>
          </a:xfrm>
          <a:prstGeom prst="rect">
            <a:avLst/>
          </a:prstGeom>
          <a:noFill/>
        </p:spPr>
      </p:pic>
      <p:pic>
        <p:nvPicPr>
          <p:cNvPr id="43013" name="Picture 5" descr="F:\Новая папка (2)\SDC1395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43400" y="1371600"/>
            <a:ext cx="4038600" cy="2386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4800" y="277813"/>
            <a:ext cx="8510587" cy="635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Прямоугольник 6"/>
          <p:cNvSpPr>
            <a:spLocks noChangeArrowheads="1"/>
          </p:cNvSpPr>
          <p:nvPr/>
        </p:nvSpPr>
        <p:spPr bwMode="auto">
          <a:xfrm>
            <a:off x="685800" y="457200"/>
            <a:ext cx="7696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u="sng">
                <a:solidFill>
                  <a:srgbClr val="660033"/>
                </a:solidFill>
                <a:latin typeface="Bookman Old Style" pitchFamily="18" charset="0"/>
              </a:rPr>
              <a:t>Переможці в освітній галузі</a:t>
            </a:r>
          </a:p>
          <a:p>
            <a:pPr algn="ctr"/>
            <a:r>
              <a:rPr lang="uk-UA" sz="2400" b="1" u="sng">
                <a:solidFill>
                  <a:srgbClr val="660033"/>
                </a:solidFill>
                <a:latin typeface="Bookman Old Style" pitchFamily="18" charset="0"/>
              </a:rPr>
              <a:t>«Українська  мова»</a:t>
            </a:r>
          </a:p>
          <a:p>
            <a:endParaRPr lang="uk-UA" sz="2000" b="1" i="1">
              <a:latin typeface="Bookman Old Style" pitchFamily="18" charset="0"/>
            </a:endParaRPr>
          </a:p>
          <a:p>
            <a:endParaRPr lang="uk-UA" sz="2000" b="1" i="1">
              <a:latin typeface="Bookman Old Style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766763" y="1973282"/>
            <a:ext cx="76104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80975" algn="l"/>
              </a:tabLst>
            </a:pPr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І місце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– ХНВК № 45 «Академічна гімназія», Дзержинський район</a:t>
            </a:r>
          </a:p>
          <a:p>
            <a:pPr>
              <a:tabLst>
                <a:tab pos="180975" algn="l"/>
              </a:tabLst>
            </a:pP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		ХЗОШ № 105, Дзержинський район</a:t>
            </a:r>
            <a:endParaRPr lang="ru-RU" b="1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tabLst>
                <a:tab pos="180975" algn="l"/>
              </a:tabLst>
            </a:pP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ІІ </a:t>
            </a:r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місце –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ХСШ № 16, Київський район</a:t>
            </a:r>
            <a:endParaRPr lang="ru-RU" b="1" dirty="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tabLst>
                <a:tab pos="180975" algn="l"/>
              </a:tabLst>
            </a:pPr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               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 ХЗОШ № 54, Жовтневий район</a:t>
            </a:r>
            <a:endParaRPr lang="ru-RU" b="1" dirty="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tabLst>
                <a:tab pos="180975" algn="l"/>
              </a:tabLst>
            </a:pPr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ІІІ місце –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ХЗОШ № 100, Київський район</a:t>
            </a:r>
            <a:endParaRPr lang="ru-RU" b="1" dirty="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tabLst>
                <a:tab pos="180975" algn="l"/>
              </a:tabLst>
            </a:pPr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                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 ХГ № 52, Ленінський район</a:t>
            </a:r>
            <a:endParaRPr lang="ru-RU" b="1" dirty="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tabLst>
                <a:tab pos="180975" algn="l"/>
              </a:tabLst>
            </a:pPr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                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 ХЗОШ № 35, </a:t>
            </a:r>
            <a:r>
              <a:rPr lang="uk-UA" b="1" dirty="0" err="1" smtClean="0">
                <a:solidFill>
                  <a:srgbClr val="000066"/>
                </a:solidFill>
                <a:latin typeface="Times New Roman" pitchFamily="18" charset="0"/>
              </a:rPr>
              <a:t>Червонозаводський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район</a:t>
            </a:r>
            <a:endParaRPr lang="uk-UA" b="1" dirty="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tabLst>
                <a:tab pos="180975" algn="l"/>
              </a:tabLst>
            </a:pPr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Номінації:</a:t>
            </a:r>
            <a:endParaRPr lang="ru-RU" b="1" dirty="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buFontTx/>
              <a:buChar char="-"/>
              <a:tabLst>
                <a:tab pos="180975" algn="l"/>
              </a:tabLst>
            </a:pP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ХГ № 83, Комінтернівський район – </a:t>
            </a:r>
            <a:endParaRPr lang="uk-UA" b="1" dirty="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tabLst>
                <a:tab pos="180975" algn="l"/>
              </a:tabLst>
            </a:pPr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                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                         </a:t>
            </a:r>
            <a:r>
              <a:rPr lang="uk-UA" b="1" i="1" dirty="0">
                <a:solidFill>
                  <a:srgbClr val="000066"/>
                </a:solidFill>
                <a:latin typeface="Times New Roman" pitchFamily="18" charset="0"/>
              </a:rPr>
              <a:t>«Майбутній мовознавець»</a:t>
            </a:r>
            <a:endParaRPr lang="ru-RU" b="1" i="1" dirty="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buFontTx/>
              <a:buChar char="-"/>
              <a:tabLst>
                <a:tab pos="180975" algn="l"/>
              </a:tabLst>
            </a:pP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ХЗОШ № 35, </a:t>
            </a:r>
            <a:r>
              <a:rPr lang="uk-UA" b="1" dirty="0" err="1" smtClean="0">
                <a:solidFill>
                  <a:srgbClr val="000066"/>
                </a:solidFill>
                <a:latin typeface="Times New Roman" pitchFamily="18" charset="0"/>
              </a:rPr>
              <a:t>Червонозаводський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район – </a:t>
            </a:r>
          </a:p>
          <a:p>
            <a:pPr>
              <a:tabLst>
                <a:tab pos="180975" algn="l"/>
              </a:tabLst>
            </a:pPr>
            <a:r>
              <a:rPr lang="uk-UA" b="1" i="1" dirty="0" smtClean="0">
                <a:solidFill>
                  <a:srgbClr val="000066"/>
                </a:solidFill>
                <a:latin typeface="Times New Roman" pitchFamily="18" charset="0"/>
              </a:rPr>
              <a:t>                                     «За оригінальність мислення»</a:t>
            </a:r>
            <a:endParaRPr lang="ru-RU" b="1" i="1" dirty="0">
              <a:solidFill>
                <a:srgbClr val="000066"/>
              </a:solidFill>
              <a:latin typeface="Times New Roman" pitchFamily="18" charset="0"/>
            </a:endParaRPr>
          </a:p>
          <a:p>
            <a:pPr>
              <a:buFontTx/>
              <a:buChar char="-"/>
              <a:tabLst>
                <a:tab pos="180975" algn="l"/>
              </a:tabLst>
            </a:pP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ХЛ № 141, Московський район </a:t>
            </a:r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– </a:t>
            </a:r>
          </a:p>
          <a:p>
            <a:pPr>
              <a:tabLst>
                <a:tab pos="180975" algn="l"/>
              </a:tabLst>
            </a:pPr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                   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                              </a:t>
            </a:r>
            <a:r>
              <a:rPr lang="uk-UA" b="1" i="1" dirty="0">
                <a:solidFill>
                  <a:srgbClr val="000066"/>
                </a:solidFill>
                <a:latin typeface="Times New Roman" pitchFamily="18" charset="0"/>
              </a:rPr>
              <a:t>«Знавець рідної мови</a:t>
            </a:r>
            <a:r>
              <a:rPr lang="uk-UA" b="1" i="1" dirty="0" smtClean="0">
                <a:solidFill>
                  <a:srgbClr val="000066"/>
                </a:solidFill>
                <a:latin typeface="Times New Roman" pitchFamily="18" charset="0"/>
              </a:rPr>
              <a:t>»</a:t>
            </a:r>
            <a:endParaRPr lang="ru-RU" b="1" i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72200" y="2590800"/>
            <a:ext cx="2148572" cy="322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3" y="211138"/>
            <a:ext cx="8510587" cy="635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Прямоугольник 6"/>
          <p:cNvSpPr>
            <a:spLocks noChangeArrowheads="1"/>
          </p:cNvSpPr>
          <p:nvPr/>
        </p:nvSpPr>
        <p:spPr bwMode="auto">
          <a:xfrm>
            <a:off x="609600" y="975241"/>
            <a:ext cx="7848600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u="sng" dirty="0">
                <a:solidFill>
                  <a:srgbClr val="660033"/>
                </a:solidFill>
                <a:latin typeface="Bookman Old Style" pitchFamily="18" charset="0"/>
              </a:rPr>
              <a:t>Переможці в освітній галузі</a:t>
            </a:r>
          </a:p>
          <a:p>
            <a:pPr algn="ctr"/>
            <a:r>
              <a:rPr lang="uk-UA" sz="2400" b="1" u="sng" dirty="0">
                <a:solidFill>
                  <a:srgbClr val="660033"/>
                </a:solidFill>
                <a:latin typeface="Bookman Old Style" pitchFamily="18" charset="0"/>
              </a:rPr>
              <a:t>«Математика»</a:t>
            </a:r>
          </a:p>
          <a:p>
            <a:endParaRPr lang="uk-UA" sz="2000" b="1" i="1" dirty="0">
              <a:latin typeface="Bookman Old Style" pitchFamily="18" charset="0"/>
            </a:endParaRPr>
          </a:p>
          <a:p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І місце –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ХНВК № 45 «Академічна гімназія», Дзержинський район</a:t>
            </a:r>
            <a:endParaRPr lang="uk-UA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ІІ місце –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ХЛ № 107, Київський район</a:t>
            </a:r>
            <a:endParaRPr lang="uk-UA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               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 ХЗОШ № 30, Московський район</a:t>
            </a:r>
            <a:endParaRPr lang="uk-UA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ІІІ місце –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ХГ № 172, Київський район</a:t>
            </a:r>
            <a:endParaRPr lang="uk-UA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                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 ХГ № 163, </a:t>
            </a:r>
            <a:r>
              <a:rPr lang="uk-UA" b="1" dirty="0" err="1" smtClean="0">
                <a:solidFill>
                  <a:srgbClr val="000066"/>
                </a:solidFill>
                <a:latin typeface="Times New Roman" pitchFamily="18" charset="0"/>
              </a:rPr>
              <a:t>Орджонікідзевський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район</a:t>
            </a:r>
            <a:endParaRPr lang="uk-UA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                  Харківський університетський ліцей</a:t>
            </a:r>
            <a:endParaRPr lang="uk-UA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Номінації:	</a:t>
            </a:r>
          </a:p>
          <a:p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ХЗОШ № 57, Ленінський район – </a:t>
            </a:r>
            <a:endParaRPr lang="uk-UA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                 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                    </a:t>
            </a:r>
            <a:r>
              <a:rPr lang="uk-UA" b="1" i="1" dirty="0">
                <a:solidFill>
                  <a:srgbClr val="000066"/>
                </a:solidFill>
                <a:latin typeface="Times New Roman" pitchFamily="18" charset="0"/>
              </a:rPr>
              <a:t>«Майбутній математик»</a:t>
            </a:r>
          </a:p>
          <a:p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- ХГ №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144, Московський </a:t>
            </a:r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район – </a:t>
            </a:r>
          </a:p>
          <a:p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               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                       </a:t>
            </a:r>
            <a:r>
              <a:rPr lang="uk-UA" b="1" i="1" dirty="0" smtClean="0">
                <a:solidFill>
                  <a:srgbClr val="000066"/>
                </a:solidFill>
                <a:latin typeface="Times New Roman" pitchFamily="18" charset="0"/>
              </a:rPr>
              <a:t>«Майбутній програміст</a:t>
            </a:r>
            <a:r>
              <a:rPr lang="uk-UA" b="1" i="1" dirty="0">
                <a:solidFill>
                  <a:srgbClr val="000066"/>
                </a:solidFill>
                <a:latin typeface="Times New Roman" pitchFamily="18" charset="0"/>
              </a:rPr>
              <a:t>»</a:t>
            </a:r>
          </a:p>
          <a:p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- ХГ №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82, Комінтернівський район </a:t>
            </a:r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– </a:t>
            </a:r>
          </a:p>
          <a:p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               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           </a:t>
            </a:r>
            <a:r>
              <a:rPr lang="uk-UA" b="1" i="1" dirty="0">
                <a:solidFill>
                  <a:srgbClr val="000066"/>
                </a:solidFill>
                <a:latin typeface="Times New Roman" pitchFamily="18" charset="0"/>
              </a:rPr>
              <a:t>«Найкмітливіший з кмітливих»</a:t>
            </a:r>
            <a:r>
              <a:rPr lang="ru-RU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endParaRPr lang="uk-UA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5676900" y="3314701"/>
            <a:ext cx="274319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3" y="211138"/>
            <a:ext cx="8510587" cy="635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6"/>
          <p:cNvSpPr>
            <a:spLocks noChangeArrowheads="1"/>
          </p:cNvSpPr>
          <p:nvPr/>
        </p:nvSpPr>
        <p:spPr bwMode="auto">
          <a:xfrm>
            <a:off x="762000" y="457200"/>
            <a:ext cx="7543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u="sng" dirty="0">
                <a:solidFill>
                  <a:srgbClr val="660033"/>
                </a:solidFill>
                <a:latin typeface="Bookman Old Style" pitchFamily="18" charset="0"/>
              </a:rPr>
              <a:t>Переможці в освітній галузі</a:t>
            </a:r>
          </a:p>
          <a:p>
            <a:pPr algn="ctr"/>
            <a:r>
              <a:rPr lang="uk-UA" sz="2400" b="1" u="sng" dirty="0">
                <a:solidFill>
                  <a:srgbClr val="660033"/>
                </a:solidFill>
                <a:latin typeface="Bookman Old Style" pitchFamily="18" charset="0"/>
              </a:rPr>
              <a:t>«Природознавство»</a:t>
            </a:r>
          </a:p>
          <a:p>
            <a:endParaRPr lang="uk-UA" sz="2000" b="1" i="1" dirty="0">
              <a:latin typeface="Bookman Old Style" pitchFamily="18" charset="0"/>
            </a:endParaRPr>
          </a:p>
          <a:p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І місце –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ХНВК № 179, Дзержинський район</a:t>
            </a:r>
            <a:endParaRPr lang="uk-UA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ІІ місце –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ХЗОШ № 103, Московський район</a:t>
            </a:r>
            <a:endParaRPr lang="uk-UA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                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ХГ № 14, Фрунзенський район</a:t>
            </a:r>
            <a:endParaRPr lang="uk-UA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ІІІ місце –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ХСШ № 162, Жовтневий район</a:t>
            </a:r>
          </a:p>
          <a:p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	   ХЛ № 107, Київський район</a:t>
            </a:r>
          </a:p>
          <a:p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	   ХЛ № 141, Московський район</a:t>
            </a:r>
          </a:p>
          <a:p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	   ХЗОШ № 35, </a:t>
            </a:r>
            <a:r>
              <a:rPr lang="uk-UA" b="1" dirty="0" err="1" smtClean="0">
                <a:solidFill>
                  <a:srgbClr val="000066"/>
                </a:solidFill>
                <a:latin typeface="Times New Roman" pitchFamily="18" charset="0"/>
              </a:rPr>
              <a:t>Червонозаводський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район</a:t>
            </a:r>
            <a:endParaRPr lang="uk-UA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Номінації:</a:t>
            </a:r>
          </a:p>
          <a:p>
            <a:pPr>
              <a:buFontTx/>
              <a:buChar char="-"/>
            </a:pP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Харківський університетський ліцей –   </a:t>
            </a:r>
            <a:endParaRPr lang="uk-UA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                     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                              </a:t>
            </a:r>
            <a:r>
              <a:rPr lang="uk-UA" b="1" i="1" dirty="0">
                <a:solidFill>
                  <a:srgbClr val="000066"/>
                </a:solidFill>
                <a:latin typeface="Times New Roman" pitchFamily="18" charset="0"/>
              </a:rPr>
              <a:t>«Юний мандрівник»</a:t>
            </a:r>
          </a:p>
          <a:p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ХЗОШ № 100, Київський район </a:t>
            </a:r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– </a:t>
            </a:r>
          </a:p>
          <a:p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                   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                   </a:t>
            </a:r>
            <a:r>
              <a:rPr lang="uk-UA" b="1" i="1" dirty="0">
                <a:solidFill>
                  <a:srgbClr val="000066"/>
                </a:solidFill>
                <a:latin typeface="Times New Roman" pitchFamily="18" charset="0"/>
              </a:rPr>
              <a:t>«Кращий знавець природи»</a:t>
            </a:r>
          </a:p>
          <a:p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-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ХЗОШ № 70, </a:t>
            </a:r>
            <a:r>
              <a:rPr lang="uk-UA" b="1" dirty="0" err="1" smtClean="0">
                <a:solidFill>
                  <a:srgbClr val="000066"/>
                </a:solidFill>
                <a:latin typeface="Times New Roman" pitchFamily="18" charset="0"/>
              </a:rPr>
              <a:t>Орджонікідзевський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район – </a:t>
            </a:r>
            <a:endParaRPr lang="uk-UA" b="1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uk-UA" b="1" dirty="0">
                <a:solidFill>
                  <a:srgbClr val="000066"/>
                </a:solidFill>
                <a:latin typeface="Times New Roman" pitchFamily="18" charset="0"/>
              </a:rPr>
              <a:t>                     </a:t>
            </a:r>
            <a:r>
              <a:rPr lang="uk-UA" b="1" dirty="0" smtClean="0">
                <a:solidFill>
                  <a:srgbClr val="000066"/>
                </a:solidFill>
                <a:latin typeface="Times New Roman" pitchFamily="18" charset="0"/>
              </a:rPr>
              <a:t>                                         </a:t>
            </a:r>
            <a:r>
              <a:rPr lang="uk-UA" b="1" i="1" dirty="0">
                <a:solidFill>
                  <a:srgbClr val="000066"/>
                </a:solidFill>
                <a:latin typeface="Times New Roman" pitchFamily="18" charset="0"/>
              </a:rPr>
              <a:t>«Юний біолог»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0" y="2057400"/>
            <a:ext cx="2285999" cy="34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7200" y="1577790"/>
          <a:ext cx="8229600" cy="4518210"/>
        </p:xfrm>
        <a:graphic>
          <a:graphicData uri="http://schemas.openxmlformats.org/drawingml/2006/table">
            <a:tbl>
              <a:tblPr/>
              <a:tblGrid>
                <a:gridCol w="1526762"/>
                <a:gridCol w="1035764"/>
                <a:gridCol w="997909"/>
                <a:gridCol w="997909"/>
                <a:gridCol w="1046187"/>
                <a:gridCol w="1046187"/>
                <a:gridCol w="776823"/>
                <a:gridCol w="802059"/>
              </a:tblGrid>
              <a:tr h="32650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Район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Українська мова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Природознавство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Усього перемог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250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школа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перемога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школа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перемога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школа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перемога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5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Дзержинський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ХНВК № 45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ХЗОШ № 105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ХНВК № 45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ХЗОШ № 154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ХЗОШ № 154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ХНВК № 179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Жовтневий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ХГ № 39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ХЗОШ № 54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ХЗОШ № 28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ХЗОШ № 127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ХСШ № 162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ХСШ № 162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ІІІ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Київський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ХЗОШ № 100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ХСШ № 16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ІІІ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ХЛ № 107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ХГ № 172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ІІІ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ХЛ № 107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ХЗОШ № 10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ІІІ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номінація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373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Комінтернівський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ХЗОШ № 20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ХГ № 83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номінація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ХГ № 82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ХЗОШ № 91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номінація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ХГ № 82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ХЗОШ № 102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354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Ленінський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ХГ № 152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ХЗОШ № 126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ІІІ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ХГ № 152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ХЗОШ № 57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номінація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ХГ № 152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ХЗОШ № 126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369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Московський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ХЛ № 141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ХЗОШ № 142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номінація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ХГ № 144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ХЗОШ № 30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номінація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ХЗОШ № 103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ХЛ № 141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ІІІ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3544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Орджонікідзевський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ХГ № 163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ХГ № 163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ХГ № 163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ХСШ № 155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ІІІ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ХГ № 163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ХЗОШ № 70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номінація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5276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Фрунзенський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ХНВК № 74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ХЗОШ № 160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ХЗОШ № 72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ХГ № 14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2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ХПНВК «Вересень»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2"/>
                          </a:solidFill>
                          <a:latin typeface="Times New Roman"/>
                          <a:ea typeface="MS Mincho"/>
                          <a:cs typeface="Times New Roman"/>
                        </a:rPr>
                        <a:t>ХГ № 14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uk-UA" sz="1200" b="1" dirty="0" smtClean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373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Червонозаводський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ХЗОШ № 35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ХЗОШ № 53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ІІІ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номінація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ХГ № 53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ХГ № 34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ХГ № 34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ХЗОШ № 35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ІІІ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3543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Міська мережа 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ХУЛ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ХНВК № 14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ХУЛ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ХНВК № 14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ІІІ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ХУЛ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ХНВК № 14</a:t>
                      </a:r>
                      <a:endParaRPr lang="ru-RU" sz="120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bg2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номінація</a:t>
                      </a:r>
                      <a:endParaRPr lang="ru-RU" sz="1200" dirty="0">
                        <a:solidFill>
                          <a:schemeClr val="bg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bg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3514" marR="33514" marT="628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533400" y="505361"/>
            <a:ext cx="78357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5363" algn="ctr"/>
                <a:tab pos="81661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Результативність участі шкіл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5363" algn="ctr"/>
                <a:tab pos="81661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ХІІІ міській олімпіаді випускників І ступеня «Путівка в науку»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5363" algn="ctr"/>
                <a:tab pos="8166100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04.04.2015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5363" algn="ctr"/>
                <a:tab pos="81661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3033</TotalTime>
  <Words>2858</Words>
  <Application>Microsoft Office PowerPoint</Application>
  <PresentationFormat>Экран (4:3)</PresentationFormat>
  <Paragraphs>1060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36</vt:i4>
      </vt:variant>
    </vt:vector>
  </HeadingPairs>
  <TitlesOfParts>
    <vt:vector size="48" baseType="lpstr">
      <vt:lpstr>Оформление по умолчанию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Слайд 1</vt:lpstr>
      <vt:lpstr>ХІІІ міська олімпіада випускників школи І ступеня  «Путівка в науку»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Задачі, які виявились найскладнішими для учнів</vt:lpstr>
      <vt:lpstr>Задачі, які розв’язали більшість учнів</vt:lpstr>
      <vt:lpstr>Аналіз виконання завдань з предмету “Природознавство” міської олімпіади “Путівка в науку - 2015” </vt:lpstr>
      <vt:lpstr>Результати виконання завдань з предмету “Природознавство”</vt:lpstr>
      <vt:lpstr>Структура завдань з предмету “Природознавство” </vt:lpstr>
      <vt:lpstr>Структура завдань з предмету “Природознавство” </vt:lpstr>
      <vt:lpstr>Структура завдань з предмету “Природознавство” </vt:lpstr>
      <vt:lpstr>Аналіз виконання завдань за предметами</vt:lpstr>
      <vt:lpstr>Аналіз виконання завдань за предметами</vt:lpstr>
      <vt:lpstr>Аналіз виконання завдань за предметами</vt:lpstr>
      <vt:lpstr>Слайд 24</vt:lpstr>
      <vt:lpstr>Слайд 25</vt:lpstr>
      <vt:lpstr>ХІІІ МІСЬКА ОЛІМПІАДА ВИПУСКНИКІВ ШКОЛИ  І СТУПЕНЯ “ПУТІВКА В НАУКУ”  “УКРАЇНСЬКА МОВА”</vt:lpstr>
      <vt:lpstr>Слайд 27</vt:lpstr>
      <vt:lpstr>Слайд 28</vt:lpstr>
      <vt:lpstr>Слайд 29</vt:lpstr>
      <vt:lpstr>Слайд 30</vt:lpstr>
      <vt:lpstr>Слайд 31</vt:lpstr>
      <vt:lpstr>Складіть і запишіть речення, в якому всі слова починаються з літери К.  </vt:lpstr>
      <vt:lpstr>Слайд 33</vt:lpstr>
      <vt:lpstr>Із літер слова СОЛОВЕЙКО утворіть якомога більше інших (маленьких) слів</vt:lpstr>
      <vt:lpstr>Складіть і запишіть свій вірш, використовуючи запропоновані римовані слова: </vt:lpstr>
      <vt:lpstr>Використавши якнайбільше слів, які складаються з 5 букв, доповніть речення  таким чином, щоб вийшов зв’язний текст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</dc:creator>
  <cp:lastModifiedBy>ADMIN-ТМ</cp:lastModifiedBy>
  <cp:revision>357</cp:revision>
  <cp:lastPrinted>1601-01-01T00:00:00Z</cp:lastPrinted>
  <dcterms:created xsi:type="dcterms:W3CDTF">1601-01-01T00:00:00Z</dcterms:created>
  <dcterms:modified xsi:type="dcterms:W3CDTF">2016-01-15T10:29:04Z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