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69" r:id="rId4"/>
    <p:sldId id="259" r:id="rId5"/>
    <p:sldId id="264" r:id="rId6"/>
    <p:sldId id="260" r:id="rId7"/>
    <p:sldId id="277" r:id="rId8"/>
    <p:sldId id="278" r:id="rId9"/>
    <p:sldId id="279" r:id="rId10"/>
    <p:sldId id="256" r:id="rId11"/>
    <p:sldId id="271" r:id="rId12"/>
    <p:sldId id="275" r:id="rId13"/>
    <p:sldId id="274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C87A"/>
    <a:srgbClr val="E0EB9F"/>
    <a:srgbClr val="3F60AB"/>
    <a:srgbClr val="6D89E1"/>
    <a:srgbClr val="8DA2E7"/>
    <a:srgbClr val="FFFF00"/>
    <a:srgbClr val="000066"/>
    <a:srgbClr val="8C02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6786" autoAdjust="0"/>
  </p:normalViewPr>
  <p:slideViewPr>
    <p:cSldViewPr>
      <p:cViewPr>
        <p:scale>
          <a:sx n="75" d="100"/>
          <a:sy n="75" d="100"/>
        </p:scale>
        <p:origin x="-93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8298-9A28-41D4-A090-9394A1308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51C25-7252-40FF-AA71-261D23351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E688E-9549-4780-A45F-994B277E3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6D990-E123-4CF5-8441-E0A23AF12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BD9D5-B315-4C73-88FF-4425BDE98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5C626-1DAE-4FFC-A5C5-8E9549302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E869A-772A-41FA-AB93-3508C1916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C543-6C09-48D4-A363-D70FB82B6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F2D2-B1A0-44A6-8BB7-42ECFF363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024A-CAA5-475F-83E0-2DB2861FF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6F95-F7C5-4A35-A658-F093FC125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D087C-1FC8-41E2-8D7A-C01C53360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34C1-83CE-4901-B6DA-5EA226BAE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C00D-2225-46C2-AE31-BE387D1FB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10326-4E03-4D58-807D-67DD7DF8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82BC-842B-41C1-BF31-28B59C7C5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2FD4-D8AF-4F13-A6ED-B417EB869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3AE71-709C-4F5D-BD9A-F348D346E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E9296-68B9-487E-9246-C82DA0C52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CDF9C-C97D-488D-8AB0-2859B5343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07553-871E-4356-B10B-0FE01FB0D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0B86B-6099-474F-AB7E-7F90C4DC3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381F8B1-B428-4F81-AF63-CE66CC835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10F59B45-1F9E-4035-9DE1-4108B2EA8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533400" y="228600"/>
            <a:ext cx="8077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ХІ</a:t>
            </a:r>
            <a:r>
              <a:rPr lang="uk-UA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олімпіада випускників </a:t>
            </a:r>
          </a:p>
          <a:p>
            <a:pPr algn="ctr"/>
            <a: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Путівка</a:t>
            </a:r>
            <a: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науку»</a:t>
            </a:r>
            <a:b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828800"/>
            <a:ext cx="3914775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35052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838200" y="2362200"/>
            <a:ext cx="308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262673"/>
                </a:solidFill>
              </a:rPr>
              <a:t>05 </a:t>
            </a:r>
            <a:r>
              <a:rPr lang="uk-UA" sz="2400" b="1">
                <a:solidFill>
                  <a:srgbClr val="262673"/>
                </a:solidFill>
              </a:rPr>
              <a:t>квітня</a:t>
            </a:r>
            <a:r>
              <a:rPr lang="ru-RU" sz="2400" b="1">
                <a:solidFill>
                  <a:srgbClr val="262673"/>
                </a:solidFill>
              </a:rPr>
              <a:t> 2014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609600"/>
            <a:ext cx="6477000" cy="4114800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uk-UA" sz="28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Tx/>
              <a:buNone/>
              <a:defRPr/>
            </a:pPr>
            <a:r>
              <a:rPr lang="uk-UA" sz="2800" b="1" i="1" dirty="0" smtClean="0">
                <a:solidFill>
                  <a:schemeClr val="bg1">
                    <a:lumMod val="95000"/>
                  </a:schemeClr>
                </a:solidFill>
              </a:rPr>
              <a:t>                                            </a:t>
            </a:r>
          </a:p>
          <a:p>
            <a:pPr algn="r">
              <a:buFontTx/>
              <a:buNone/>
              <a:defRPr/>
            </a:pPr>
            <a:r>
              <a:rPr lang="uk-UA" sz="2800" b="1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algn="r">
              <a:buFontTx/>
              <a:buNone/>
              <a:defRPr/>
            </a:pPr>
            <a:endParaRPr lang="uk-UA" sz="1000" b="1" i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897" name="Содержимое 2"/>
          <p:cNvSpPr txBox="1">
            <a:spLocks/>
          </p:cNvSpPr>
          <p:nvPr/>
        </p:nvSpPr>
        <p:spPr bwMode="auto">
          <a:xfrm>
            <a:off x="722313" y="549275"/>
            <a:ext cx="6477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  <p:sp>
        <p:nvSpPr>
          <p:cNvPr id="37898" name="Содержимое 2"/>
          <p:cNvSpPr txBox="1">
            <a:spLocks/>
          </p:cNvSpPr>
          <p:nvPr/>
        </p:nvSpPr>
        <p:spPr bwMode="auto">
          <a:xfrm>
            <a:off x="533400" y="152400"/>
            <a:ext cx="811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36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участі районів за 4 роки </a:t>
            </a:r>
            <a:endParaRPr lang="ru-RU" sz="36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28600" y="609600"/>
          <a:ext cx="9067800" cy="6083300"/>
        </p:xfrm>
        <a:graphic>
          <a:graphicData uri="http://schemas.openxmlformats.org/presentationml/2006/ole">
            <p:oleObj spid="_x0000_s37894" name="Диаграмма" r:id="rId4" imgW="7115101" imgH="507691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ХІІ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олімпіада випускників 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Путівка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науку» 5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2014 року</a:t>
            </a:r>
            <a:endParaRPr lang="ru-RU" sz="1200" b="1" i="1" smtClean="0">
              <a:solidFill>
                <a:schemeClr val="bg1"/>
              </a:solidFill>
            </a:endParaRPr>
          </a:p>
        </p:txBody>
      </p:sp>
      <p:sp>
        <p:nvSpPr>
          <p:cNvPr id="38915" name="Содержимое 2"/>
          <p:cNvSpPr txBox="1">
            <a:spLocks/>
          </p:cNvSpPr>
          <p:nvPr/>
        </p:nvSpPr>
        <p:spPr bwMode="auto">
          <a:xfrm>
            <a:off x="722313" y="549275"/>
            <a:ext cx="6477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8916" name="Содержимое 2"/>
          <p:cNvSpPr txBox="1">
            <a:spLocks/>
          </p:cNvSpPr>
          <p:nvPr/>
        </p:nvSpPr>
        <p:spPr bwMode="auto">
          <a:xfrm>
            <a:off x="609600" y="228600"/>
            <a:ext cx="811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32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Протокол УКРАЇНСЬКА МОВА</a:t>
            </a:r>
            <a:endParaRPr lang="ru-RU" sz="32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8917" name="Group 185"/>
          <p:cNvGrpSpPr>
            <a:grpSpLocks noRot="1"/>
          </p:cNvGrpSpPr>
          <p:nvPr/>
        </p:nvGrpSpPr>
        <p:grpSpPr bwMode="auto">
          <a:xfrm>
            <a:off x="457200" y="838200"/>
            <a:ext cx="8229600" cy="5865813"/>
            <a:chOff x="288" y="528"/>
            <a:chExt cx="5184" cy="3695"/>
          </a:xfrm>
        </p:grpSpPr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88" y="528"/>
              <a:ext cx="240" cy="250"/>
            </a:xfrm>
            <a:prstGeom prst="rect">
              <a:avLst/>
            </a:prstGeom>
            <a:solidFill>
              <a:srgbClr val="E0EB9F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№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з/п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528" y="528"/>
              <a:ext cx="1152" cy="250"/>
            </a:xfrm>
            <a:prstGeom prst="rect">
              <a:avLst/>
            </a:prstGeom>
            <a:solidFill>
              <a:srgbClr val="E0EB9F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Прізвище, ім’я учня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1680" y="528"/>
              <a:ext cx="816" cy="250"/>
            </a:xfrm>
            <a:prstGeom prst="rect">
              <a:avLst/>
            </a:prstGeom>
            <a:solidFill>
              <a:srgbClr val="E0EB9F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Назва ЗНЗ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2496" y="528"/>
              <a:ext cx="1200" cy="250"/>
            </a:xfrm>
            <a:prstGeom prst="rect">
              <a:avLst/>
            </a:prstGeom>
            <a:solidFill>
              <a:srgbClr val="E0EB9F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Район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3696" y="528"/>
              <a:ext cx="480" cy="250"/>
            </a:xfrm>
            <a:prstGeom prst="rect">
              <a:avLst/>
            </a:prstGeom>
            <a:solidFill>
              <a:srgbClr val="E0EB9F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Кільк. балів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4176" y="528"/>
              <a:ext cx="384" cy="250"/>
            </a:xfrm>
            <a:prstGeom prst="rect">
              <a:avLst/>
            </a:prstGeom>
            <a:solidFill>
              <a:srgbClr val="E0EB9F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Місце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4560" y="528"/>
              <a:ext cx="912" cy="250"/>
            </a:xfrm>
            <a:prstGeom prst="rect">
              <a:avLst/>
            </a:prstGeom>
            <a:solidFill>
              <a:srgbClr val="E0EB9F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300" b="1">
                  <a:latin typeface="Times New Roman" pitchFamily="18" charset="0"/>
                  <a:cs typeface="Times New Roman" pitchFamily="18" charset="0"/>
                </a:rPr>
                <a:t>Номінація</a:t>
              </a:r>
              <a:endParaRPr lang="ru-RU" sz="1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288" y="778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528" y="778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Суслов Сергій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1680" y="778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ХНВК № 45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2496" y="778"/>
              <a:ext cx="1200" cy="324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Дзержинський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3696" y="778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41,95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4176" y="778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4560" y="778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288" y="932"/>
              <a:ext cx="240" cy="17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528" y="932"/>
              <a:ext cx="1152" cy="17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Кутоманов Олександр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1680" y="932"/>
              <a:ext cx="816" cy="17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ХНВК № 179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3696" y="932"/>
              <a:ext cx="480" cy="17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39,15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4176" y="932"/>
              <a:ext cx="384" cy="17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4560" y="932"/>
              <a:ext cx="912" cy="17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88" y="1102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528" y="1102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Іпполітова Вероніка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1680" y="1102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ХСШ № 162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2496" y="1102"/>
              <a:ext cx="1200" cy="308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Жовтневий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3696" y="1102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42,4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4176" y="1102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4560" y="1102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288" y="1256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528" y="1256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Мельник Олександра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1680" y="1256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ХЗОШ № 28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696" y="1256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33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4176" y="1256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4560" y="1256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288" y="1410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528" y="1410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Матвєєв Артем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1680" y="1410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ХЗОШ № 100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4" name="Rectangle 42"/>
            <p:cNvSpPr>
              <a:spLocks noChangeArrowheads="1"/>
            </p:cNvSpPr>
            <p:nvPr/>
          </p:nvSpPr>
          <p:spPr bwMode="auto">
            <a:xfrm>
              <a:off x="2496" y="1410"/>
              <a:ext cx="1200" cy="396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Київський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5" name="Rectangle 43"/>
            <p:cNvSpPr>
              <a:spLocks noChangeArrowheads="1"/>
            </p:cNvSpPr>
            <p:nvPr/>
          </p:nvSpPr>
          <p:spPr bwMode="auto">
            <a:xfrm>
              <a:off x="3696" y="1410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33,4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6" name="Rectangle 44"/>
            <p:cNvSpPr>
              <a:spLocks noChangeArrowheads="1"/>
            </p:cNvSpPr>
            <p:nvPr/>
          </p:nvSpPr>
          <p:spPr bwMode="auto">
            <a:xfrm>
              <a:off x="4176" y="1410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7" name="Rectangle 45"/>
            <p:cNvSpPr>
              <a:spLocks noChangeArrowheads="1"/>
            </p:cNvSpPr>
            <p:nvPr/>
          </p:nvSpPr>
          <p:spPr bwMode="auto">
            <a:xfrm>
              <a:off x="4560" y="1410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288" y="1564"/>
              <a:ext cx="240" cy="24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528" y="1564"/>
              <a:ext cx="1152" cy="24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Гнилицька Таїсія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1680" y="1564"/>
              <a:ext cx="816" cy="24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ХПК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800">
                  <a:latin typeface="Times New Roman" pitchFamily="18" charset="0"/>
                  <a:cs typeface="Times New Roman" pitchFamily="18" charset="0"/>
                </a:rPr>
                <a:t>«Гімназія ОЧАГ»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3696" y="1564"/>
              <a:ext cx="480" cy="24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26,55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4176" y="1564"/>
              <a:ext cx="384" cy="24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3" name="Rectangle 51"/>
            <p:cNvSpPr>
              <a:spLocks noChangeArrowheads="1"/>
            </p:cNvSpPr>
            <p:nvPr/>
          </p:nvSpPr>
          <p:spPr bwMode="auto">
            <a:xfrm>
              <a:off x="4560" y="1564"/>
              <a:ext cx="912" cy="24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4" name="Rectangle 52"/>
            <p:cNvSpPr>
              <a:spLocks noChangeArrowheads="1"/>
            </p:cNvSpPr>
            <p:nvPr/>
          </p:nvSpPr>
          <p:spPr bwMode="auto">
            <a:xfrm>
              <a:off x="288" y="1806"/>
              <a:ext cx="240" cy="159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528" y="1806"/>
              <a:ext cx="1152" cy="159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Набієва Ельміра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1680" y="1806"/>
              <a:ext cx="816" cy="159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ХЗОШ № 20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7" name="Rectangle 55"/>
            <p:cNvSpPr>
              <a:spLocks noChangeArrowheads="1"/>
            </p:cNvSpPr>
            <p:nvPr/>
          </p:nvSpPr>
          <p:spPr bwMode="auto">
            <a:xfrm>
              <a:off x="2496" y="1806"/>
              <a:ext cx="1200" cy="313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Комінтернівський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8" name="Rectangle 56"/>
            <p:cNvSpPr>
              <a:spLocks noChangeArrowheads="1"/>
            </p:cNvSpPr>
            <p:nvPr/>
          </p:nvSpPr>
          <p:spPr bwMode="auto">
            <a:xfrm>
              <a:off x="3696" y="1806"/>
              <a:ext cx="480" cy="159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33,55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69" name="Rectangle 57"/>
            <p:cNvSpPr>
              <a:spLocks noChangeArrowheads="1"/>
            </p:cNvSpPr>
            <p:nvPr/>
          </p:nvSpPr>
          <p:spPr bwMode="auto">
            <a:xfrm>
              <a:off x="4176" y="1806"/>
              <a:ext cx="384" cy="159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0" name="Rectangle 58"/>
            <p:cNvSpPr>
              <a:spLocks noChangeArrowheads="1"/>
            </p:cNvSpPr>
            <p:nvPr/>
          </p:nvSpPr>
          <p:spPr bwMode="auto">
            <a:xfrm>
              <a:off x="4560" y="1806"/>
              <a:ext cx="912" cy="159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1" name="Rectangle 59"/>
            <p:cNvSpPr>
              <a:spLocks noChangeArrowheads="1"/>
            </p:cNvSpPr>
            <p:nvPr/>
          </p:nvSpPr>
          <p:spPr bwMode="auto">
            <a:xfrm>
              <a:off x="288" y="1965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2" name="Rectangle 60"/>
            <p:cNvSpPr>
              <a:spLocks noChangeArrowheads="1"/>
            </p:cNvSpPr>
            <p:nvPr/>
          </p:nvSpPr>
          <p:spPr bwMode="auto">
            <a:xfrm>
              <a:off x="528" y="1965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Саницька Єлизавета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3" name="Rectangle 61"/>
            <p:cNvSpPr>
              <a:spLocks noChangeArrowheads="1"/>
            </p:cNvSpPr>
            <p:nvPr/>
          </p:nvSpPr>
          <p:spPr bwMode="auto">
            <a:xfrm>
              <a:off x="1680" y="1965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ХНВК № 112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4" name="Rectangle 62"/>
            <p:cNvSpPr>
              <a:spLocks noChangeArrowheads="1"/>
            </p:cNvSpPr>
            <p:nvPr/>
          </p:nvSpPr>
          <p:spPr bwMode="auto">
            <a:xfrm>
              <a:off x="3696" y="1965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35,75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5" name="Rectangle 63"/>
            <p:cNvSpPr>
              <a:spLocks noChangeArrowheads="1"/>
            </p:cNvSpPr>
            <p:nvPr/>
          </p:nvSpPr>
          <p:spPr bwMode="auto">
            <a:xfrm>
              <a:off x="4176" y="1965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6" name="Rectangle 64"/>
            <p:cNvSpPr>
              <a:spLocks noChangeArrowheads="1"/>
            </p:cNvSpPr>
            <p:nvPr/>
          </p:nvSpPr>
          <p:spPr bwMode="auto">
            <a:xfrm>
              <a:off x="4560" y="1965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7" name="Rectangle 65"/>
            <p:cNvSpPr>
              <a:spLocks noChangeArrowheads="1"/>
            </p:cNvSpPr>
            <p:nvPr/>
          </p:nvSpPr>
          <p:spPr bwMode="auto">
            <a:xfrm>
              <a:off x="288" y="2119"/>
              <a:ext cx="240" cy="18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8" name="Rectangle 66"/>
            <p:cNvSpPr>
              <a:spLocks noChangeArrowheads="1"/>
            </p:cNvSpPr>
            <p:nvPr/>
          </p:nvSpPr>
          <p:spPr bwMode="auto">
            <a:xfrm>
              <a:off x="528" y="2119"/>
              <a:ext cx="1152" cy="18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Логвінова Марія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79" name="Rectangle 67"/>
            <p:cNvSpPr>
              <a:spLocks noChangeArrowheads="1"/>
            </p:cNvSpPr>
            <p:nvPr/>
          </p:nvSpPr>
          <p:spPr bwMode="auto">
            <a:xfrm>
              <a:off x="1680" y="2119"/>
              <a:ext cx="816" cy="18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>
                <a:tabLst>
                  <a:tab pos="4262438" algn="l"/>
                </a:tabLst>
              </a:pPr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ХГ № 152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0" name="Rectangle 68"/>
            <p:cNvSpPr>
              <a:spLocks noChangeArrowheads="1"/>
            </p:cNvSpPr>
            <p:nvPr/>
          </p:nvSpPr>
          <p:spPr bwMode="auto">
            <a:xfrm>
              <a:off x="2496" y="2119"/>
              <a:ext cx="1200" cy="336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Ленінський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1" name="Rectangle 69"/>
            <p:cNvSpPr>
              <a:spLocks noChangeArrowheads="1"/>
            </p:cNvSpPr>
            <p:nvPr/>
          </p:nvSpPr>
          <p:spPr bwMode="auto">
            <a:xfrm>
              <a:off x="3696" y="2119"/>
              <a:ext cx="480" cy="18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33,2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2" name="Rectangle 70"/>
            <p:cNvSpPr>
              <a:spLocks noChangeArrowheads="1"/>
            </p:cNvSpPr>
            <p:nvPr/>
          </p:nvSpPr>
          <p:spPr bwMode="auto">
            <a:xfrm>
              <a:off x="4176" y="2119"/>
              <a:ext cx="384" cy="18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3" name="Rectangle 71"/>
            <p:cNvSpPr>
              <a:spLocks noChangeArrowheads="1"/>
            </p:cNvSpPr>
            <p:nvPr/>
          </p:nvSpPr>
          <p:spPr bwMode="auto">
            <a:xfrm>
              <a:off x="4560" y="2119"/>
              <a:ext cx="912" cy="18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4" name="Rectangle 72"/>
            <p:cNvSpPr>
              <a:spLocks noChangeArrowheads="1"/>
            </p:cNvSpPr>
            <p:nvPr/>
          </p:nvSpPr>
          <p:spPr bwMode="auto">
            <a:xfrm>
              <a:off x="288" y="2301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5" name="Rectangle 73"/>
            <p:cNvSpPr>
              <a:spLocks noChangeArrowheads="1"/>
            </p:cNvSpPr>
            <p:nvPr/>
          </p:nvSpPr>
          <p:spPr bwMode="auto">
            <a:xfrm>
              <a:off x="528" y="2301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Тимощук Софія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6" name="Rectangle 74"/>
            <p:cNvSpPr>
              <a:spLocks noChangeArrowheads="1"/>
            </p:cNvSpPr>
            <p:nvPr/>
          </p:nvSpPr>
          <p:spPr bwMode="auto">
            <a:xfrm>
              <a:off x="1680" y="2301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ХЗОШ № 126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7" name="Rectangle 75"/>
            <p:cNvSpPr>
              <a:spLocks noChangeArrowheads="1"/>
            </p:cNvSpPr>
            <p:nvPr/>
          </p:nvSpPr>
          <p:spPr bwMode="auto">
            <a:xfrm>
              <a:off x="3696" y="2301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29,95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8" name="Rectangle 76"/>
            <p:cNvSpPr>
              <a:spLocks noChangeArrowheads="1"/>
            </p:cNvSpPr>
            <p:nvPr/>
          </p:nvSpPr>
          <p:spPr bwMode="auto">
            <a:xfrm>
              <a:off x="4176" y="2301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89" name="Rectangle 77"/>
            <p:cNvSpPr>
              <a:spLocks noChangeArrowheads="1"/>
            </p:cNvSpPr>
            <p:nvPr/>
          </p:nvSpPr>
          <p:spPr bwMode="auto">
            <a:xfrm>
              <a:off x="4560" y="2301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0" name="Rectangle 78"/>
            <p:cNvSpPr>
              <a:spLocks noChangeArrowheads="1"/>
            </p:cNvSpPr>
            <p:nvPr/>
          </p:nvSpPr>
          <p:spPr bwMode="auto">
            <a:xfrm>
              <a:off x="288" y="2455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1" name="Rectangle 79"/>
            <p:cNvSpPr>
              <a:spLocks noChangeArrowheads="1"/>
            </p:cNvSpPr>
            <p:nvPr/>
          </p:nvSpPr>
          <p:spPr bwMode="auto">
            <a:xfrm>
              <a:off x="528" y="2455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Курило Яна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2" name="Rectangle 80"/>
            <p:cNvSpPr>
              <a:spLocks noChangeArrowheads="1"/>
            </p:cNvSpPr>
            <p:nvPr/>
          </p:nvSpPr>
          <p:spPr bwMode="auto">
            <a:xfrm>
              <a:off x="1680" y="2455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ХСШ № 33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3" name="Rectangle 81"/>
            <p:cNvSpPr>
              <a:spLocks noChangeArrowheads="1"/>
            </p:cNvSpPr>
            <p:nvPr/>
          </p:nvSpPr>
          <p:spPr bwMode="auto">
            <a:xfrm>
              <a:off x="2496" y="2455"/>
              <a:ext cx="1200" cy="308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Московський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3696" y="2455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40,25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5" name="Rectangle 83"/>
            <p:cNvSpPr>
              <a:spLocks noChangeArrowheads="1"/>
            </p:cNvSpPr>
            <p:nvPr/>
          </p:nvSpPr>
          <p:spPr bwMode="auto">
            <a:xfrm>
              <a:off x="4176" y="2455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6" name="Rectangle 84"/>
            <p:cNvSpPr>
              <a:spLocks noChangeArrowheads="1"/>
            </p:cNvSpPr>
            <p:nvPr/>
          </p:nvSpPr>
          <p:spPr bwMode="auto">
            <a:xfrm>
              <a:off x="4560" y="2455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7" name="Rectangle 85"/>
            <p:cNvSpPr>
              <a:spLocks noChangeArrowheads="1"/>
            </p:cNvSpPr>
            <p:nvPr/>
          </p:nvSpPr>
          <p:spPr bwMode="auto">
            <a:xfrm>
              <a:off x="288" y="2609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8" name="Rectangle 86"/>
            <p:cNvSpPr>
              <a:spLocks noChangeArrowheads="1"/>
            </p:cNvSpPr>
            <p:nvPr/>
          </p:nvSpPr>
          <p:spPr bwMode="auto">
            <a:xfrm>
              <a:off x="528" y="2609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Компанієць Ріна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99" name="Rectangle 87"/>
            <p:cNvSpPr>
              <a:spLocks noChangeArrowheads="1"/>
            </p:cNvSpPr>
            <p:nvPr/>
          </p:nvSpPr>
          <p:spPr bwMode="auto">
            <a:xfrm>
              <a:off x="1680" y="2609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ХЗОШ № 138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0" name="Rectangle 88"/>
            <p:cNvSpPr>
              <a:spLocks noChangeArrowheads="1"/>
            </p:cNvSpPr>
            <p:nvPr/>
          </p:nvSpPr>
          <p:spPr bwMode="auto">
            <a:xfrm>
              <a:off x="3696" y="2609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42,27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1" name="Rectangle 89"/>
            <p:cNvSpPr>
              <a:spLocks noChangeArrowheads="1"/>
            </p:cNvSpPr>
            <p:nvPr/>
          </p:nvSpPr>
          <p:spPr bwMode="auto">
            <a:xfrm>
              <a:off x="4176" y="2609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2" name="Rectangle 90"/>
            <p:cNvSpPr>
              <a:spLocks noChangeArrowheads="1"/>
            </p:cNvSpPr>
            <p:nvPr/>
          </p:nvSpPr>
          <p:spPr bwMode="auto">
            <a:xfrm>
              <a:off x="4560" y="2609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3" name="Rectangle 91"/>
            <p:cNvSpPr>
              <a:spLocks noChangeArrowheads="1"/>
            </p:cNvSpPr>
            <p:nvPr/>
          </p:nvSpPr>
          <p:spPr bwMode="auto">
            <a:xfrm>
              <a:off x="288" y="2763"/>
              <a:ext cx="240" cy="19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4" name="Rectangle 92"/>
            <p:cNvSpPr>
              <a:spLocks noChangeArrowheads="1"/>
            </p:cNvSpPr>
            <p:nvPr/>
          </p:nvSpPr>
          <p:spPr bwMode="auto">
            <a:xfrm>
              <a:off x="528" y="2763"/>
              <a:ext cx="1152" cy="19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Логвінова Ангеліна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5" name="Rectangle 93"/>
            <p:cNvSpPr>
              <a:spLocks noChangeArrowheads="1"/>
            </p:cNvSpPr>
            <p:nvPr/>
          </p:nvSpPr>
          <p:spPr bwMode="auto">
            <a:xfrm>
              <a:off x="1680" y="2763"/>
              <a:ext cx="816" cy="19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ХСШ № 119</a:t>
              </a:r>
              <a:endParaRPr lang="ru-RU" sz="1000">
                <a:latin typeface="Courier New" pitchFamily="49" charset="0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39006" name="Rectangle 94"/>
            <p:cNvSpPr>
              <a:spLocks noChangeArrowheads="1"/>
            </p:cNvSpPr>
            <p:nvPr/>
          </p:nvSpPr>
          <p:spPr bwMode="auto">
            <a:xfrm>
              <a:off x="2496" y="2763"/>
              <a:ext cx="1200" cy="346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Орджонікідзевсь-кий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7" name="Rectangle 95"/>
            <p:cNvSpPr>
              <a:spLocks noChangeArrowheads="1"/>
            </p:cNvSpPr>
            <p:nvPr/>
          </p:nvSpPr>
          <p:spPr bwMode="auto">
            <a:xfrm>
              <a:off x="3696" y="2763"/>
              <a:ext cx="480" cy="19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32,4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8" name="Rectangle 96"/>
            <p:cNvSpPr>
              <a:spLocks noChangeArrowheads="1"/>
            </p:cNvSpPr>
            <p:nvPr/>
          </p:nvSpPr>
          <p:spPr bwMode="auto">
            <a:xfrm>
              <a:off x="4176" y="2763"/>
              <a:ext cx="384" cy="19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09" name="Rectangle 97"/>
            <p:cNvSpPr>
              <a:spLocks noChangeArrowheads="1"/>
            </p:cNvSpPr>
            <p:nvPr/>
          </p:nvSpPr>
          <p:spPr bwMode="auto">
            <a:xfrm>
              <a:off x="4560" y="2763"/>
              <a:ext cx="912" cy="19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000" b="1">
                  <a:latin typeface="Times New Roman" pitchFamily="18" charset="0"/>
                  <a:cs typeface="Times New Roman" pitchFamily="18" charset="0"/>
                </a:rPr>
                <a:t>Майбутній мовознавець</a:t>
              </a:r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0" name="Rectangle 98"/>
            <p:cNvSpPr>
              <a:spLocks noChangeArrowheads="1"/>
            </p:cNvSpPr>
            <p:nvPr/>
          </p:nvSpPr>
          <p:spPr bwMode="auto">
            <a:xfrm>
              <a:off x="288" y="2955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1" name="Rectangle 99"/>
            <p:cNvSpPr>
              <a:spLocks noChangeArrowheads="1"/>
            </p:cNvSpPr>
            <p:nvPr/>
          </p:nvSpPr>
          <p:spPr bwMode="auto">
            <a:xfrm>
              <a:off x="528" y="2955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Міланка Дар’я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2" name="Rectangle 100"/>
            <p:cNvSpPr>
              <a:spLocks noChangeArrowheads="1"/>
            </p:cNvSpPr>
            <p:nvPr/>
          </p:nvSpPr>
          <p:spPr bwMode="auto">
            <a:xfrm>
              <a:off x="1680" y="2955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ХЗОШ № 157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3" name="Rectangle 101"/>
            <p:cNvSpPr>
              <a:spLocks noChangeArrowheads="1"/>
            </p:cNvSpPr>
            <p:nvPr/>
          </p:nvSpPr>
          <p:spPr bwMode="auto">
            <a:xfrm>
              <a:off x="3696" y="2955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30,5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4" name="Rectangle 102"/>
            <p:cNvSpPr>
              <a:spLocks noChangeArrowheads="1"/>
            </p:cNvSpPr>
            <p:nvPr/>
          </p:nvSpPr>
          <p:spPr bwMode="auto">
            <a:xfrm>
              <a:off x="4176" y="2955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5" name="Rectangle 103"/>
            <p:cNvSpPr>
              <a:spLocks noChangeArrowheads="1"/>
            </p:cNvSpPr>
            <p:nvPr/>
          </p:nvSpPr>
          <p:spPr bwMode="auto">
            <a:xfrm>
              <a:off x="4560" y="2955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6" name="Rectangle 104"/>
            <p:cNvSpPr>
              <a:spLocks noChangeArrowheads="1"/>
            </p:cNvSpPr>
            <p:nvPr/>
          </p:nvSpPr>
          <p:spPr bwMode="auto">
            <a:xfrm>
              <a:off x="288" y="3109"/>
              <a:ext cx="240" cy="23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17" name="Rectangle 105"/>
            <p:cNvSpPr>
              <a:spLocks noChangeArrowheads="1"/>
            </p:cNvSpPr>
            <p:nvPr/>
          </p:nvSpPr>
          <p:spPr bwMode="auto">
            <a:xfrm>
              <a:off x="528" y="3109"/>
              <a:ext cx="1152" cy="23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Садковий Дмитро </a:t>
              </a:r>
              <a:endParaRPr lang="ru-RU" sz="1200">
                <a:latin typeface="Times New Roman" pitchFamily="18" charset="0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39018" name="Rectangle 106"/>
            <p:cNvSpPr>
              <a:spLocks noChangeArrowheads="1"/>
            </p:cNvSpPr>
            <p:nvPr/>
          </p:nvSpPr>
          <p:spPr bwMode="auto">
            <a:xfrm>
              <a:off x="1680" y="3109"/>
              <a:ext cx="816" cy="23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ХГ № 14</a:t>
              </a:r>
              <a:endParaRPr lang="ru-RU" sz="1200">
                <a:latin typeface="Times New Roman" pitchFamily="18" charset="0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39019" name="Rectangle 107"/>
            <p:cNvSpPr>
              <a:spLocks noChangeArrowheads="1"/>
            </p:cNvSpPr>
            <p:nvPr/>
          </p:nvSpPr>
          <p:spPr bwMode="auto">
            <a:xfrm>
              <a:off x="2496" y="3109"/>
              <a:ext cx="1200" cy="460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Фрунзенський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20" name="Rectangle 108"/>
            <p:cNvSpPr>
              <a:spLocks noChangeArrowheads="1"/>
            </p:cNvSpPr>
            <p:nvPr/>
          </p:nvSpPr>
          <p:spPr bwMode="auto">
            <a:xfrm>
              <a:off x="3696" y="3109"/>
              <a:ext cx="480" cy="23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34,3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21" name="Rectangle 109"/>
            <p:cNvSpPr>
              <a:spLocks noChangeArrowheads="1"/>
            </p:cNvSpPr>
            <p:nvPr/>
          </p:nvSpPr>
          <p:spPr bwMode="auto">
            <a:xfrm>
              <a:off x="4176" y="3109"/>
              <a:ext cx="384" cy="23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22" name="Rectangle 110"/>
            <p:cNvSpPr>
              <a:spLocks noChangeArrowheads="1"/>
            </p:cNvSpPr>
            <p:nvPr/>
          </p:nvSpPr>
          <p:spPr bwMode="auto">
            <a:xfrm>
              <a:off x="4560" y="3109"/>
              <a:ext cx="912" cy="23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000" b="1">
                  <a:latin typeface="Times New Roman" pitchFamily="18" charset="0"/>
                  <a:cs typeface="Times New Roman" pitchFamily="18" charset="0"/>
                </a:rPr>
                <a:t>Юний казкар</a:t>
              </a:r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23" name="Rectangle 111"/>
            <p:cNvSpPr>
              <a:spLocks noChangeArrowheads="1"/>
            </p:cNvSpPr>
            <p:nvPr/>
          </p:nvSpPr>
          <p:spPr bwMode="auto">
            <a:xfrm>
              <a:off x="288" y="3339"/>
              <a:ext cx="240" cy="23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24" name="Rectangle 112"/>
            <p:cNvSpPr>
              <a:spLocks noChangeArrowheads="1"/>
            </p:cNvSpPr>
            <p:nvPr/>
          </p:nvSpPr>
          <p:spPr bwMode="auto">
            <a:xfrm>
              <a:off x="528" y="3339"/>
              <a:ext cx="1152" cy="23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Буланова Ангеліна </a:t>
              </a:r>
              <a:endParaRPr lang="ru-RU" sz="1200">
                <a:latin typeface="Times New Roman" pitchFamily="18" charset="0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39025" name="Rectangle 113"/>
            <p:cNvSpPr>
              <a:spLocks noChangeArrowheads="1"/>
            </p:cNvSpPr>
            <p:nvPr/>
          </p:nvSpPr>
          <p:spPr bwMode="auto">
            <a:xfrm>
              <a:off x="1680" y="3339"/>
              <a:ext cx="816" cy="230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ХЗОШ № 145</a:t>
              </a:r>
              <a:endParaRPr lang="ru-RU" sz="1200">
                <a:latin typeface="Times New Roman" pitchFamily="18" charset="0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39026" name="Rectangle 114"/>
            <p:cNvSpPr>
              <a:spLocks noChangeArrowheads="1"/>
            </p:cNvSpPr>
            <p:nvPr/>
          </p:nvSpPr>
          <p:spPr bwMode="auto">
            <a:xfrm>
              <a:off x="3696" y="3339"/>
              <a:ext cx="480" cy="23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</a:rPr>
                <a:t>28,75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39027" name="Rectangle 115"/>
            <p:cNvSpPr>
              <a:spLocks noChangeArrowheads="1"/>
            </p:cNvSpPr>
            <p:nvPr/>
          </p:nvSpPr>
          <p:spPr bwMode="auto">
            <a:xfrm>
              <a:off x="4176" y="3339"/>
              <a:ext cx="384" cy="23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endParaRPr lang="ru-RU" sz="1600" b="1"/>
            </a:p>
          </p:txBody>
        </p:sp>
        <p:sp>
          <p:nvSpPr>
            <p:cNvPr id="39028" name="Rectangle 116"/>
            <p:cNvSpPr>
              <a:spLocks noChangeArrowheads="1"/>
            </p:cNvSpPr>
            <p:nvPr/>
          </p:nvSpPr>
          <p:spPr bwMode="auto">
            <a:xfrm>
              <a:off x="4560" y="3339"/>
              <a:ext cx="912" cy="230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endParaRPr lang="ru-RU" sz="1000" b="1"/>
            </a:p>
          </p:txBody>
        </p:sp>
        <p:sp>
          <p:nvSpPr>
            <p:cNvPr id="39029" name="Rectangle 117"/>
            <p:cNvSpPr>
              <a:spLocks noChangeArrowheads="1"/>
            </p:cNvSpPr>
            <p:nvPr/>
          </p:nvSpPr>
          <p:spPr bwMode="auto">
            <a:xfrm>
              <a:off x="288" y="3569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17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0" name="Rectangle 118"/>
            <p:cNvSpPr>
              <a:spLocks noChangeArrowheads="1"/>
            </p:cNvSpPr>
            <p:nvPr/>
          </p:nvSpPr>
          <p:spPr bwMode="auto">
            <a:xfrm>
              <a:off x="528" y="3569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Карабський Владислав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1" name="Rectangle 119"/>
            <p:cNvSpPr>
              <a:spLocks noChangeArrowheads="1"/>
            </p:cNvSpPr>
            <p:nvPr/>
          </p:nvSpPr>
          <p:spPr bwMode="auto">
            <a:xfrm>
              <a:off x="1680" y="3569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ХГ № 34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2" name="Rectangle 120"/>
            <p:cNvSpPr>
              <a:spLocks noChangeArrowheads="1"/>
            </p:cNvSpPr>
            <p:nvPr/>
          </p:nvSpPr>
          <p:spPr bwMode="auto">
            <a:xfrm>
              <a:off x="2496" y="3569"/>
              <a:ext cx="1200" cy="308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Червонозаводсь-кий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3" name="Rectangle 121"/>
            <p:cNvSpPr>
              <a:spLocks noChangeArrowheads="1"/>
            </p:cNvSpPr>
            <p:nvPr/>
          </p:nvSpPr>
          <p:spPr bwMode="auto">
            <a:xfrm>
              <a:off x="3696" y="3569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29,3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4" name="Rectangle 122"/>
            <p:cNvSpPr>
              <a:spLocks noChangeArrowheads="1"/>
            </p:cNvSpPr>
            <p:nvPr/>
          </p:nvSpPr>
          <p:spPr bwMode="auto">
            <a:xfrm>
              <a:off x="4176" y="3569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5" name="Rectangle 123"/>
            <p:cNvSpPr>
              <a:spLocks noChangeArrowheads="1"/>
            </p:cNvSpPr>
            <p:nvPr/>
          </p:nvSpPr>
          <p:spPr bwMode="auto">
            <a:xfrm>
              <a:off x="4560" y="3569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6" name="Rectangle 124"/>
            <p:cNvSpPr>
              <a:spLocks noChangeArrowheads="1"/>
            </p:cNvSpPr>
            <p:nvPr/>
          </p:nvSpPr>
          <p:spPr bwMode="auto">
            <a:xfrm>
              <a:off x="288" y="3723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7" name="Rectangle 125"/>
            <p:cNvSpPr>
              <a:spLocks noChangeArrowheads="1"/>
            </p:cNvSpPr>
            <p:nvPr/>
          </p:nvSpPr>
          <p:spPr bwMode="auto">
            <a:xfrm>
              <a:off x="528" y="3723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Толстоухов Георгій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8" name="Rectangle 126"/>
            <p:cNvSpPr>
              <a:spLocks noChangeArrowheads="1"/>
            </p:cNvSpPr>
            <p:nvPr/>
          </p:nvSpPr>
          <p:spPr bwMode="auto">
            <a:xfrm>
              <a:off x="1680" y="3723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ХЗОШ № 35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39" name="Rectangle 127"/>
            <p:cNvSpPr>
              <a:spLocks noChangeArrowheads="1"/>
            </p:cNvSpPr>
            <p:nvPr/>
          </p:nvSpPr>
          <p:spPr bwMode="auto">
            <a:xfrm>
              <a:off x="3696" y="3723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31,85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0" name="Rectangle 128"/>
            <p:cNvSpPr>
              <a:spLocks noChangeArrowheads="1"/>
            </p:cNvSpPr>
            <p:nvPr/>
          </p:nvSpPr>
          <p:spPr bwMode="auto">
            <a:xfrm>
              <a:off x="4176" y="3723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1" name="Rectangle 129"/>
            <p:cNvSpPr>
              <a:spLocks noChangeArrowheads="1"/>
            </p:cNvSpPr>
            <p:nvPr/>
          </p:nvSpPr>
          <p:spPr bwMode="auto">
            <a:xfrm>
              <a:off x="4560" y="3723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000" b="1">
                  <a:latin typeface="Times New Roman" pitchFamily="18" charset="0"/>
                  <a:cs typeface="Times New Roman" pitchFamily="18" charset="0"/>
                </a:rPr>
                <a:t>Знавець рідної мови</a:t>
              </a:r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2" name="Rectangle 130"/>
            <p:cNvSpPr>
              <a:spLocks noChangeArrowheads="1"/>
            </p:cNvSpPr>
            <p:nvPr/>
          </p:nvSpPr>
          <p:spPr bwMode="auto">
            <a:xfrm>
              <a:off x="288" y="3877"/>
              <a:ext cx="240" cy="19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19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3" name="Rectangle 131"/>
            <p:cNvSpPr>
              <a:spLocks noChangeArrowheads="1"/>
            </p:cNvSpPr>
            <p:nvPr/>
          </p:nvSpPr>
          <p:spPr bwMode="auto">
            <a:xfrm>
              <a:off x="528" y="3877"/>
              <a:ext cx="1152" cy="19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Коростій Дарина 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4" name="Rectangle 132"/>
            <p:cNvSpPr>
              <a:spLocks noChangeArrowheads="1"/>
            </p:cNvSpPr>
            <p:nvPr/>
          </p:nvSpPr>
          <p:spPr bwMode="auto">
            <a:xfrm>
              <a:off x="1680" y="3877"/>
              <a:ext cx="816" cy="192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ХУнЛ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5" name="Rectangle 133"/>
            <p:cNvSpPr>
              <a:spLocks noChangeArrowheads="1"/>
            </p:cNvSpPr>
            <p:nvPr/>
          </p:nvSpPr>
          <p:spPr bwMode="auto">
            <a:xfrm>
              <a:off x="2496" y="3877"/>
              <a:ext cx="1200" cy="346"/>
            </a:xfrm>
            <a:prstGeom prst="rect">
              <a:avLst/>
            </a:prstGeom>
            <a:solidFill>
              <a:srgbClr val="3F60AB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Міська мережа</a:t>
              </a:r>
              <a:endParaRPr lang="ru-RU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6" name="Rectangle 134"/>
            <p:cNvSpPr>
              <a:spLocks noChangeArrowheads="1"/>
            </p:cNvSpPr>
            <p:nvPr/>
          </p:nvSpPr>
          <p:spPr bwMode="auto">
            <a:xfrm>
              <a:off x="3696" y="3877"/>
              <a:ext cx="480" cy="19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  <a:cs typeface="Times New Roman" pitchFamily="18" charset="0"/>
                </a:rPr>
                <a:t>30</a:t>
              </a:r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7" name="Rectangle 135"/>
            <p:cNvSpPr>
              <a:spLocks noChangeArrowheads="1"/>
            </p:cNvSpPr>
            <p:nvPr/>
          </p:nvSpPr>
          <p:spPr bwMode="auto">
            <a:xfrm>
              <a:off x="4176" y="3877"/>
              <a:ext cx="384" cy="19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indent="7938" algn="ctr"/>
              <a:endParaRPr lang="ru-RU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8" name="Rectangle 136"/>
            <p:cNvSpPr>
              <a:spLocks noChangeArrowheads="1"/>
            </p:cNvSpPr>
            <p:nvPr/>
          </p:nvSpPr>
          <p:spPr bwMode="auto">
            <a:xfrm>
              <a:off x="4560" y="3877"/>
              <a:ext cx="912" cy="192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000" b="1">
                  <a:latin typeface="Times New Roman" pitchFamily="18" charset="0"/>
                  <a:cs typeface="Times New Roman" pitchFamily="18" charset="0"/>
                </a:rPr>
                <a:t>Відчуття художнього слова</a:t>
              </a:r>
              <a:endParaRPr lang="ru-RU" sz="1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49" name="Rectangle 137"/>
            <p:cNvSpPr>
              <a:spLocks noChangeArrowheads="1"/>
            </p:cNvSpPr>
            <p:nvPr/>
          </p:nvSpPr>
          <p:spPr bwMode="auto">
            <a:xfrm>
              <a:off x="288" y="4069"/>
              <a:ext cx="240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100" b="1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50" name="Rectangle 138"/>
            <p:cNvSpPr>
              <a:spLocks noChangeArrowheads="1"/>
            </p:cNvSpPr>
            <p:nvPr/>
          </p:nvSpPr>
          <p:spPr bwMode="auto">
            <a:xfrm>
              <a:off x="528" y="4069"/>
              <a:ext cx="1152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Палем Анастасія 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51" name="Rectangle 139"/>
            <p:cNvSpPr>
              <a:spLocks noChangeArrowheads="1"/>
            </p:cNvSpPr>
            <p:nvPr/>
          </p:nvSpPr>
          <p:spPr bwMode="auto">
            <a:xfrm>
              <a:off x="1680" y="4069"/>
              <a:ext cx="816" cy="154"/>
            </a:xfrm>
            <a:prstGeom prst="rect">
              <a:avLst/>
            </a:prstGeom>
            <a:solidFill>
              <a:srgbClr val="7AC87A">
                <a:alpha val="5411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8580" tIns="0" rIns="68580" bIns="0" anchor="ctr"/>
            <a:lstStyle/>
            <a:p>
              <a:pPr algn="ctr"/>
              <a:r>
                <a:rPr lang="uk-UA" sz="1200">
                  <a:latin typeface="Times New Roman" pitchFamily="18" charset="0"/>
                  <a:cs typeface="Times New Roman" pitchFamily="18" charset="0"/>
                </a:rPr>
                <a:t>ХНВК № 14</a:t>
              </a:r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52" name="Rectangle 140"/>
            <p:cNvSpPr>
              <a:spLocks noChangeArrowheads="1"/>
            </p:cNvSpPr>
            <p:nvPr/>
          </p:nvSpPr>
          <p:spPr bwMode="auto">
            <a:xfrm>
              <a:off x="3696" y="4069"/>
              <a:ext cx="480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pPr algn="ctr"/>
              <a:r>
                <a:rPr lang="uk-UA" sz="1600" b="1">
                  <a:latin typeface="Times New Roman" pitchFamily="18" charset="0"/>
                </a:rPr>
                <a:t>20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39053" name="Rectangle 141"/>
            <p:cNvSpPr>
              <a:spLocks noChangeArrowheads="1"/>
            </p:cNvSpPr>
            <p:nvPr/>
          </p:nvSpPr>
          <p:spPr bwMode="auto">
            <a:xfrm>
              <a:off x="4176" y="4069"/>
              <a:ext cx="384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endParaRPr lang="ru-RU" sz="1600" b="1"/>
            </a:p>
          </p:txBody>
        </p:sp>
        <p:sp>
          <p:nvSpPr>
            <p:cNvPr id="39054" name="Rectangle 142"/>
            <p:cNvSpPr>
              <a:spLocks noChangeArrowheads="1"/>
            </p:cNvSpPr>
            <p:nvPr/>
          </p:nvSpPr>
          <p:spPr bwMode="auto">
            <a:xfrm>
              <a:off x="4560" y="4069"/>
              <a:ext cx="912" cy="154"/>
            </a:xfrm>
            <a:prstGeom prst="rect">
              <a:avLst/>
            </a:prstGeom>
            <a:solidFill>
              <a:srgbClr val="8DA2E7"/>
            </a:solidFill>
            <a:ln w="9525">
              <a:noFill/>
              <a:miter lim="800000"/>
              <a:headEnd/>
              <a:tailEnd/>
            </a:ln>
          </p:spPr>
          <p:txBody>
            <a:bodyPr lIns="52214" tIns="0" rIns="52214" bIns="0" anchor="ctr"/>
            <a:lstStyle/>
            <a:p>
              <a:endParaRPr lang="ru-RU" sz="1000" b="1"/>
            </a:p>
          </p:txBody>
        </p:sp>
        <p:sp>
          <p:nvSpPr>
            <p:cNvPr id="39055" name="Line 143"/>
            <p:cNvSpPr>
              <a:spLocks noChangeShapeType="1"/>
            </p:cNvSpPr>
            <p:nvPr/>
          </p:nvSpPr>
          <p:spPr bwMode="auto">
            <a:xfrm>
              <a:off x="528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56" name="Line 144"/>
            <p:cNvSpPr>
              <a:spLocks noChangeShapeType="1"/>
            </p:cNvSpPr>
            <p:nvPr/>
          </p:nvSpPr>
          <p:spPr bwMode="auto">
            <a:xfrm>
              <a:off x="1680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57" name="Line 145"/>
            <p:cNvSpPr>
              <a:spLocks noChangeShapeType="1"/>
            </p:cNvSpPr>
            <p:nvPr/>
          </p:nvSpPr>
          <p:spPr bwMode="auto">
            <a:xfrm>
              <a:off x="2496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58" name="Line 146"/>
            <p:cNvSpPr>
              <a:spLocks noChangeShapeType="1"/>
            </p:cNvSpPr>
            <p:nvPr/>
          </p:nvSpPr>
          <p:spPr bwMode="auto">
            <a:xfrm>
              <a:off x="3696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59" name="Line 147"/>
            <p:cNvSpPr>
              <a:spLocks noChangeShapeType="1"/>
            </p:cNvSpPr>
            <p:nvPr/>
          </p:nvSpPr>
          <p:spPr bwMode="auto">
            <a:xfrm>
              <a:off x="4176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0" name="Line 148"/>
            <p:cNvSpPr>
              <a:spLocks noChangeShapeType="1"/>
            </p:cNvSpPr>
            <p:nvPr/>
          </p:nvSpPr>
          <p:spPr bwMode="auto">
            <a:xfrm>
              <a:off x="4560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1" name="Line 149"/>
            <p:cNvSpPr>
              <a:spLocks noChangeShapeType="1"/>
            </p:cNvSpPr>
            <p:nvPr/>
          </p:nvSpPr>
          <p:spPr bwMode="auto">
            <a:xfrm>
              <a:off x="288" y="778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2" name="Line 150"/>
            <p:cNvSpPr>
              <a:spLocks noChangeShapeType="1"/>
            </p:cNvSpPr>
            <p:nvPr/>
          </p:nvSpPr>
          <p:spPr bwMode="auto">
            <a:xfrm>
              <a:off x="288" y="932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3" name="Line 151"/>
            <p:cNvSpPr>
              <a:spLocks noChangeShapeType="1"/>
            </p:cNvSpPr>
            <p:nvPr/>
          </p:nvSpPr>
          <p:spPr bwMode="auto">
            <a:xfrm>
              <a:off x="3696" y="932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4" name="Line 152"/>
            <p:cNvSpPr>
              <a:spLocks noChangeShapeType="1"/>
            </p:cNvSpPr>
            <p:nvPr/>
          </p:nvSpPr>
          <p:spPr bwMode="auto">
            <a:xfrm>
              <a:off x="288" y="1102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5" name="Line 153"/>
            <p:cNvSpPr>
              <a:spLocks noChangeShapeType="1"/>
            </p:cNvSpPr>
            <p:nvPr/>
          </p:nvSpPr>
          <p:spPr bwMode="auto">
            <a:xfrm>
              <a:off x="288" y="1256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6" name="Line 154"/>
            <p:cNvSpPr>
              <a:spLocks noChangeShapeType="1"/>
            </p:cNvSpPr>
            <p:nvPr/>
          </p:nvSpPr>
          <p:spPr bwMode="auto">
            <a:xfrm>
              <a:off x="3696" y="1256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7" name="Line 155"/>
            <p:cNvSpPr>
              <a:spLocks noChangeShapeType="1"/>
            </p:cNvSpPr>
            <p:nvPr/>
          </p:nvSpPr>
          <p:spPr bwMode="auto">
            <a:xfrm>
              <a:off x="288" y="1410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8" name="Line 156"/>
            <p:cNvSpPr>
              <a:spLocks noChangeShapeType="1"/>
            </p:cNvSpPr>
            <p:nvPr/>
          </p:nvSpPr>
          <p:spPr bwMode="auto">
            <a:xfrm>
              <a:off x="288" y="1564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69" name="Line 157"/>
            <p:cNvSpPr>
              <a:spLocks noChangeShapeType="1"/>
            </p:cNvSpPr>
            <p:nvPr/>
          </p:nvSpPr>
          <p:spPr bwMode="auto">
            <a:xfrm>
              <a:off x="3696" y="1564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0" name="Line 158"/>
            <p:cNvSpPr>
              <a:spLocks noChangeShapeType="1"/>
            </p:cNvSpPr>
            <p:nvPr/>
          </p:nvSpPr>
          <p:spPr bwMode="auto">
            <a:xfrm>
              <a:off x="288" y="1806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1" name="Line 159"/>
            <p:cNvSpPr>
              <a:spLocks noChangeShapeType="1"/>
            </p:cNvSpPr>
            <p:nvPr/>
          </p:nvSpPr>
          <p:spPr bwMode="auto">
            <a:xfrm>
              <a:off x="288" y="1965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2" name="Line 160"/>
            <p:cNvSpPr>
              <a:spLocks noChangeShapeType="1"/>
            </p:cNvSpPr>
            <p:nvPr/>
          </p:nvSpPr>
          <p:spPr bwMode="auto">
            <a:xfrm>
              <a:off x="3696" y="1965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3" name="Line 161"/>
            <p:cNvSpPr>
              <a:spLocks noChangeShapeType="1"/>
            </p:cNvSpPr>
            <p:nvPr/>
          </p:nvSpPr>
          <p:spPr bwMode="auto">
            <a:xfrm>
              <a:off x="288" y="2119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4" name="Line 162"/>
            <p:cNvSpPr>
              <a:spLocks noChangeShapeType="1"/>
            </p:cNvSpPr>
            <p:nvPr/>
          </p:nvSpPr>
          <p:spPr bwMode="auto">
            <a:xfrm>
              <a:off x="288" y="2301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5" name="Line 163"/>
            <p:cNvSpPr>
              <a:spLocks noChangeShapeType="1"/>
            </p:cNvSpPr>
            <p:nvPr/>
          </p:nvSpPr>
          <p:spPr bwMode="auto">
            <a:xfrm>
              <a:off x="3696" y="2301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6" name="Line 164"/>
            <p:cNvSpPr>
              <a:spLocks noChangeShapeType="1"/>
            </p:cNvSpPr>
            <p:nvPr/>
          </p:nvSpPr>
          <p:spPr bwMode="auto">
            <a:xfrm>
              <a:off x="288" y="2455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7" name="Line 165"/>
            <p:cNvSpPr>
              <a:spLocks noChangeShapeType="1"/>
            </p:cNvSpPr>
            <p:nvPr/>
          </p:nvSpPr>
          <p:spPr bwMode="auto">
            <a:xfrm>
              <a:off x="288" y="2609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8" name="Line 166"/>
            <p:cNvSpPr>
              <a:spLocks noChangeShapeType="1"/>
            </p:cNvSpPr>
            <p:nvPr/>
          </p:nvSpPr>
          <p:spPr bwMode="auto">
            <a:xfrm>
              <a:off x="3696" y="2609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79" name="Line 167"/>
            <p:cNvSpPr>
              <a:spLocks noChangeShapeType="1"/>
            </p:cNvSpPr>
            <p:nvPr/>
          </p:nvSpPr>
          <p:spPr bwMode="auto">
            <a:xfrm>
              <a:off x="288" y="2763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0" name="Line 168"/>
            <p:cNvSpPr>
              <a:spLocks noChangeShapeType="1"/>
            </p:cNvSpPr>
            <p:nvPr/>
          </p:nvSpPr>
          <p:spPr bwMode="auto">
            <a:xfrm>
              <a:off x="288" y="2955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1" name="Line 169"/>
            <p:cNvSpPr>
              <a:spLocks noChangeShapeType="1"/>
            </p:cNvSpPr>
            <p:nvPr/>
          </p:nvSpPr>
          <p:spPr bwMode="auto">
            <a:xfrm>
              <a:off x="3696" y="2955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2" name="Line 170"/>
            <p:cNvSpPr>
              <a:spLocks noChangeShapeType="1"/>
            </p:cNvSpPr>
            <p:nvPr/>
          </p:nvSpPr>
          <p:spPr bwMode="auto">
            <a:xfrm>
              <a:off x="288" y="3109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3" name="Line 171"/>
            <p:cNvSpPr>
              <a:spLocks noChangeShapeType="1"/>
            </p:cNvSpPr>
            <p:nvPr/>
          </p:nvSpPr>
          <p:spPr bwMode="auto">
            <a:xfrm>
              <a:off x="288" y="3339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4" name="Line 172"/>
            <p:cNvSpPr>
              <a:spLocks noChangeShapeType="1"/>
            </p:cNvSpPr>
            <p:nvPr/>
          </p:nvSpPr>
          <p:spPr bwMode="auto">
            <a:xfrm>
              <a:off x="3696" y="3339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5" name="Line 173"/>
            <p:cNvSpPr>
              <a:spLocks noChangeShapeType="1"/>
            </p:cNvSpPr>
            <p:nvPr/>
          </p:nvSpPr>
          <p:spPr bwMode="auto">
            <a:xfrm>
              <a:off x="288" y="3569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6" name="Line 174"/>
            <p:cNvSpPr>
              <a:spLocks noChangeShapeType="1"/>
            </p:cNvSpPr>
            <p:nvPr/>
          </p:nvSpPr>
          <p:spPr bwMode="auto">
            <a:xfrm>
              <a:off x="288" y="3723"/>
              <a:ext cx="22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7" name="Line 175"/>
            <p:cNvSpPr>
              <a:spLocks noChangeShapeType="1"/>
            </p:cNvSpPr>
            <p:nvPr/>
          </p:nvSpPr>
          <p:spPr bwMode="auto">
            <a:xfrm>
              <a:off x="3696" y="3723"/>
              <a:ext cx="177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8" name="Line 176"/>
            <p:cNvSpPr>
              <a:spLocks noChangeShapeType="1"/>
            </p:cNvSpPr>
            <p:nvPr/>
          </p:nvSpPr>
          <p:spPr bwMode="auto">
            <a:xfrm>
              <a:off x="288" y="3877"/>
              <a:ext cx="5184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89" name="Line 177"/>
            <p:cNvSpPr>
              <a:spLocks noChangeShapeType="1"/>
            </p:cNvSpPr>
            <p:nvPr/>
          </p:nvSpPr>
          <p:spPr bwMode="auto">
            <a:xfrm>
              <a:off x="288" y="4069"/>
              <a:ext cx="2208" cy="0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90" name="Line 178"/>
            <p:cNvSpPr>
              <a:spLocks noChangeShapeType="1"/>
            </p:cNvSpPr>
            <p:nvPr/>
          </p:nvSpPr>
          <p:spPr bwMode="auto">
            <a:xfrm>
              <a:off x="3696" y="4069"/>
              <a:ext cx="1776" cy="0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91" name="Line 179"/>
            <p:cNvSpPr>
              <a:spLocks noChangeShapeType="1"/>
            </p:cNvSpPr>
            <p:nvPr/>
          </p:nvSpPr>
          <p:spPr bwMode="auto">
            <a:xfrm>
              <a:off x="288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92" name="Line 180"/>
            <p:cNvSpPr>
              <a:spLocks noChangeShapeType="1"/>
            </p:cNvSpPr>
            <p:nvPr/>
          </p:nvSpPr>
          <p:spPr bwMode="auto">
            <a:xfrm>
              <a:off x="5472" y="528"/>
              <a:ext cx="0" cy="3695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93" name="Line 181"/>
            <p:cNvSpPr>
              <a:spLocks noChangeShapeType="1"/>
            </p:cNvSpPr>
            <p:nvPr/>
          </p:nvSpPr>
          <p:spPr bwMode="auto">
            <a:xfrm>
              <a:off x="288" y="528"/>
              <a:ext cx="5184" cy="0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94" name="Line 182"/>
            <p:cNvSpPr>
              <a:spLocks noChangeShapeType="1"/>
            </p:cNvSpPr>
            <p:nvPr/>
          </p:nvSpPr>
          <p:spPr bwMode="auto">
            <a:xfrm>
              <a:off x="288" y="4223"/>
              <a:ext cx="5184" cy="0"/>
            </a:xfrm>
            <a:prstGeom prst="line">
              <a:avLst/>
            </a:prstGeom>
            <a:noFill/>
            <a:ln w="1905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ХІІ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олімпіада випускників 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Путівка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науку» 5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2014 року</a:t>
            </a:r>
            <a:endParaRPr lang="ru-RU" sz="1200" b="1" i="1" smtClean="0">
              <a:solidFill>
                <a:schemeClr val="bg1"/>
              </a:solidFill>
            </a:endParaRPr>
          </a:p>
        </p:txBody>
      </p:sp>
      <p:sp>
        <p:nvSpPr>
          <p:cNvPr id="39939" name="Содержимое 2"/>
          <p:cNvSpPr txBox="1">
            <a:spLocks/>
          </p:cNvSpPr>
          <p:nvPr/>
        </p:nvSpPr>
        <p:spPr bwMode="auto">
          <a:xfrm>
            <a:off x="722313" y="549275"/>
            <a:ext cx="6477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9940" name="Содержимое 2"/>
          <p:cNvSpPr txBox="1">
            <a:spLocks/>
          </p:cNvSpPr>
          <p:nvPr/>
        </p:nvSpPr>
        <p:spPr bwMode="auto">
          <a:xfrm>
            <a:off x="685800" y="304800"/>
            <a:ext cx="811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32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Протокол МАТЕМАТИКА</a:t>
            </a:r>
            <a:endParaRPr lang="ru-RU" sz="32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0115" name="Group 179"/>
          <p:cNvGraphicFramePr>
            <a:graphicFrameLocks noGrp="1"/>
          </p:cNvGraphicFramePr>
          <p:nvPr/>
        </p:nvGraphicFramePr>
        <p:xfrm>
          <a:off x="381000" y="1143000"/>
          <a:ext cx="8382000" cy="5603875"/>
        </p:xfrm>
        <a:graphic>
          <a:graphicData uri="http://schemas.openxmlformats.org/drawingml/2006/table">
            <a:tbl>
              <a:tblPr/>
              <a:tblGrid>
                <a:gridCol w="476250"/>
                <a:gridCol w="1657350"/>
                <a:gridCol w="1295400"/>
                <a:gridCol w="1954213"/>
                <a:gridCol w="1060450"/>
                <a:gridCol w="566737"/>
                <a:gridCol w="1371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 та ім’я учня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ЗНЗ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Кільк. балів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 Нам Лап Динь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 № 149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968625" algn="ctr"/>
                          <a:tab pos="5940425" algn="r"/>
                        </a:tabLst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Саленков Анатолій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 179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Тєрєхова Софія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28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Жовтневий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Соколов Михаіл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 54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Рощупкін Дмитро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 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Київський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Мотилець Михайло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172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Майбутній математик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Зинов’єв Денис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ХПСШ </a:t>
                      </a: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«Харківський колегіум»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Комінтернівський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Биков Данило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46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Юний програміст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Чала Олександра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62438" algn="l"/>
                        </a:tabLst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136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Ленінський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Сєрий Віталій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62438" algn="l"/>
                        </a:tabLst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152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Бреславець Михайло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43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Полупан Олександр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122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Мазніченко Юлія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163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Орджонікідзевський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Найкмітливіший із кмітливих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Теплинський Сергій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 163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Степанова Аріна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ХСШ № 181 </a:t>
                      </a: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«Дьонсурі»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Фрунзенський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Ткачова Анастасія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ХЗОШ № 145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Луб’янов Костянтин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34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Червонозаводський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Семенченко Вадим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 120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Семенченко Олександра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ХУнЛ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Міська мережа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Батіньов Володимир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 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ХІІ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олімпіада випускників 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Путівка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науку» 5 </a:t>
            </a:r>
            <a:r>
              <a:rPr lang="uk-UA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2014 року</a:t>
            </a:r>
            <a:endParaRPr lang="ru-RU" sz="1200" b="1" i="1" smtClean="0">
              <a:solidFill>
                <a:schemeClr val="bg1"/>
              </a:solidFill>
            </a:endParaRPr>
          </a:p>
        </p:txBody>
      </p:sp>
      <p:sp>
        <p:nvSpPr>
          <p:cNvPr id="40963" name="Содержимое 2"/>
          <p:cNvSpPr txBox="1">
            <a:spLocks/>
          </p:cNvSpPr>
          <p:nvPr/>
        </p:nvSpPr>
        <p:spPr bwMode="auto">
          <a:xfrm>
            <a:off x="722313" y="549275"/>
            <a:ext cx="6477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40964" name="Содержимое 2"/>
          <p:cNvSpPr txBox="1">
            <a:spLocks/>
          </p:cNvSpPr>
          <p:nvPr/>
        </p:nvSpPr>
        <p:spPr bwMode="auto">
          <a:xfrm>
            <a:off x="685800" y="304800"/>
            <a:ext cx="811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32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Протокол ПРИРОДОЗНАВСТВО</a:t>
            </a:r>
            <a:endParaRPr lang="ru-RU" sz="32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1136" name="Group 176"/>
          <p:cNvGraphicFramePr>
            <a:graphicFrameLocks noGrp="1"/>
          </p:cNvGraphicFramePr>
          <p:nvPr/>
        </p:nvGraphicFramePr>
        <p:xfrm>
          <a:off x="533400" y="914400"/>
          <a:ext cx="8305800" cy="5886450"/>
        </p:xfrm>
        <a:graphic>
          <a:graphicData uri="http://schemas.openxmlformats.org/drawingml/2006/table">
            <a:tbl>
              <a:tblPr/>
              <a:tblGrid>
                <a:gridCol w="471488"/>
                <a:gridCol w="1433512"/>
                <a:gridCol w="1219200"/>
                <a:gridCol w="2209800"/>
                <a:gridCol w="1050925"/>
                <a:gridCol w="719138"/>
                <a:gridCol w="1201737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 та ім’я учня</a:t>
                      </a:r>
                      <a:endParaRPr kumimoji="0" lang="ru-RU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ЗНЗ</a:t>
                      </a:r>
                      <a:endParaRPr kumimoji="0" lang="ru-RU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kumimoji="0" lang="ru-RU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Кільк. балів</a:t>
                      </a:r>
                      <a:endParaRPr kumimoji="0" lang="ru-RU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</a:t>
                      </a:r>
                      <a:endParaRPr kumimoji="0" lang="ru-RU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ru-RU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9F">
                        <a:alpha val="76862"/>
                      </a:srgb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968625" algn="ctr"/>
                          <a:tab pos="5940425" algn="r"/>
                        </a:tabLst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Філоненко Ксенія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 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«Академічна гімназія»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Юний мандрівник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Шрамко Іван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 169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Зінченко Марія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 162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Жовтневий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Абрашитов Рашид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 127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Лінник Наталія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 № 107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Київський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Поліщук Костянтин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 134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Кружаленко Діана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 94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Комінтернівський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Кравець Тимофій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82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Каторжин Кирило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62438" algn="l"/>
                        </a:tabLst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152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Ленінський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Кисла Єлизавета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62438" algn="l"/>
                        </a:tabLst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 87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Шаповалова Софія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 № 141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Реброва Юлія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144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Кірчу Артем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157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Орджонікідзевський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Гомонілова Марія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 80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Стрелкова Анна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ХЗОШ № 49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Фрунзенський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Федорченко Анастасія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ХГ № 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Кращий знавець природи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Фірсов Володимир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 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Червонозаводський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Тимохіна Владислава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34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Юний біолог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Ляшенко Євген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ХУнЛ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C87A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Міська мережа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60AB">
                        <a:alpha val="7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18" marR="477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A2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uk-UA" sz="2400" b="1" smtClean="0">
                <a:solidFill>
                  <a:srgbClr val="F2F2F2"/>
                </a:solidFill>
              </a:rPr>
              <a:t>ХІІ міська олімпіада випускників школи І ступеня </a:t>
            </a:r>
            <a:br>
              <a:rPr lang="uk-UA" sz="2400" b="1" smtClean="0">
                <a:solidFill>
                  <a:srgbClr val="F2F2F2"/>
                </a:solidFill>
              </a:rPr>
            </a:br>
            <a:r>
              <a:rPr lang="uk-UA" sz="2400" b="1" smtClean="0">
                <a:solidFill>
                  <a:srgbClr val="F2F2F2"/>
                </a:solidFill>
              </a:rPr>
              <a:t>«Путівка в науку»</a:t>
            </a:r>
            <a:br>
              <a:rPr lang="uk-UA" sz="2400" b="1" smtClean="0">
                <a:solidFill>
                  <a:srgbClr val="F2F2F2"/>
                </a:solidFill>
              </a:rPr>
            </a:br>
            <a:endParaRPr lang="ru-RU" sz="2400" b="1" i="1" smtClean="0">
              <a:solidFill>
                <a:srgbClr val="F2F2F2"/>
              </a:solidFill>
            </a:endParaRPr>
          </a:p>
        </p:txBody>
      </p:sp>
      <p:pic>
        <p:nvPicPr>
          <p:cNvPr id="26627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762000"/>
            <a:ext cx="3533775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4400" y="762000"/>
            <a:ext cx="399097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9800" y="3429000"/>
            <a:ext cx="24225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" y="3429000"/>
            <a:ext cx="4295775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-33338" y="23813"/>
            <a:ext cx="914400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solidFill>
                  <a:srgbClr val="F2F2F2"/>
                </a:solidFill>
              </a:rPr>
              <a:t>ХІІ міська олімпіада випускників  школи І ступеня «Путівка в науку»</a:t>
            </a:r>
            <a:endParaRPr lang="uk-UA" sz="900" b="1">
              <a:solidFill>
                <a:srgbClr val="F2F2F2"/>
              </a:solidFill>
            </a:endParaRPr>
          </a:p>
          <a:p>
            <a:pPr algn="ctr"/>
            <a:r>
              <a:rPr lang="uk-UA" sz="2000" b="1">
                <a:solidFill>
                  <a:srgbClr val="FFFF00"/>
                </a:solidFill>
                <a:latin typeface="Bookman Old Style" pitchFamily="18" charset="0"/>
              </a:rPr>
              <a:t>Освітні галузі:</a:t>
            </a:r>
          </a:p>
          <a:p>
            <a:pPr algn="ctr"/>
            <a:r>
              <a:rPr lang="uk-UA" sz="2000" b="1">
                <a:solidFill>
                  <a:srgbClr val="FFFF00"/>
                </a:solidFill>
                <a:latin typeface="Bookman Old Style" pitchFamily="18" charset="0"/>
              </a:rPr>
              <a:t> “Математика”,  “Українська мова”, “Природознавство”</a:t>
            </a:r>
          </a:p>
          <a:p>
            <a:pPr algn="ctr"/>
            <a:r>
              <a:rPr lang="uk-UA" sz="2000" b="1">
                <a:solidFill>
                  <a:srgbClr val="FFFF00"/>
                </a:solidFill>
                <a:latin typeface="Bookman Old Style" pitchFamily="18" charset="0"/>
              </a:rPr>
              <a:t>Виконання  завдань олімпіади</a:t>
            </a:r>
            <a:endParaRPr lang="uk-UA" sz="2800" b="1">
              <a:solidFill>
                <a:srgbClr val="F2F2F2"/>
              </a:solidFill>
              <a:latin typeface="Monotype Corsiva" pitchFamily="66" charset="0"/>
            </a:endParaRPr>
          </a:p>
          <a:p>
            <a:pPr algn="ctr"/>
            <a:endParaRPr lang="uk-UA" sz="1400" b="1">
              <a:solidFill>
                <a:srgbClr val="F2F2F2"/>
              </a:solidFill>
              <a:latin typeface="Monotype Corsiva" pitchFamily="66" charset="0"/>
            </a:endParaRPr>
          </a:p>
          <a:p>
            <a:pPr algn="ctr"/>
            <a:endParaRPr lang="ru-RU" sz="2000">
              <a:latin typeface="Monotype Corsiva" pitchFamily="66" charset="0"/>
            </a:endParaRP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3775075" y="3165475"/>
            <a:ext cx="1935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400" b="1">
                <a:solidFill>
                  <a:srgbClr val="FFFF00"/>
                </a:solidFill>
                <a:latin typeface="Monotype Corsiva" pitchFamily="66" charset="0"/>
              </a:rPr>
              <a:t>Журі  конкурсу</a:t>
            </a:r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4600" y="1295400"/>
            <a:ext cx="4419600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3352800" y="3810000"/>
            <a:ext cx="210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FF00"/>
                </a:solidFill>
              </a:rPr>
              <a:t>Жур</a:t>
            </a:r>
            <a:r>
              <a:rPr lang="uk-UA" sz="2000" b="1">
                <a:solidFill>
                  <a:srgbClr val="FFFF00"/>
                </a:solidFill>
              </a:rPr>
              <a:t>і олімпіади</a:t>
            </a:r>
            <a:endParaRPr lang="ru-RU" sz="2000" b="1">
              <a:solidFill>
                <a:srgbClr val="FFFF00"/>
              </a:solidFill>
            </a:endParaRPr>
          </a:p>
        </p:txBody>
      </p:sp>
      <p:pic>
        <p:nvPicPr>
          <p:cNvPr id="27654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676400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1600" y="440055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67400" y="20574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5800" y="4343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ХІІ міська олімпіада випускників  школи І ступеня «Путівка в науку»</a:t>
            </a:r>
          </a:p>
        </p:txBody>
      </p:sp>
      <p:sp>
        <p:nvSpPr>
          <p:cNvPr id="28675" name="Прямоугольник 7"/>
          <p:cNvSpPr>
            <a:spLocks noChangeArrowheads="1"/>
          </p:cNvSpPr>
          <p:nvPr/>
        </p:nvSpPr>
        <p:spPr bwMode="auto">
          <a:xfrm>
            <a:off x="0" y="2286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FFFF00"/>
                </a:solidFill>
                <a:latin typeface="Bookman Old Style" pitchFamily="18" charset="0"/>
              </a:rPr>
              <a:t>Центр дитячої та юнацької творчості №</a:t>
            </a:r>
            <a:r>
              <a:rPr lang="uk-UA" sz="2800" b="1">
                <a:solidFill>
                  <a:srgbClr val="FFFF00"/>
                </a:solidFill>
              </a:rPr>
              <a:t> </a:t>
            </a:r>
            <a:r>
              <a:rPr lang="uk-UA" sz="2800" b="1">
                <a:solidFill>
                  <a:srgbClr val="FFFF00"/>
                </a:solidFill>
                <a:latin typeface="Bookman Old Style" pitchFamily="18" charset="0"/>
              </a:rPr>
              <a:t>3</a:t>
            </a:r>
            <a:endParaRPr lang="uk-UA" b="1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838200"/>
            <a:ext cx="3398838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86400" y="838200"/>
            <a:ext cx="3398838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3962400"/>
            <a:ext cx="3551238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62600" y="4114800"/>
            <a:ext cx="3322638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00400" y="2590800"/>
            <a:ext cx="2941638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30163" y="36671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FFFF00"/>
                </a:solidFill>
                <a:latin typeface="Bookman Old Style" pitchFamily="18" charset="0"/>
              </a:rPr>
              <a:t>Нагородження учасників та переможців олімпіади</a:t>
            </a:r>
            <a:endParaRPr lang="ru-RU" sz="240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ХІІ міська олімпіада випускників  школи І ступеня «Путівка в науку»</a:t>
            </a:r>
          </a:p>
        </p:txBody>
      </p:sp>
      <p:pic>
        <p:nvPicPr>
          <p:cNvPr id="29700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7400" y="838200"/>
            <a:ext cx="4295775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" y="1600200"/>
            <a:ext cx="22637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24600" y="1600200"/>
            <a:ext cx="2560638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43200" y="4267200"/>
            <a:ext cx="3211513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3" y="211138"/>
            <a:ext cx="8510587" cy="635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6"/>
          <p:cNvSpPr>
            <a:spLocks noChangeArrowheads="1"/>
          </p:cNvSpPr>
          <p:nvPr/>
        </p:nvSpPr>
        <p:spPr bwMode="auto">
          <a:xfrm>
            <a:off x="685800" y="457200"/>
            <a:ext cx="7696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u="sng">
                <a:solidFill>
                  <a:srgbClr val="660033"/>
                </a:solidFill>
                <a:latin typeface="Bookman Old Style" pitchFamily="18" charset="0"/>
              </a:rPr>
              <a:t>Переможці в освітній галузі</a:t>
            </a:r>
          </a:p>
          <a:p>
            <a:pPr algn="ctr"/>
            <a:r>
              <a:rPr lang="uk-UA" sz="2400" b="1" u="sng">
                <a:solidFill>
                  <a:srgbClr val="660033"/>
                </a:solidFill>
                <a:latin typeface="Bookman Old Style" pitchFamily="18" charset="0"/>
              </a:rPr>
              <a:t>«Українська  мова»</a:t>
            </a:r>
          </a:p>
          <a:p>
            <a:endParaRPr lang="uk-UA" sz="2000" b="1" i="1">
              <a:latin typeface="Bookman Old Style" pitchFamily="18" charset="0"/>
            </a:endParaRPr>
          </a:p>
          <a:p>
            <a:endParaRPr lang="uk-UA" sz="2000" b="1" i="1">
              <a:latin typeface="Bookman Old Style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6763" y="1452563"/>
            <a:ext cx="76104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 місце – ХСШ № 162, Жовтневий район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ІІ місце – НВК № 45 «Академічна гімназія», Дзержинський район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ХЗОШ № 138, Московський район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ІІІ місце – ХНВК № 179, Дзержинський район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ХНВК № 112, Комінтернівський район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ХСШ № 33, Московський район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tabLst>
                <a:tab pos="180975" algn="l"/>
              </a:tabLst>
            </a:pPr>
            <a:endParaRPr lang="uk-UA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Номінації: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Tx/>
              <a:buChar char="-"/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ХСШ № 119, Орджонікідзевський район – </a:t>
            </a: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«Майбутній мовознавець»</a:t>
            </a:r>
            <a:endParaRPr lang="ru-RU" b="1" i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Tx/>
              <a:buChar char="-"/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ХГ № 14, Фрунзенський район – </a:t>
            </a: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«Юний казкар»</a:t>
            </a:r>
            <a:endParaRPr lang="ru-RU" b="1" i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Tx/>
              <a:buChar char="-"/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ХЗОШ № 35, Червонозаводський район – </a:t>
            </a: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«Знавець рідної мови»</a:t>
            </a:r>
            <a:endParaRPr lang="ru-RU" b="1" i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Tx/>
              <a:buChar char="-"/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Харківський університетський ліцей – </a:t>
            </a:r>
          </a:p>
          <a:p>
            <a:pPr>
              <a:tabLst>
                <a:tab pos="180975" algn="l"/>
              </a:tabLst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«Відчуття художнього слова»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72200" y="3124200"/>
            <a:ext cx="19653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3" y="211138"/>
            <a:ext cx="8510587" cy="635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Прямоугольник 6"/>
          <p:cNvSpPr>
            <a:spLocks noChangeArrowheads="1"/>
          </p:cNvSpPr>
          <p:nvPr/>
        </p:nvSpPr>
        <p:spPr bwMode="auto">
          <a:xfrm>
            <a:off x="762000" y="457200"/>
            <a:ext cx="78486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u="sng">
                <a:solidFill>
                  <a:srgbClr val="660033"/>
                </a:solidFill>
                <a:latin typeface="Bookman Old Style" pitchFamily="18" charset="0"/>
              </a:rPr>
              <a:t>Переможці в освітній галузі</a:t>
            </a:r>
          </a:p>
          <a:p>
            <a:pPr algn="ctr"/>
            <a:r>
              <a:rPr lang="uk-UA" sz="2400" b="1" u="sng">
                <a:solidFill>
                  <a:srgbClr val="660033"/>
                </a:solidFill>
                <a:latin typeface="Bookman Old Style" pitchFamily="18" charset="0"/>
              </a:rPr>
              <a:t>«Математика»</a:t>
            </a:r>
          </a:p>
          <a:p>
            <a:endParaRPr lang="uk-UA" sz="2000" b="1" i="1">
              <a:latin typeface="Bookman Old Style" pitchFamily="18" charset="0"/>
            </a:endParaRP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 місце – ХНВК № 179, Дзержинський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ІІ місце – ХСШ № 17, Київський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ХЛ № 149, Дзержинський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ІІІ місце – ХПСШ «Харківський колегіум», Комінтернівський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ХГ № 152, Ленінський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ХГ № 43, Московський район</a:t>
            </a:r>
          </a:p>
          <a:p>
            <a:endParaRPr lang="uk-UA" b="1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Номінації:	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- ХГ № 172, Київський район – 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«Майбутній математик»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- ХГ № 46, Комінтернівський район – 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«Юний програміст»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- ХГ № 163, Орджонікідзевський район – 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«Найкмітливіший з кмітливих»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endParaRPr lang="uk-UA" b="1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9800" y="3048000"/>
            <a:ext cx="19113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3" y="211138"/>
            <a:ext cx="8510587" cy="635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Прямоугольник 6"/>
          <p:cNvSpPr>
            <a:spLocks noChangeArrowheads="1"/>
          </p:cNvSpPr>
          <p:nvPr/>
        </p:nvSpPr>
        <p:spPr bwMode="auto">
          <a:xfrm>
            <a:off x="762000" y="457200"/>
            <a:ext cx="7543800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u="sng">
                <a:solidFill>
                  <a:srgbClr val="660033"/>
                </a:solidFill>
                <a:latin typeface="Bookman Old Style" pitchFamily="18" charset="0"/>
              </a:rPr>
              <a:t>Переможці в освітній галузі</a:t>
            </a:r>
          </a:p>
          <a:p>
            <a:pPr algn="ctr"/>
            <a:r>
              <a:rPr lang="uk-UA" sz="2400" b="1" u="sng">
                <a:solidFill>
                  <a:srgbClr val="660033"/>
                </a:solidFill>
                <a:latin typeface="Bookman Old Style" pitchFamily="18" charset="0"/>
              </a:rPr>
              <a:t>«Природознавство»</a:t>
            </a:r>
          </a:p>
          <a:p>
            <a:endParaRPr lang="uk-UA" sz="2000" b="1" i="1">
              <a:latin typeface="Bookman Old Style" pitchFamily="18" charset="0"/>
            </a:endParaRP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 місце – ХЛ № 107, Київський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ІІ місце – ХСШ № 162, Жовтневий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ХЗОШ № 127, Жовтневий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ІІІ місце – ХСШ № 134, Київський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ХЛ № 141, Московський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ХГ № 144, Московський район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ХГ № 12, Червонозаводський район</a:t>
            </a:r>
          </a:p>
          <a:p>
            <a:endParaRPr lang="uk-UA" b="1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Номінації:</a:t>
            </a:r>
          </a:p>
          <a:p>
            <a:pPr>
              <a:buFontTx/>
              <a:buChar char="-"/>
            </a:pPr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ХНВК № 45 «Академічна гімназія», 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Дзержинський район –   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«Юний мандрівник»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- ХГ № 14, Фрунзенський район – 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«Кращий знавець природи»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- ХГ № 34, Червонозаводський район – </a:t>
            </a:r>
          </a:p>
          <a:p>
            <a:r>
              <a:rPr lang="uk-UA" b="1">
                <a:solidFill>
                  <a:srgbClr val="000066"/>
                </a:solidFill>
                <a:latin typeface="Times New Roman" pitchFamily="18" charset="0"/>
              </a:rPr>
              <a:t>                        </a:t>
            </a:r>
            <a:r>
              <a:rPr lang="uk-UA" b="1" i="1">
                <a:solidFill>
                  <a:srgbClr val="000066"/>
                </a:solidFill>
                <a:latin typeface="Times New Roman" pitchFamily="18" charset="0"/>
              </a:rPr>
              <a:t>«Юний біолог»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2971800"/>
            <a:ext cx="20478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/>
          <a:lstStyle/>
          <a:p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ХІІ </a:t>
            </a:r>
            <a:r>
              <a:rPr lang="uk-UA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олімпіада випускників </a:t>
            </a:r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Путівка</a:t>
            </a:r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науку»</a:t>
            </a:r>
            <a:b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2014 року</a:t>
            </a:r>
            <a:endParaRPr lang="ru-RU" sz="2000" b="1" i="1" smtClean="0">
              <a:solidFill>
                <a:srgbClr val="FFFF00"/>
              </a:solidFill>
            </a:endParaRPr>
          </a:p>
        </p:txBody>
      </p:sp>
      <p:sp>
        <p:nvSpPr>
          <p:cNvPr id="33795" name="Содержимое 2"/>
          <p:cNvSpPr txBox="1">
            <a:spLocks/>
          </p:cNvSpPr>
          <p:nvPr/>
        </p:nvSpPr>
        <p:spPr bwMode="auto">
          <a:xfrm>
            <a:off x="722313" y="549275"/>
            <a:ext cx="6477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  <p:sp>
        <p:nvSpPr>
          <p:cNvPr id="10245" name="Содержимое 2"/>
          <p:cNvSpPr txBox="1">
            <a:spLocks/>
          </p:cNvSpPr>
          <p:nvPr/>
        </p:nvSpPr>
        <p:spPr bwMode="auto">
          <a:xfrm>
            <a:off x="1071624" y="665162"/>
            <a:ext cx="6477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uk-U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участі шкіл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3911" name="Group 119"/>
          <p:cNvGraphicFramePr>
            <a:graphicFrameLocks noGrp="1"/>
          </p:cNvGraphicFramePr>
          <p:nvPr/>
        </p:nvGraphicFramePr>
        <p:xfrm>
          <a:off x="304800" y="1447800"/>
          <a:ext cx="8686800" cy="5120640"/>
        </p:xfrm>
        <a:graphic>
          <a:graphicData uri="http://schemas.openxmlformats.org/drawingml/2006/table">
            <a:tbl>
              <a:tblPr/>
              <a:tblGrid>
                <a:gridCol w="1681163"/>
                <a:gridCol w="1139825"/>
                <a:gridCol w="900112"/>
                <a:gridCol w="1098550"/>
                <a:gridCol w="974725"/>
                <a:gridCol w="1154113"/>
                <a:gridCol w="976312"/>
                <a:gridCol w="762000"/>
              </a:tblGrid>
              <a:tr h="1714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Природознавство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Усього перемог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перемога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перемога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перемога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 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 179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 № 149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 179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 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169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Жовтневий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162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28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28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54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162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127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Київський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Гімназія ОЧАГ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172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 № 107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134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Комінтернівський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 112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Харк. колегіум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46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94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82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Ленінський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152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126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152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136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152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87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33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138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43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122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 № 141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144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Орджонікідзевський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119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157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163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163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80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157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Фрунзенський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145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ХСШ № 181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145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49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14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Червонозаводський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34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35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34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ХЗОШ № 120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34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ХГ № 12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Міська мережа 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ХУнЛ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020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номінація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C02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ХУнЛ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ХНВК №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ХУнЛ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</TotalTime>
  <Words>1174</Words>
  <Application>Microsoft Office PowerPoint</Application>
  <PresentationFormat>Экран (4:3)</PresentationFormat>
  <Paragraphs>525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Оформление по умолчанию</vt:lpstr>
      <vt:lpstr>1_Оформление по умолчанию</vt:lpstr>
      <vt:lpstr>Диаграмма</vt:lpstr>
      <vt:lpstr>Слайд 1</vt:lpstr>
      <vt:lpstr>ХІІ міська олімпіада випускників школи І ступеня  «Путівка в науку» </vt:lpstr>
      <vt:lpstr>Слайд 3</vt:lpstr>
      <vt:lpstr>Слайд 4</vt:lpstr>
      <vt:lpstr>Слайд 5</vt:lpstr>
      <vt:lpstr>Слайд 6</vt:lpstr>
      <vt:lpstr>Слайд 7</vt:lpstr>
      <vt:lpstr>Слайд 8</vt:lpstr>
      <vt:lpstr>ХІІ міська олімпіада випускників І ступеня «Путівка в науку» 5 квітня 2014 року</vt:lpstr>
      <vt:lpstr>Слайд 10</vt:lpstr>
      <vt:lpstr>ХІІ міська олімпіада випускників І ступеня «Путівка в науку» 5 квітня 2014 року</vt:lpstr>
      <vt:lpstr>ХІІ міська олімпіада випускників І ступеня «Путівка в науку» 5 квітня 2014 року</vt:lpstr>
      <vt:lpstr>ХІІ міська олімпіада випускників І ступеня «Путівка в науку» 5 квітня 2014 року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</dc:creator>
  <cp:lastModifiedBy>ADMIN-ТМ</cp:lastModifiedBy>
  <cp:revision>203</cp:revision>
  <cp:lastPrinted>1601-01-01T00:00:00Z</cp:lastPrinted>
  <dcterms:created xsi:type="dcterms:W3CDTF">1601-01-01T00:00:00Z</dcterms:created>
  <dcterms:modified xsi:type="dcterms:W3CDTF">2016-01-15T11:00:22Z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