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0" r:id="rId3"/>
    <p:sldId id="269" r:id="rId4"/>
    <p:sldId id="259" r:id="rId5"/>
    <p:sldId id="264" r:id="rId6"/>
    <p:sldId id="260" r:id="rId7"/>
    <p:sldId id="277" r:id="rId8"/>
    <p:sldId id="278" r:id="rId9"/>
    <p:sldId id="279" r:id="rId10"/>
    <p:sldId id="256" r:id="rId11"/>
    <p:sldId id="271" r:id="rId12"/>
    <p:sldId id="275" r:id="rId13"/>
    <p:sldId id="274" r:id="rId14"/>
    <p:sldId id="27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C87A"/>
    <a:srgbClr val="E0EB9F"/>
    <a:srgbClr val="3F60AB"/>
    <a:srgbClr val="6D89E1"/>
    <a:srgbClr val="8DA2E7"/>
    <a:srgbClr val="FFFF00"/>
    <a:srgbClr val="000066"/>
    <a:srgbClr val="8C020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6786" autoAdjust="0"/>
  </p:normalViewPr>
  <p:slideViewPr>
    <p:cSldViewPr>
      <p:cViewPr>
        <p:scale>
          <a:sx n="75" d="100"/>
          <a:sy n="75" d="100"/>
        </p:scale>
        <p:origin x="-930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C8298-9A28-41D4-A090-9394A13083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51C25-7252-40FF-AA71-261D23351C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E688E-9549-4780-A45F-994B277E3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6D990-E123-4CF5-8441-E0A23AF123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BD9D5-B315-4C73-88FF-4425BDE982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5C626-1DAE-4FFC-A5C5-8E9549302F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E869A-772A-41FA-AB93-3508C1916A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0C543-6C09-48D4-A363-D70FB82B69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0F2D2-B1A0-44A6-8BB7-42ECFF3638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5024A-CAA5-475F-83E0-2DB2861FFD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66F95-F7C5-4A35-A658-F093FC125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D087C-1FC8-41E2-8D7A-C01C533603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E34C1-83CE-4901-B6DA-5EA226BAE9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0C00D-2225-46C2-AE31-BE387D1FB2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10326-4E03-4D58-807D-67DD7DF8B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E82BC-842B-41C1-BF31-28B59C7C5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22FD4-D8AF-4F13-A6ED-B417EB8692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3AE71-709C-4F5D-BD9A-F348D346E0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E9296-68B9-487E-9246-C82DA0C52E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CDF9C-C97D-488D-8AB0-2859B53432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07553-871E-4356-B10B-0FE01FB0D1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0B86B-6099-474F-AB7E-7F90C4DC32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9381F8B1-B428-4F81-AF63-CE66CC8350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10F59B45-1F9E-4035-9DE1-4108B2EA8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1"/>
          <p:cNvSpPr>
            <a:spLocks noChangeArrowheads="1"/>
          </p:cNvSpPr>
          <p:nvPr/>
        </p:nvSpPr>
        <p:spPr bwMode="auto">
          <a:xfrm>
            <a:off x="533400" y="228600"/>
            <a:ext cx="8077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ХІ</a:t>
            </a:r>
            <a:r>
              <a:rPr lang="uk-UA" sz="4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міська</a:t>
            </a:r>
            <a:r>
              <a:rPr lang="ru-RU" sz="4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олімпіада випускників </a:t>
            </a:r>
          </a:p>
          <a:p>
            <a:pPr algn="ctr"/>
            <a:r>
              <a:rPr lang="ru-RU" sz="4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4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4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sz="4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Путівка</a:t>
            </a:r>
            <a:r>
              <a:rPr lang="ru-RU" sz="4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 науку»</a:t>
            </a:r>
            <a:br>
              <a:rPr lang="ru-RU" sz="4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/>
          </a:p>
        </p:txBody>
      </p:sp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1828800"/>
            <a:ext cx="3914775" cy="29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6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33400" y="3505200"/>
            <a:ext cx="396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Rectangle 8"/>
          <p:cNvSpPr>
            <a:spLocks noChangeArrowheads="1"/>
          </p:cNvSpPr>
          <p:nvPr/>
        </p:nvSpPr>
        <p:spPr bwMode="auto">
          <a:xfrm>
            <a:off x="838200" y="2362200"/>
            <a:ext cx="3084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262673"/>
                </a:solidFill>
              </a:rPr>
              <a:t>05 </a:t>
            </a:r>
            <a:r>
              <a:rPr lang="uk-UA" sz="2400" b="1">
                <a:solidFill>
                  <a:srgbClr val="262673"/>
                </a:solidFill>
              </a:rPr>
              <a:t>квітня</a:t>
            </a:r>
            <a:r>
              <a:rPr lang="ru-RU" sz="2400" b="1">
                <a:solidFill>
                  <a:srgbClr val="262673"/>
                </a:solidFill>
              </a:rPr>
              <a:t> 2014 року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609600"/>
            <a:ext cx="6477000" cy="4114800"/>
          </a:xfrm>
        </p:spPr>
        <p:txBody>
          <a:bodyPr/>
          <a:lstStyle/>
          <a:p>
            <a:pPr algn="ctr">
              <a:buFontTx/>
              <a:buNone/>
              <a:defRPr/>
            </a:pPr>
            <a:endParaRPr lang="uk-UA" sz="2800" b="1" i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buFontTx/>
              <a:buNone/>
              <a:defRPr/>
            </a:pPr>
            <a:endParaRPr lang="uk-UA" sz="2800" b="1" i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buFontTx/>
              <a:buNone/>
              <a:defRPr/>
            </a:pPr>
            <a:endParaRPr lang="uk-UA" sz="2800" b="1" i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buFontTx/>
              <a:buNone/>
              <a:defRPr/>
            </a:pPr>
            <a:endParaRPr lang="uk-UA" sz="2800" b="1" i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buFontTx/>
              <a:buNone/>
              <a:defRPr/>
            </a:pPr>
            <a:endParaRPr lang="uk-UA" sz="2800" b="1" i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buFontTx/>
              <a:buNone/>
              <a:defRPr/>
            </a:pPr>
            <a:endParaRPr lang="uk-UA" sz="2800" b="1" i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buFontTx/>
              <a:buNone/>
              <a:defRPr/>
            </a:pPr>
            <a:endParaRPr lang="uk-UA" sz="2800" b="1" i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buFontTx/>
              <a:buNone/>
              <a:defRPr/>
            </a:pPr>
            <a:endParaRPr lang="uk-UA" sz="2800" b="1" i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buFontTx/>
              <a:buNone/>
              <a:defRPr/>
            </a:pPr>
            <a:r>
              <a:rPr lang="uk-UA" sz="2800" b="1" i="1" dirty="0" smtClean="0">
                <a:solidFill>
                  <a:schemeClr val="bg1">
                    <a:lumMod val="95000"/>
                  </a:schemeClr>
                </a:solidFill>
              </a:rPr>
              <a:t>                                            </a:t>
            </a:r>
          </a:p>
          <a:p>
            <a:pPr algn="r">
              <a:buFontTx/>
              <a:buNone/>
              <a:defRPr/>
            </a:pPr>
            <a:r>
              <a:rPr lang="uk-UA" sz="2800" b="1" i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 algn="r">
              <a:buFontTx/>
              <a:buNone/>
              <a:defRPr/>
            </a:pPr>
            <a:endParaRPr lang="uk-UA" sz="1000" b="1" i="1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7897" name="Содержимое 2"/>
          <p:cNvSpPr txBox="1">
            <a:spLocks/>
          </p:cNvSpPr>
          <p:nvPr/>
        </p:nvSpPr>
        <p:spPr bwMode="auto">
          <a:xfrm>
            <a:off x="722313" y="549275"/>
            <a:ext cx="6477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ru-RU" sz="2800"/>
          </a:p>
        </p:txBody>
      </p:sp>
      <p:sp>
        <p:nvSpPr>
          <p:cNvPr id="37898" name="Содержимое 2"/>
          <p:cNvSpPr txBox="1">
            <a:spLocks/>
          </p:cNvSpPr>
          <p:nvPr/>
        </p:nvSpPr>
        <p:spPr bwMode="auto">
          <a:xfrm>
            <a:off x="533400" y="152400"/>
            <a:ext cx="811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3600" b="1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Результати участі районів за 4 роки </a:t>
            </a:r>
            <a:endParaRPr lang="ru-RU" sz="3600">
              <a:solidFill>
                <a:srgbClr val="FFFF00"/>
              </a:solidFill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228600" y="609600"/>
          <a:ext cx="9067800" cy="6083300"/>
        </p:xfrm>
        <a:graphic>
          <a:graphicData uri="http://schemas.openxmlformats.org/presentationml/2006/ole">
            <p:oleObj spid="_x0000_s37894" name="Диаграмма" r:id="rId4" imgW="7115101" imgH="5076911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</p:spPr>
        <p:txBody>
          <a:bodyPr/>
          <a:lstStyle/>
          <a:p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ХІІ </a:t>
            </a:r>
            <a:r>
              <a:rPr lang="uk-UA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міська</a:t>
            </a:r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олімпіада випускників </a:t>
            </a:r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Путівка</a:t>
            </a:r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науку» 5 </a:t>
            </a:r>
            <a:r>
              <a:rPr lang="uk-UA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квітня</a:t>
            </a:r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2014 року</a:t>
            </a:r>
            <a:endParaRPr lang="ru-RU" sz="1200" b="1" i="1" smtClean="0">
              <a:solidFill>
                <a:schemeClr val="bg1"/>
              </a:solidFill>
            </a:endParaRPr>
          </a:p>
        </p:txBody>
      </p:sp>
      <p:sp>
        <p:nvSpPr>
          <p:cNvPr id="38915" name="Содержимое 2"/>
          <p:cNvSpPr txBox="1">
            <a:spLocks/>
          </p:cNvSpPr>
          <p:nvPr/>
        </p:nvSpPr>
        <p:spPr bwMode="auto">
          <a:xfrm>
            <a:off x="722313" y="549275"/>
            <a:ext cx="6477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ru-RU" sz="2800">
              <a:solidFill>
                <a:srgbClr val="000000"/>
              </a:solidFill>
            </a:endParaRPr>
          </a:p>
        </p:txBody>
      </p:sp>
      <p:sp>
        <p:nvSpPr>
          <p:cNvPr id="38916" name="Содержимое 2"/>
          <p:cNvSpPr txBox="1">
            <a:spLocks/>
          </p:cNvSpPr>
          <p:nvPr/>
        </p:nvSpPr>
        <p:spPr bwMode="auto">
          <a:xfrm>
            <a:off x="609600" y="228600"/>
            <a:ext cx="811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3200" b="1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Протокол УКРАЇНСЬКА МОВА</a:t>
            </a:r>
            <a:endParaRPr lang="ru-RU" sz="3200">
              <a:solidFill>
                <a:srgbClr val="FFFF00"/>
              </a:solidFill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38917" name="Group 185"/>
          <p:cNvGrpSpPr>
            <a:grpSpLocks noRot="1"/>
          </p:cNvGrpSpPr>
          <p:nvPr/>
        </p:nvGrpSpPr>
        <p:grpSpPr bwMode="auto">
          <a:xfrm>
            <a:off x="457200" y="838200"/>
            <a:ext cx="8229600" cy="5865813"/>
            <a:chOff x="288" y="528"/>
            <a:chExt cx="5184" cy="3695"/>
          </a:xfrm>
        </p:grpSpPr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88" y="528"/>
              <a:ext cx="240" cy="250"/>
            </a:xfrm>
            <a:prstGeom prst="rect">
              <a:avLst/>
            </a:prstGeom>
            <a:solidFill>
              <a:srgbClr val="E0EB9F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300" b="1">
                  <a:latin typeface="Times New Roman" pitchFamily="18" charset="0"/>
                  <a:cs typeface="Times New Roman" pitchFamily="18" charset="0"/>
                </a:rPr>
                <a:t>№</a:t>
              </a:r>
              <a:endParaRPr lang="ru-RU" sz="13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uk-UA" sz="1300" b="1">
                  <a:latin typeface="Times New Roman" pitchFamily="18" charset="0"/>
                  <a:cs typeface="Times New Roman" pitchFamily="18" charset="0"/>
                </a:rPr>
                <a:t>з/п</a:t>
              </a:r>
              <a:endParaRPr lang="ru-RU" sz="13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528" y="528"/>
              <a:ext cx="1152" cy="250"/>
            </a:xfrm>
            <a:prstGeom prst="rect">
              <a:avLst/>
            </a:prstGeom>
            <a:solidFill>
              <a:srgbClr val="E0EB9F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300" b="1">
                  <a:latin typeface="Times New Roman" pitchFamily="18" charset="0"/>
                  <a:cs typeface="Times New Roman" pitchFamily="18" charset="0"/>
                </a:rPr>
                <a:t>Прізвище, ім’я учня</a:t>
              </a:r>
              <a:endParaRPr lang="ru-RU" sz="13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1680" y="528"/>
              <a:ext cx="816" cy="250"/>
            </a:xfrm>
            <a:prstGeom prst="rect">
              <a:avLst/>
            </a:prstGeom>
            <a:solidFill>
              <a:srgbClr val="E0EB9F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300" b="1">
                  <a:latin typeface="Times New Roman" pitchFamily="18" charset="0"/>
                  <a:cs typeface="Times New Roman" pitchFamily="18" charset="0"/>
                </a:rPr>
                <a:t>Назва ЗНЗ</a:t>
              </a:r>
              <a:endParaRPr lang="ru-RU" sz="13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2496" y="528"/>
              <a:ext cx="1200" cy="250"/>
            </a:xfrm>
            <a:prstGeom prst="rect">
              <a:avLst/>
            </a:prstGeom>
            <a:solidFill>
              <a:srgbClr val="E0EB9F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300" b="1">
                  <a:latin typeface="Times New Roman" pitchFamily="18" charset="0"/>
                  <a:cs typeface="Times New Roman" pitchFamily="18" charset="0"/>
                </a:rPr>
                <a:t>Район</a:t>
              </a:r>
              <a:endParaRPr lang="ru-RU" sz="13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3696" y="528"/>
              <a:ext cx="480" cy="250"/>
            </a:xfrm>
            <a:prstGeom prst="rect">
              <a:avLst/>
            </a:prstGeom>
            <a:solidFill>
              <a:srgbClr val="E0EB9F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300" b="1">
                  <a:latin typeface="Times New Roman" pitchFamily="18" charset="0"/>
                  <a:cs typeface="Times New Roman" pitchFamily="18" charset="0"/>
                </a:rPr>
                <a:t>Кільк. балів</a:t>
              </a:r>
              <a:endParaRPr lang="ru-RU" sz="13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4176" y="528"/>
              <a:ext cx="384" cy="250"/>
            </a:xfrm>
            <a:prstGeom prst="rect">
              <a:avLst/>
            </a:prstGeom>
            <a:solidFill>
              <a:srgbClr val="E0EB9F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r>
                <a:rPr lang="uk-UA" sz="1300" b="1">
                  <a:latin typeface="Times New Roman" pitchFamily="18" charset="0"/>
                  <a:cs typeface="Times New Roman" pitchFamily="18" charset="0"/>
                </a:rPr>
                <a:t>Місце</a:t>
              </a:r>
              <a:endParaRPr lang="ru-RU" sz="13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4560" y="528"/>
              <a:ext cx="912" cy="250"/>
            </a:xfrm>
            <a:prstGeom prst="rect">
              <a:avLst/>
            </a:prstGeom>
            <a:solidFill>
              <a:srgbClr val="E0EB9F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300" b="1">
                  <a:latin typeface="Times New Roman" pitchFamily="18" charset="0"/>
                  <a:cs typeface="Times New Roman" pitchFamily="18" charset="0"/>
                </a:rPr>
                <a:t>Номінація</a:t>
              </a:r>
              <a:endParaRPr lang="ru-RU" sz="13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288" y="778"/>
              <a:ext cx="240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6" name="Rectangle 14"/>
            <p:cNvSpPr>
              <a:spLocks noChangeArrowheads="1"/>
            </p:cNvSpPr>
            <p:nvPr/>
          </p:nvSpPr>
          <p:spPr bwMode="auto">
            <a:xfrm>
              <a:off x="528" y="778"/>
              <a:ext cx="1152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Суслов Сергій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7" name="Rectangle 15"/>
            <p:cNvSpPr>
              <a:spLocks noChangeArrowheads="1"/>
            </p:cNvSpPr>
            <p:nvPr/>
          </p:nvSpPr>
          <p:spPr bwMode="auto">
            <a:xfrm>
              <a:off x="1680" y="778"/>
              <a:ext cx="816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/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ХНВК № 45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8" name="Rectangle 16"/>
            <p:cNvSpPr>
              <a:spLocks noChangeArrowheads="1"/>
            </p:cNvSpPr>
            <p:nvPr/>
          </p:nvSpPr>
          <p:spPr bwMode="auto">
            <a:xfrm>
              <a:off x="2496" y="778"/>
              <a:ext cx="1200" cy="324"/>
            </a:xfrm>
            <a:prstGeom prst="rect">
              <a:avLst/>
            </a:prstGeom>
            <a:solidFill>
              <a:srgbClr val="3F60AB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Дзержинський</a:t>
              </a:r>
              <a:endParaRPr lang="ru-RU" sz="1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9" name="Rectangle 17"/>
            <p:cNvSpPr>
              <a:spLocks noChangeArrowheads="1"/>
            </p:cNvSpPr>
            <p:nvPr/>
          </p:nvSpPr>
          <p:spPr bwMode="auto">
            <a:xfrm>
              <a:off x="3696" y="778"/>
              <a:ext cx="480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41,95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0" name="Rectangle 18"/>
            <p:cNvSpPr>
              <a:spLocks noChangeArrowheads="1"/>
            </p:cNvSpPr>
            <p:nvPr/>
          </p:nvSpPr>
          <p:spPr bwMode="auto">
            <a:xfrm>
              <a:off x="4176" y="778"/>
              <a:ext cx="384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1" name="Rectangle 19"/>
            <p:cNvSpPr>
              <a:spLocks noChangeArrowheads="1"/>
            </p:cNvSpPr>
            <p:nvPr/>
          </p:nvSpPr>
          <p:spPr bwMode="auto">
            <a:xfrm>
              <a:off x="4560" y="778"/>
              <a:ext cx="912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2" name="Rectangle 20"/>
            <p:cNvSpPr>
              <a:spLocks noChangeArrowheads="1"/>
            </p:cNvSpPr>
            <p:nvPr/>
          </p:nvSpPr>
          <p:spPr bwMode="auto">
            <a:xfrm>
              <a:off x="288" y="932"/>
              <a:ext cx="240" cy="170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3" name="Rectangle 21"/>
            <p:cNvSpPr>
              <a:spLocks noChangeArrowheads="1"/>
            </p:cNvSpPr>
            <p:nvPr/>
          </p:nvSpPr>
          <p:spPr bwMode="auto">
            <a:xfrm>
              <a:off x="528" y="932"/>
              <a:ext cx="1152" cy="170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Кутоманов Олександр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4" name="Rectangle 22"/>
            <p:cNvSpPr>
              <a:spLocks noChangeArrowheads="1"/>
            </p:cNvSpPr>
            <p:nvPr/>
          </p:nvSpPr>
          <p:spPr bwMode="auto">
            <a:xfrm>
              <a:off x="1680" y="932"/>
              <a:ext cx="816" cy="170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/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ХНВК № 179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5" name="Rectangle 23"/>
            <p:cNvSpPr>
              <a:spLocks noChangeArrowheads="1"/>
            </p:cNvSpPr>
            <p:nvPr/>
          </p:nvSpPr>
          <p:spPr bwMode="auto">
            <a:xfrm>
              <a:off x="3696" y="932"/>
              <a:ext cx="480" cy="170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39,15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6" name="Rectangle 24"/>
            <p:cNvSpPr>
              <a:spLocks noChangeArrowheads="1"/>
            </p:cNvSpPr>
            <p:nvPr/>
          </p:nvSpPr>
          <p:spPr bwMode="auto">
            <a:xfrm>
              <a:off x="4176" y="932"/>
              <a:ext cx="384" cy="170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7" name="Rectangle 25"/>
            <p:cNvSpPr>
              <a:spLocks noChangeArrowheads="1"/>
            </p:cNvSpPr>
            <p:nvPr/>
          </p:nvSpPr>
          <p:spPr bwMode="auto">
            <a:xfrm>
              <a:off x="4560" y="932"/>
              <a:ext cx="912" cy="170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8" name="Rectangle 26"/>
            <p:cNvSpPr>
              <a:spLocks noChangeArrowheads="1"/>
            </p:cNvSpPr>
            <p:nvPr/>
          </p:nvSpPr>
          <p:spPr bwMode="auto">
            <a:xfrm>
              <a:off x="288" y="1102"/>
              <a:ext cx="240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9" name="Rectangle 27"/>
            <p:cNvSpPr>
              <a:spLocks noChangeArrowheads="1"/>
            </p:cNvSpPr>
            <p:nvPr/>
          </p:nvSpPr>
          <p:spPr bwMode="auto">
            <a:xfrm>
              <a:off x="528" y="1102"/>
              <a:ext cx="1152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Іпполітова Вероніка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40" name="Rectangle 28"/>
            <p:cNvSpPr>
              <a:spLocks noChangeArrowheads="1"/>
            </p:cNvSpPr>
            <p:nvPr/>
          </p:nvSpPr>
          <p:spPr bwMode="auto">
            <a:xfrm>
              <a:off x="1680" y="1102"/>
              <a:ext cx="816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/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ХСШ № 162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41" name="Rectangle 29"/>
            <p:cNvSpPr>
              <a:spLocks noChangeArrowheads="1"/>
            </p:cNvSpPr>
            <p:nvPr/>
          </p:nvSpPr>
          <p:spPr bwMode="auto">
            <a:xfrm>
              <a:off x="2496" y="1102"/>
              <a:ext cx="1200" cy="308"/>
            </a:xfrm>
            <a:prstGeom prst="rect">
              <a:avLst/>
            </a:prstGeom>
            <a:solidFill>
              <a:srgbClr val="3F60AB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Жовтневий</a:t>
              </a:r>
              <a:endParaRPr lang="ru-RU" sz="1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42" name="Rectangle 30"/>
            <p:cNvSpPr>
              <a:spLocks noChangeArrowheads="1"/>
            </p:cNvSpPr>
            <p:nvPr/>
          </p:nvSpPr>
          <p:spPr bwMode="auto">
            <a:xfrm>
              <a:off x="3696" y="1102"/>
              <a:ext cx="480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42,4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43" name="Rectangle 31"/>
            <p:cNvSpPr>
              <a:spLocks noChangeArrowheads="1"/>
            </p:cNvSpPr>
            <p:nvPr/>
          </p:nvSpPr>
          <p:spPr bwMode="auto">
            <a:xfrm>
              <a:off x="4176" y="1102"/>
              <a:ext cx="384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44" name="Rectangle 32"/>
            <p:cNvSpPr>
              <a:spLocks noChangeArrowheads="1"/>
            </p:cNvSpPr>
            <p:nvPr/>
          </p:nvSpPr>
          <p:spPr bwMode="auto">
            <a:xfrm>
              <a:off x="4560" y="1102"/>
              <a:ext cx="912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45" name="Rectangle 33"/>
            <p:cNvSpPr>
              <a:spLocks noChangeArrowheads="1"/>
            </p:cNvSpPr>
            <p:nvPr/>
          </p:nvSpPr>
          <p:spPr bwMode="auto">
            <a:xfrm>
              <a:off x="288" y="1256"/>
              <a:ext cx="240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4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46" name="Rectangle 34"/>
            <p:cNvSpPr>
              <a:spLocks noChangeArrowheads="1"/>
            </p:cNvSpPr>
            <p:nvPr/>
          </p:nvSpPr>
          <p:spPr bwMode="auto">
            <a:xfrm>
              <a:off x="528" y="1256"/>
              <a:ext cx="1152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Мельник Олександра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47" name="Rectangle 35"/>
            <p:cNvSpPr>
              <a:spLocks noChangeArrowheads="1"/>
            </p:cNvSpPr>
            <p:nvPr/>
          </p:nvSpPr>
          <p:spPr bwMode="auto">
            <a:xfrm>
              <a:off x="1680" y="1256"/>
              <a:ext cx="816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/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ХЗОШ № 28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48" name="Rectangle 36"/>
            <p:cNvSpPr>
              <a:spLocks noChangeArrowheads="1"/>
            </p:cNvSpPr>
            <p:nvPr/>
          </p:nvSpPr>
          <p:spPr bwMode="auto">
            <a:xfrm>
              <a:off x="3696" y="1256"/>
              <a:ext cx="480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33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49" name="Rectangle 37"/>
            <p:cNvSpPr>
              <a:spLocks noChangeArrowheads="1"/>
            </p:cNvSpPr>
            <p:nvPr/>
          </p:nvSpPr>
          <p:spPr bwMode="auto">
            <a:xfrm>
              <a:off x="4176" y="1256"/>
              <a:ext cx="384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50" name="Rectangle 38"/>
            <p:cNvSpPr>
              <a:spLocks noChangeArrowheads="1"/>
            </p:cNvSpPr>
            <p:nvPr/>
          </p:nvSpPr>
          <p:spPr bwMode="auto">
            <a:xfrm>
              <a:off x="4560" y="1256"/>
              <a:ext cx="912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51" name="Rectangle 39"/>
            <p:cNvSpPr>
              <a:spLocks noChangeArrowheads="1"/>
            </p:cNvSpPr>
            <p:nvPr/>
          </p:nvSpPr>
          <p:spPr bwMode="auto">
            <a:xfrm>
              <a:off x="288" y="1410"/>
              <a:ext cx="240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5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52" name="Rectangle 40"/>
            <p:cNvSpPr>
              <a:spLocks noChangeArrowheads="1"/>
            </p:cNvSpPr>
            <p:nvPr/>
          </p:nvSpPr>
          <p:spPr bwMode="auto">
            <a:xfrm>
              <a:off x="528" y="1410"/>
              <a:ext cx="1152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Матвєєв Артем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53" name="Rectangle 41"/>
            <p:cNvSpPr>
              <a:spLocks noChangeArrowheads="1"/>
            </p:cNvSpPr>
            <p:nvPr/>
          </p:nvSpPr>
          <p:spPr bwMode="auto">
            <a:xfrm>
              <a:off x="1680" y="1410"/>
              <a:ext cx="816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ХЗОШ № 100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54" name="Rectangle 42"/>
            <p:cNvSpPr>
              <a:spLocks noChangeArrowheads="1"/>
            </p:cNvSpPr>
            <p:nvPr/>
          </p:nvSpPr>
          <p:spPr bwMode="auto">
            <a:xfrm>
              <a:off x="2496" y="1410"/>
              <a:ext cx="1200" cy="396"/>
            </a:xfrm>
            <a:prstGeom prst="rect">
              <a:avLst/>
            </a:prstGeom>
            <a:solidFill>
              <a:srgbClr val="3F60AB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Київський</a:t>
              </a:r>
              <a:endParaRPr lang="ru-RU" sz="1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55" name="Rectangle 43"/>
            <p:cNvSpPr>
              <a:spLocks noChangeArrowheads="1"/>
            </p:cNvSpPr>
            <p:nvPr/>
          </p:nvSpPr>
          <p:spPr bwMode="auto">
            <a:xfrm>
              <a:off x="3696" y="1410"/>
              <a:ext cx="480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33,4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56" name="Rectangle 44"/>
            <p:cNvSpPr>
              <a:spLocks noChangeArrowheads="1"/>
            </p:cNvSpPr>
            <p:nvPr/>
          </p:nvSpPr>
          <p:spPr bwMode="auto">
            <a:xfrm>
              <a:off x="4176" y="1410"/>
              <a:ext cx="384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57" name="Rectangle 45"/>
            <p:cNvSpPr>
              <a:spLocks noChangeArrowheads="1"/>
            </p:cNvSpPr>
            <p:nvPr/>
          </p:nvSpPr>
          <p:spPr bwMode="auto">
            <a:xfrm>
              <a:off x="4560" y="1410"/>
              <a:ext cx="912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58" name="Rectangle 46"/>
            <p:cNvSpPr>
              <a:spLocks noChangeArrowheads="1"/>
            </p:cNvSpPr>
            <p:nvPr/>
          </p:nvSpPr>
          <p:spPr bwMode="auto">
            <a:xfrm>
              <a:off x="288" y="1564"/>
              <a:ext cx="240" cy="242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6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59" name="Rectangle 47"/>
            <p:cNvSpPr>
              <a:spLocks noChangeArrowheads="1"/>
            </p:cNvSpPr>
            <p:nvPr/>
          </p:nvSpPr>
          <p:spPr bwMode="auto">
            <a:xfrm>
              <a:off x="528" y="1564"/>
              <a:ext cx="1152" cy="242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Гнилицька Таїсія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60" name="Rectangle 48"/>
            <p:cNvSpPr>
              <a:spLocks noChangeArrowheads="1"/>
            </p:cNvSpPr>
            <p:nvPr/>
          </p:nvSpPr>
          <p:spPr bwMode="auto">
            <a:xfrm>
              <a:off x="1680" y="1564"/>
              <a:ext cx="816" cy="242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/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ХПК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uk-UA" sz="800">
                  <a:latin typeface="Times New Roman" pitchFamily="18" charset="0"/>
                  <a:cs typeface="Times New Roman" pitchFamily="18" charset="0"/>
                </a:rPr>
                <a:t>«Гімназія ОЧАГ»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61" name="Rectangle 49"/>
            <p:cNvSpPr>
              <a:spLocks noChangeArrowheads="1"/>
            </p:cNvSpPr>
            <p:nvPr/>
          </p:nvSpPr>
          <p:spPr bwMode="auto">
            <a:xfrm>
              <a:off x="3696" y="1564"/>
              <a:ext cx="480" cy="242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26,55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62" name="Rectangle 50"/>
            <p:cNvSpPr>
              <a:spLocks noChangeArrowheads="1"/>
            </p:cNvSpPr>
            <p:nvPr/>
          </p:nvSpPr>
          <p:spPr bwMode="auto">
            <a:xfrm>
              <a:off x="4176" y="1564"/>
              <a:ext cx="384" cy="242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63" name="Rectangle 51"/>
            <p:cNvSpPr>
              <a:spLocks noChangeArrowheads="1"/>
            </p:cNvSpPr>
            <p:nvPr/>
          </p:nvSpPr>
          <p:spPr bwMode="auto">
            <a:xfrm>
              <a:off x="4560" y="1564"/>
              <a:ext cx="912" cy="242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64" name="Rectangle 52"/>
            <p:cNvSpPr>
              <a:spLocks noChangeArrowheads="1"/>
            </p:cNvSpPr>
            <p:nvPr/>
          </p:nvSpPr>
          <p:spPr bwMode="auto">
            <a:xfrm>
              <a:off x="288" y="1806"/>
              <a:ext cx="240" cy="159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7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65" name="Rectangle 53"/>
            <p:cNvSpPr>
              <a:spLocks noChangeArrowheads="1"/>
            </p:cNvSpPr>
            <p:nvPr/>
          </p:nvSpPr>
          <p:spPr bwMode="auto">
            <a:xfrm>
              <a:off x="528" y="1806"/>
              <a:ext cx="1152" cy="159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Набієва Ельміра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66" name="Rectangle 54"/>
            <p:cNvSpPr>
              <a:spLocks noChangeArrowheads="1"/>
            </p:cNvSpPr>
            <p:nvPr/>
          </p:nvSpPr>
          <p:spPr bwMode="auto">
            <a:xfrm>
              <a:off x="1680" y="1806"/>
              <a:ext cx="816" cy="159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/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ХЗОШ № 20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67" name="Rectangle 55"/>
            <p:cNvSpPr>
              <a:spLocks noChangeArrowheads="1"/>
            </p:cNvSpPr>
            <p:nvPr/>
          </p:nvSpPr>
          <p:spPr bwMode="auto">
            <a:xfrm>
              <a:off x="2496" y="1806"/>
              <a:ext cx="1200" cy="313"/>
            </a:xfrm>
            <a:prstGeom prst="rect">
              <a:avLst/>
            </a:prstGeom>
            <a:solidFill>
              <a:srgbClr val="3F60AB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Комінтернівський</a:t>
              </a:r>
              <a:endParaRPr lang="ru-RU" sz="1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68" name="Rectangle 56"/>
            <p:cNvSpPr>
              <a:spLocks noChangeArrowheads="1"/>
            </p:cNvSpPr>
            <p:nvPr/>
          </p:nvSpPr>
          <p:spPr bwMode="auto">
            <a:xfrm>
              <a:off x="3696" y="1806"/>
              <a:ext cx="480" cy="159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33,55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69" name="Rectangle 57"/>
            <p:cNvSpPr>
              <a:spLocks noChangeArrowheads="1"/>
            </p:cNvSpPr>
            <p:nvPr/>
          </p:nvSpPr>
          <p:spPr bwMode="auto">
            <a:xfrm>
              <a:off x="4176" y="1806"/>
              <a:ext cx="384" cy="159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70" name="Rectangle 58"/>
            <p:cNvSpPr>
              <a:spLocks noChangeArrowheads="1"/>
            </p:cNvSpPr>
            <p:nvPr/>
          </p:nvSpPr>
          <p:spPr bwMode="auto">
            <a:xfrm>
              <a:off x="4560" y="1806"/>
              <a:ext cx="912" cy="159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71" name="Rectangle 59"/>
            <p:cNvSpPr>
              <a:spLocks noChangeArrowheads="1"/>
            </p:cNvSpPr>
            <p:nvPr/>
          </p:nvSpPr>
          <p:spPr bwMode="auto">
            <a:xfrm>
              <a:off x="288" y="1965"/>
              <a:ext cx="240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8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72" name="Rectangle 60"/>
            <p:cNvSpPr>
              <a:spLocks noChangeArrowheads="1"/>
            </p:cNvSpPr>
            <p:nvPr/>
          </p:nvSpPr>
          <p:spPr bwMode="auto">
            <a:xfrm>
              <a:off x="528" y="1965"/>
              <a:ext cx="1152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Саницька Єлизавета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73" name="Rectangle 61"/>
            <p:cNvSpPr>
              <a:spLocks noChangeArrowheads="1"/>
            </p:cNvSpPr>
            <p:nvPr/>
          </p:nvSpPr>
          <p:spPr bwMode="auto">
            <a:xfrm>
              <a:off x="1680" y="1965"/>
              <a:ext cx="816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/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ХНВК № 112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74" name="Rectangle 62"/>
            <p:cNvSpPr>
              <a:spLocks noChangeArrowheads="1"/>
            </p:cNvSpPr>
            <p:nvPr/>
          </p:nvSpPr>
          <p:spPr bwMode="auto">
            <a:xfrm>
              <a:off x="3696" y="1965"/>
              <a:ext cx="480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35,75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75" name="Rectangle 63"/>
            <p:cNvSpPr>
              <a:spLocks noChangeArrowheads="1"/>
            </p:cNvSpPr>
            <p:nvPr/>
          </p:nvSpPr>
          <p:spPr bwMode="auto">
            <a:xfrm>
              <a:off x="4176" y="1965"/>
              <a:ext cx="384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76" name="Rectangle 64"/>
            <p:cNvSpPr>
              <a:spLocks noChangeArrowheads="1"/>
            </p:cNvSpPr>
            <p:nvPr/>
          </p:nvSpPr>
          <p:spPr bwMode="auto">
            <a:xfrm>
              <a:off x="4560" y="1965"/>
              <a:ext cx="912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77" name="Rectangle 65"/>
            <p:cNvSpPr>
              <a:spLocks noChangeArrowheads="1"/>
            </p:cNvSpPr>
            <p:nvPr/>
          </p:nvSpPr>
          <p:spPr bwMode="auto">
            <a:xfrm>
              <a:off x="288" y="2119"/>
              <a:ext cx="240" cy="182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9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78" name="Rectangle 66"/>
            <p:cNvSpPr>
              <a:spLocks noChangeArrowheads="1"/>
            </p:cNvSpPr>
            <p:nvPr/>
          </p:nvSpPr>
          <p:spPr bwMode="auto">
            <a:xfrm>
              <a:off x="528" y="2119"/>
              <a:ext cx="1152" cy="182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Логвінова Марія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79" name="Rectangle 67"/>
            <p:cNvSpPr>
              <a:spLocks noChangeArrowheads="1"/>
            </p:cNvSpPr>
            <p:nvPr/>
          </p:nvSpPr>
          <p:spPr bwMode="auto">
            <a:xfrm>
              <a:off x="1680" y="2119"/>
              <a:ext cx="816" cy="182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>
                <a:tabLst>
                  <a:tab pos="4262438" algn="l"/>
                </a:tabLst>
              </a:pPr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ХГ № 152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80" name="Rectangle 68"/>
            <p:cNvSpPr>
              <a:spLocks noChangeArrowheads="1"/>
            </p:cNvSpPr>
            <p:nvPr/>
          </p:nvSpPr>
          <p:spPr bwMode="auto">
            <a:xfrm>
              <a:off x="2496" y="2119"/>
              <a:ext cx="1200" cy="336"/>
            </a:xfrm>
            <a:prstGeom prst="rect">
              <a:avLst/>
            </a:prstGeom>
            <a:solidFill>
              <a:srgbClr val="3F60AB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Ленінський</a:t>
              </a:r>
              <a:endParaRPr lang="ru-RU" sz="1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81" name="Rectangle 69"/>
            <p:cNvSpPr>
              <a:spLocks noChangeArrowheads="1"/>
            </p:cNvSpPr>
            <p:nvPr/>
          </p:nvSpPr>
          <p:spPr bwMode="auto">
            <a:xfrm>
              <a:off x="3696" y="2119"/>
              <a:ext cx="480" cy="182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33,2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82" name="Rectangle 70"/>
            <p:cNvSpPr>
              <a:spLocks noChangeArrowheads="1"/>
            </p:cNvSpPr>
            <p:nvPr/>
          </p:nvSpPr>
          <p:spPr bwMode="auto">
            <a:xfrm>
              <a:off x="4176" y="2119"/>
              <a:ext cx="384" cy="182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83" name="Rectangle 71"/>
            <p:cNvSpPr>
              <a:spLocks noChangeArrowheads="1"/>
            </p:cNvSpPr>
            <p:nvPr/>
          </p:nvSpPr>
          <p:spPr bwMode="auto">
            <a:xfrm>
              <a:off x="4560" y="2119"/>
              <a:ext cx="912" cy="182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84" name="Rectangle 72"/>
            <p:cNvSpPr>
              <a:spLocks noChangeArrowheads="1"/>
            </p:cNvSpPr>
            <p:nvPr/>
          </p:nvSpPr>
          <p:spPr bwMode="auto">
            <a:xfrm>
              <a:off x="288" y="2301"/>
              <a:ext cx="240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10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85" name="Rectangle 73"/>
            <p:cNvSpPr>
              <a:spLocks noChangeArrowheads="1"/>
            </p:cNvSpPr>
            <p:nvPr/>
          </p:nvSpPr>
          <p:spPr bwMode="auto">
            <a:xfrm>
              <a:off x="528" y="2301"/>
              <a:ext cx="1152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Тимощук Софія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86" name="Rectangle 74"/>
            <p:cNvSpPr>
              <a:spLocks noChangeArrowheads="1"/>
            </p:cNvSpPr>
            <p:nvPr/>
          </p:nvSpPr>
          <p:spPr bwMode="auto">
            <a:xfrm>
              <a:off x="1680" y="2301"/>
              <a:ext cx="816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ХЗОШ № 126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87" name="Rectangle 75"/>
            <p:cNvSpPr>
              <a:spLocks noChangeArrowheads="1"/>
            </p:cNvSpPr>
            <p:nvPr/>
          </p:nvSpPr>
          <p:spPr bwMode="auto">
            <a:xfrm>
              <a:off x="3696" y="2301"/>
              <a:ext cx="480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29,95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88" name="Rectangle 76"/>
            <p:cNvSpPr>
              <a:spLocks noChangeArrowheads="1"/>
            </p:cNvSpPr>
            <p:nvPr/>
          </p:nvSpPr>
          <p:spPr bwMode="auto">
            <a:xfrm>
              <a:off x="4176" y="2301"/>
              <a:ext cx="384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89" name="Rectangle 77"/>
            <p:cNvSpPr>
              <a:spLocks noChangeArrowheads="1"/>
            </p:cNvSpPr>
            <p:nvPr/>
          </p:nvSpPr>
          <p:spPr bwMode="auto">
            <a:xfrm>
              <a:off x="4560" y="2301"/>
              <a:ext cx="912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90" name="Rectangle 78"/>
            <p:cNvSpPr>
              <a:spLocks noChangeArrowheads="1"/>
            </p:cNvSpPr>
            <p:nvPr/>
          </p:nvSpPr>
          <p:spPr bwMode="auto">
            <a:xfrm>
              <a:off x="288" y="2455"/>
              <a:ext cx="240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11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91" name="Rectangle 79"/>
            <p:cNvSpPr>
              <a:spLocks noChangeArrowheads="1"/>
            </p:cNvSpPr>
            <p:nvPr/>
          </p:nvSpPr>
          <p:spPr bwMode="auto">
            <a:xfrm>
              <a:off x="528" y="2455"/>
              <a:ext cx="1152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Курило Яна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92" name="Rectangle 80"/>
            <p:cNvSpPr>
              <a:spLocks noChangeArrowheads="1"/>
            </p:cNvSpPr>
            <p:nvPr/>
          </p:nvSpPr>
          <p:spPr bwMode="auto">
            <a:xfrm>
              <a:off x="1680" y="2455"/>
              <a:ext cx="816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/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ХСШ № 33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93" name="Rectangle 81"/>
            <p:cNvSpPr>
              <a:spLocks noChangeArrowheads="1"/>
            </p:cNvSpPr>
            <p:nvPr/>
          </p:nvSpPr>
          <p:spPr bwMode="auto">
            <a:xfrm>
              <a:off x="2496" y="2455"/>
              <a:ext cx="1200" cy="308"/>
            </a:xfrm>
            <a:prstGeom prst="rect">
              <a:avLst/>
            </a:prstGeom>
            <a:solidFill>
              <a:srgbClr val="3F60AB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Московський</a:t>
              </a:r>
              <a:endParaRPr lang="ru-RU" sz="1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94" name="Rectangle 82"/>
            <p:cNvSpPr>
              <a:spLocks noChangeArrowheads="1"/>
            </p:cNvSpPr>
            <p:nvPr/>
          </p:nvSpPr>
          <p:spPr bwMode="auto">
            <a:xfrm>
              <a:off x="3696" y="2455"/>
              <a:ext cx="480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40,25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95" name="Rectangle 83"/>
            <p:cNvSpPr>
              <a:spLocks noChangeArrowheads="1"/>
            </p:cNvSpPr>
            <p:nvPr/>
          </p:nvSpPr>
          <p:spPr bwMode="auto">
            <a:xfrm>
              <a:off x="4176" y="2455"/>
              <a:ext cx="384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96" name="Rectangle 84"/>
            <p:cNvSpPr>
              <a:spLocks noChangeArrowheads="1"/>
            </p:cNvSpPr>
            <p:nvPr/>
          </p:nvSpPr>
          <p:spPr bwMode="auto">
            <a:xfrm>
              <a:off x="4560" y="2455"/>
              <a:ext cx="912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97" name="Rectangle 85"/>
            <p:cNvSpPr>
              <a:spLocks noChangeArrowheads="1"/>
            </p:cNvSpPr>
            <p:nvPr/>
          </p:nvSpPr>
          <p:spPr bwMode="auto">
            <a:xfrm>
              <a:off x="288" y="2609"/>
              <a:ext cx="240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12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98" name="Rectangle 86"/>
            <p:cNvSpPr>
              <a:spLocks noChangeArrowheads="1"/>
            </p:cNvSpPr>
            <p:nvPr/>
          </p:nvSpPr>
          <p:spPr bwMode="auto">
            <a:xfrm>
              <a:off x="528" y="2609"/>
              <a:ext cx="1152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Компанієць Ріна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99" name="Rectangle 87"/>
            <p:cNvSpPr>
              <a:spLocks noChangeArrowheads="1"/>
            </p:cNvSpPr>
            <p:nvPr/>
          </p:nvSpPr>
          <p:spPr bwMode="auto">
            <a:xfrm>
              <a:off x="1680" y="2609"/>
              <a:ext cx="816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/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ХЗОШ № 138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00" name="Rectangle 88"/>
            <p:cNvSpPr>
              <a:spLocks noChangeArrowheads="1"/>
            </p:cNvSpPr>
            <p:nvPr/>
          </p:nvSpPr>
          <p:spPr bwMode="auto">
            <a:xfrm>
              <a:off x="3696" y="2609"/>
              <a:ext cx="480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42,27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01" name="Rectangle 89"/>
            <p:cNvSpPr>
              <a:spLocks noChangeArrowheads="1"/>
            </p:cNvSpPr>
            <p:nvPr/>
          </p:nvSpPr>
          <p:spPr bwMode="auto">
            <a:xfrm>
              <a:off x="4176" y="2609"/>
              <a:ext cx="384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02" name="Rectangle 90"/>
            <p:cNvSpPr>
              <a:spLocks noChangeArrowheads="1"/>
            </p:cNvSpPr>
            <p:nvPr/>
          </p:nvSpPr>
          <p:spPr bwMode="auto">
            <a:xfrm>
              <a:off x="4560" y="2609"/>
              <a:ext cx="912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03" name="Rectangle 91"/>
            <p:cNvSpPr>
              <a:spLocks noChangeArrowheads="1"/>
            </p:cNvSpPr>
            <p:nvPr/>
          </p:nvSpPr>
          <p:spPr bwMode="auto">
            <a:xfrm>
              <a:off x="288" y="2763"/>
              <a:ext cx="240" cy="192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13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04" name="Rectangle 92"/>
            <p:cNvSpPr>
              <a:spLocks noChangeArrowheads="1"/>
            </p:cNvSpPr>
            <p:nvPr/>
          </p:nvSpPr>
          <p:spPr bwMode="auto">
            <a:xfrm>
              <a:off x="528" y="2763"/>
              <a:ext cx="1152" cy="192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Логвінова Ангеліна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05" name="Rectangle 93"/>
            <p:cNvSpPr>
              <a:spLocks noChangeArrowheads="1"/>
            </p:cNvSpPr>
            <p:nvPr/>
          </p:nvSpPr>
          <p:spPr bwMode="auto">
            <a:xfrm>
              <a:off x="1680" y="2763"/>
              <a:ext cx="816" cy="192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/>
              <a:r>
                <a:rPr lang="uk-UA" sz="1200"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ХСШ № 119</a:t>
              </a:r>
              <a:endParaRPr lang="ru-RU" sz="1000">
                <a:latin typeface="Courier New" pitchFamily="49" charset="0"/>
                <a:ea typeface="MS Mincho" pitchFamily="49" charset="-128"/>
                <a:cs typeface="Times New Roman" pitchFamily="18" charset="0"/>
              </a:endParaRPr>
            </a:p>
          </p:txBody>
        </p:sp>
        <p:sp>
          <p:nvSpPr>
            <p:cNvPr id="39006" name="Rectangle 94"/>
            <p:cNvSpPr>
              <a:spLocks noChangeArrowheads="1"/>
            </p:cNvSpPr>
            <p:nvPr/>
          </p:nvSpPr>
          <p:spPr bwMode="auto">
            <a:xfrm>
              <a:off x="2496" y="2763"/>
              <a:ext cx="1200" cy="346"/>
            </a:xfrm>
            <a:prstGeom prst="rect">
              <a:avLst/>
            </a:prstGeom>
            <a:solidFill>
              <a:srgbClr val="3F60AB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Орджонікідзевсь-кий</a:t>
              </a:r>
              <a:endParaRPr lang="ru-RU" sz="1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07" name="Rectangle 95"/>
            <p:cNvSpPr>
              <a:spLocks noChangeArrowheads="1"/>
            </p:cNvSpPr>
            <p:nvPr/>
          </p:nvSpPr>
          <p:spPr bwMode="auto">
            <a:xfrm>
              <a:off x="3696" y="2763"/>
              <a:ext cx="480" cy="192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32,4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08" name="Rectangle 96"/>
            <p:cNvSpPr>
              <a:spLocks noChangeArrowheads="1"/>
            </p:cNvSpPr>
            <p:nvPr/>
          </p:nvSpPr>
          <p:spPr bwMode="auto">
            <a:xfrm>
              <a:off x="4176" y="2763"/>
              <a:ext cx="384" cy="192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09" name="Rectangle 97"/>
            <p:cNvSpPr>
              <a:spLocks noChangeArrowheads="1"/>
            </p:cNvSpPr>
            <p:nvPr/>
          </p:nvSpPr>
          <p:spPr bwMode="auto">
            <a:xfrm>
              <a:off x="4560" y="2763"/>
              <a:ext cx="912" cy="192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000" b="1">
                  <a:latin typeface="Times New Roman" pitchFamily="18" charset="0"/>
                  <a:cs typeface="Times New Roman" pitchFamily="18" charset="0"/>
                </a:rPr>
                <a:t>Майбутній мовознавець</a:t>
              </a:r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10" name="Rectangle 98"/>
            <p:cNvSpPr>
              <a:spLocks noChangeArrowheads="1"/>
            </p:cNvSpPr>
            <p:nvPr/>
          </p:nvSpPr>
          <p:spPr bwMode="auto">
            <a:xfrm>
              <a:off x="288" y="2955"/>
              <a:ext cx="240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14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11" name="Rectangle 99"/>
            <p:cNvSpPr>
              <a:spLocks noChangeArrowheads="1"/>
            </p:cNvSpPr>
            <p:nvPr/>
          </p:nvSpPr>
          <p:spPr bwMode="auto">
            <a:xfrm>
              <a:off x="528" y="2955"/>
              <a:ext cx="1152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Міланка Дар’я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12" name="Rectangle 100"/>
            <p:cNvSpPr>
              <a:spLocks noChangeArrowheads="1"/>
            </p:cNvSpPr>
            <p:nvPr/>
          </p:nvSpPr>
          <p:spPr bwMode="auto">
            <a:xfrm>
              <a:off x="1680" y="2955"/>
              <a:ext cx="816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/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ХЗОШ № 157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13" name="Rectangle 101"/>
            <p:cNvSpPr>
              <a:spLocks noChangeArrowheads="1"/>
            </p:cNvSpPr>
            <p:nvPr/>
          </p:nvSpPr>
          <p:spPr bwMode="auto">
            <a:xfrm>
              <a:off x="3696" y="2955"/>
              <a:ext cx="480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30,5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14" name="Rectangle 102"/>
            <p:cNvSpPr>
              <a:spLocks noChangeArrowheads="1"/>
            </p:cNvSpPr>
            <p:nvPr/>
          </p:nvSpPr>
          <p:spPr bwMode="auto">
            <a:xfrm>
              <a:off x="4176" y="2955"/>
              <a:ext cx="384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15" name="Rectangle 103"/>
            <p:cNvSpPr>
              <a:spLocks noChangeArrowheads="1"/>
            </p:cNvSpPr>
            <p:nvPr/>
          </p:nvSpPr>
          <p:spPr bwMode="auto">
            <a:xfrm>
              <a:off x="4560" y="2955"/>
              <a:ext cx="912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16" name="Rectangle 104"/>
            <p:cNvSpPr>
              <a:spLocks noChangeArrowheads="1"/>
            </p:cNvSpPr>
            <p:nvPr/>
          </p:nvSpPr>
          <p:spPr bwMode="auto">
            <a:xfrm>
              <a:off x="288" y="3109"/>
              <a:ext cx="240" cy="230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15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17" name="Rectangle 105"/>
            <p:cNvSpPr>
              <a:spLocks noChangeArrowheads="1"/>
            </p:cNvSpPr>
            <p:nvPr/>
          </p:nvSpPr>
          <p:spPr bwMode="auto">
            <a:xfrm>
              <a:off x="528" y="3109"/>
              <a:ext cx="1152" cy="230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Садковий Дмитро </a:t>
              </a:r>
              <a:endParaRPr lang="ru-RU" sz="1200">
                <a:latin typeface="Times New Roman" pitchFamily="18" charset="0"/>
                <a:ea typeface="MS Mincho" pitchFamily="49" charset="-128"/>
                <a:cs typeface="Times New Roman" pitchFamily="18" charset="0"/>
              </a:endParaRPr>
            </a:p>
          </p:txBody>
        </p:sp>
        <p:sp>
          <p:nvSpPr>
            <p:cNvPr id="39018" name="Rectangle 106"/>
            <p:cNvSpPr>
              <a:spLocks noChangeArrowheads="1"/>
            </p:cNvSpPr>
            <p:nvPr/>
          </p:nvSpPr>
          <p:spPr bwMode="auto">
            <a:xfrm>
              <a:off x="1680" y="3109"/>
              <a:ext cx="816" cy="230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/>
              <a:r>
                <a:rPr lang="uk-UA" sz="1200"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ХГ № 14</a:t>
              </a:r>
              <a:endParaRPr lang="ru-RU" sz="1200">
                <a:latin typeface="Times New Roman" pitchFamily="18" charset="0"/>
                <a:ea typeface="MS Mincho" pitchFamily="49" charset="-128"/>
                <a:cs typeface="Times New Roman" pitchFamily="18" charset="0"/>
              </a:endParaRPr>
            </a:p>
          </p:txBody>
        </p:sp>
        <p:sp>
          <p:nvSpPr>
            <p:cNvPr id="39019" name="Rectangle 107"/>
            <p:cNvSpPr>
              <a:spLocks noChangeArrowheads="1"/>
            </p:cNvSpPr>
            <p:nvPr/>
          </p:nvSpPr>
          <p:spPr bwMode="auto">
            <a:xfrm>
              <a:off x="2496" y="3109"/>
              <a:ext cx="1200" cy="460"/>
            </a:xfrm>
            <a:prstGeom prst="rect">
              <a:avLst/>
            </a:prstGeom>
            <a:solidFill>
              <a:srgbClr val="3F60AB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Фрунзенський</a:t>
              </a:r>
              <a:endParaRPr lang="ru-RU" sz="1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20" name="Rectangle 108"/>
            <p:cNvSpPr>
              <a:spLocks noChangeArrowheads="1"/>
            </p:cNvSpPr>
            <p:nvPr/>
          </p:nvSpPr>
          <p:spPr bwMode="auto">
            <a:xfrm>
              <a:off x="3696" y="3109"/>
              <a:ext cx="480" cy="230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34,3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21" name="Rectangle 109"/>
            <p:cNvSpPr>
              <a:spLocks noChangeArrowheads="1"/>
            </p:cNvSpPr>
            <p:nvPr/>
          </p:nvSpPr>
          <p:spPr bwMode="auto">
            <a:xfrm>
              <a:off x="4176" y="3109"/>
              <a:ext cx="384" cy="230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22" name="Rectangle 110"/>
            <p:cNvSpPr>
              <a:spLocks noChangeArrowheads="1"/>
            </p:cNvSpPr>
            <p:nvPr/>
          </p:nvSpPr>
          <p:spPr bwMode="auto">
            <a:xfrm>
              <a:off x="4560" y="3109"/>
              <a:ext cx="912" cy="230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000" b="1">
                  <a:latin typeface="Times New Roman" pitchFamily="18" charset="0"/>
                  <a:cs typeface="Times New Roman" pitchFamily="18" charset="0"/>
                </a:rPr>
                <a:t>Юний казкар</a:t>
              </a:r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23" name="Rectangle 111"/>
            <p:cNvSpPr>
              <a:spLocks noChangeArrowheads="1"/>
            </p:cNvSpPr>
            <p:nvPr/>
          </p:nvSpPr>
          <p:spPr bwMode="auto">
            <a:xfrm>
              <a:off x="288" y="3339"/>
              <a:ext cx="240" cy="230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16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24" name="Rectangle 112"/>
            <p:cNvSpPr>
              <a:spLocks noChangeArrowheads="1"/>
            </p:cNvSpPr>
            <p:nvPr/>
          </p:nvSpPr>
          <p:spPr bwMode="auto">
            <a:xfrm>
              <a:off x="528" y="3339"/>
              <a:ext cx="1152" cy="230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Буланова Ангеліна </a:t>
              </a:r>
              <a:endParaRPr lang="ru-RU" sz="1200">
                <a:latin typeface="Times New Roman" pitchFamily="18" charset="0"/>
                <a:ea typeface="MS Mincho" pitchFamily="49" charset="-128"/>
                <a:cs typeface="Times New Roman" pitchFamily="18" charset="0"/>
              </a:endParaRPr>
            </a:p>
          </p:txBody>
        </p:sp>
        <p:sp>
          <p:nvSpPr>
            <p:cNvPr id="39025" name="Rectangle 113"/>
            <p:cNvSpPr>
              <a:spLocks noChangeArrowheads="1"/>
            </p:cNvSpPr>
            <p:nvPr/>
          </p:nvSpPr>
          <p:spPr bwMode="auto">
            <a:xfrm>
              <a:off x="1680" y="3339"/>
              <a:ext cx="816" cy="230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/>
              <a:r>
                <a:rPr lang="uk-UA" sz="1200"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ХЗОШ № 145</a:t>
              </a:r>
              <a:endParaRPr lang="ru-RU" sz="1200">
                <a:latin typeface="Times New Roman" pitchFamily="18" charset="0"/>
                <a:ea typeface="MS Mincho" pitchFamily="49" charset="-128"/>
                <a:cs typeface="Times New Roman" pitchFamily="18" charset="0"/>
              </a:endParaRPr>
            </a:p>
          </p:txBody>
        </p:sp>
        <p:sp>
          <p:nvSpPr>
            <p:cNvPr id="39026" name="Rectangle 114"/>
            <p:cNvSpPr>
              <a:spLocks noChangeArrowheads="1"/>
            </p:cNvSpPr>
            <p:nvPr/>
          </p:nvSpPr>
          <p:spPr bwMode="auto">
            <a:xfrm>
              <a:off x="3696" y="3339"/>
              <a:ext cx="480" cy="230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</a:rPr>
                <a:t>28,75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39027" name="Rectangle 115"/>
            <p:cNvSpPr>
              <a:spLocks noChangeArrowheads="1"/>
            </p:cNvSpPr>
            <p:nvPr/>
          </p:nvSpPr>
          <p:spPr bwMode="auto">
            <a:xfrm>
              <a:off x="4176" y="3339"/>
              <a:ext cx="384" cy="230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endParaRPr lang="ru-RU" sz="1600" b="1"/>
            </a:p>
          </p:txBody>
        </p:sp>
        <p:sp>
          <p:nvSpPr>
            <p:cNvPr id="39028" name="Rectangle 116"/>
            <p:cNvSpPr>
              <a:spLocks noChangeArrowheads="1"/>
            </p:cNvSpPr>
            <p:nvPr/>
          </p:nvSpPr>
          <p:spPr bwMode="auto">
            <a:xfrm>
              <a:off x="4560" y="3339"/>
              <a:ext cx="912" cy="230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endParaRPr lang="ru-RU" sz="1000" b="1"/>
            </a:p>
          </p:txBody>
        </p:sp>
        <p:sp>
          <p:nvSpPr>
            <p:cNvPr id="39029" name="Rectangle 117"/>
            <p:cNvSpPr>
              <a:spLocks noChangeArrowheads="1"/>
            </p:cNvSpPr>
            <p:nvPr/>
          </p:nvSpPr>
          <p:spPr bwMode="auto">
            <a:xfrm>
              <a:off x="288" y="3569"/>
              <a:ext cx="240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17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30" name="Rectangle 118"/>
            <p:cNvSpPr>
              <a:spLocks noChangeArrowheads="1"/>
            </p:cNvSpPr>
            <p:nvPr/>
          </p:nvSpPr>
          <p:spPr bwMode="auto">
            <a:xfrm>
              <a:off x="528" y="3569"/>
              <a:ext cx="1152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Карабський Владислав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31" name="Rectangle 119"/>
            <p:cNvSpPr>
              <a:spLocks noChangeArrowheads="1"/>
            </p:cNvSpPr>
            <p:nvPr/>
          </p:nvSpPr>
          <p:spPr bwMode="auto">
            <a:xfrm>
              <a:off x="1680" y="3569"/>
              <a:ext cx="816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/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ХГ № 34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32" name="Rectangle 120"/>
            <p:cNvSpPr>
              <a:spLocks noChangeArrowheads="1"/>
            </p:cNvSpPr>
            <p:nvPr/>
          </p:nvSpPr>
          <p:spPr bwMode="auto">
            <a:xfrm>
              <a:off x="2496" y="3569"/>
              <a:ext cx="1200" cy="308"/>
            </a:xfrm>
            <a:prstGeom prst="rect">
              <a:avLst/>
            </a:prstGeom>
            <a:solidFill>
              <a:srgbClr val="3F60AB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Червонозаводсь-кий</a:t>
              </a:r>
              <a:endParaRPr lang="ru-RU" sz="1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33" name="Rectangle 121"/>
            <p:cNvSpPr>
              <a:spLocks noChangeArrowheads="1"/>
            </p:cNvSpPr>
            <p:nvPr/>
          </p:nvSpPr>
          <p:spPr bwMode="auto">
            <a:xfrm>
              <a:off x="3696" y="3569"/>
              <a:ext cx="480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29,3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34" name="Rectangle 122"/>
            <p:cNvSpPr>
              <a:spLocks noChangeArrowheads="1"/>
            </p:cNvSpPr>
            <p:nvPr/>
          </p:nvSpPr>
          <p:spPr bwMode="auto">
            <a:xfrm>
              <a:off x="4176" y="3569"/>
              <a:ext cx="384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35" name="Rectangle 123"/>
            <p:cNvSpPr>
              <a:spLocks noChangeArrowheads="1"/>
            </p:cNvSpPr>
            <p:nvPr/>
          </p:nvSpPr>
          <p:spPr bwMode="auto">
            <a:xfrm>
              <a:off x="4560" y="3569"/>
              <a:ext cx="912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36" name="Rectangle 124"/>
            <p:cNvSpPr>
              <a:spLocks noChangeArrowheads="1"/>
            </p:cNvSpPr>
            <p:nvPr/>
          </p:nvSpPr>
          <p:spPr bwMode="auto">
            <a:xfrm>
              <a:off x="288" y="3723"/>
              <a:ext cx="240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18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37" name="Rectangle 125"/>
            <p:cNvSpPr>
              <a:spLocks noChangeArrowheads="1"/>
            </p:cNvSpPr>
            <p:nvPr/>
          </p:nvSpPr>
          <p:spPr bwMode="auto">
            <a:xfrm>
              <a:off x="528" y="3723"/>
              <a:ext cx="1152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Толстоухов Георгій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38" name="Rectangle 126"/>
            <p:cNvSpPr>
              <a:spLocks noChangeArrowheads="1"/>
            </p:cNvSpPr>
            <p:nvPr/>
          </p:nvSpPr>
          <p:spPr bwMode="auto">
            <a:xfrm>
              <a:off x="1680" y="3723"/>
              <a:ext cx="816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/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ХЗОШ № 35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39" name="Rectangle 127"/>
            <p:cNvSpPr>
              <a:spLocks noChangeArrowheads="1"/>
            </p:cNvSpPr>
            <p:nvPr/>
          </p:nvSpPr>
          <p:spPr bwMode="auto">
            <a:xfrm>
              <a:off x="3696" y="3723"/>
              <a:ext cx="480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31,85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40" name="Rectangle 128"/>
            <p:cNvSpPr>
              <a:spLocks noChangeArrowheads="1"/>
            </p:cNvSpPr>
            <p:nvPr/>
          </p:nvSpPr>
          <p:spPr bwMode="auto">
            <a:xfrm>
              <a:off x="4176" y="3723"/>
              <a:ext cx="384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41" name="Rectangle 129"/>
            <p:cNvSpPr>
              <a:spLocks noChangeArrowheads="1"/>
            </p:cNvSpPr>
            <p:nvPr/>
          </p:nvSpPr>
          <p:spPr bwMode="auto">
            <a:xfrm>
              <a:off x="4560" y="3723"/>
              <a:ext cx="912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000" b="1">
                  <a:latin typeface="Times New Roman" pitchFamily="18" charset="0"/>
                  <a:cs typeface="Times New Roman" pitchFamily="18" charset="0"/>
                </a:rPr>
                <a:t>Знавець рідної мови</a:t>
              </a:r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42" name="Rectangle 130"/>
            <p:cNvSpPr>
              <a:spLocks noChangeArrowheads="1"/>
            </p:cNvSpPr>
            <p:nvPr/>
          </p:nvSpPr>
          <p:spPr bwMode="auto">
            <a:xfrm>
              <a:off x="288" y="3877"/>
              <a:ext cx="240" cy="192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19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43" name="Rectangle 131"/>
            <p:cNvSpPr>
              <a:spLocks noChangeArrowheads="1"/>
            </p:cNvSpPr>
            <p:nvPr/>
          </p:nvSpPr>
          <p:spPr bwMode="auto">
            <a:xfrm>
              <a:off x="528" y="3877"/>
              <a:ext cx="1152" cy="192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Коростій Дарина 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44" name="Rectangle 132"/>
            <p:cNvSpPr>
              <a:spLocks noChangeArrowheads="1"/>
            </p:cNvSpPr>
            <p:nvPr/>
          </p:nvSpPr>
          <p:spPr bwMode="auto">
            <a:xfrm>
              <a:off x="1680" y="3877"/>
              <a:ext cx="816" cy="192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/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ХУнЛ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45" name="Rectangle 133"/>
            <p:cNvSpPr>
              <a:spLocks noChangeArrowheads="1"/>
            </p:cNvSpPr>
            <p:nvPr/>
          </p:nvSpPr>
          <p:spPr bwMode="auto">
            <a:xfrm>
              <a:off x="2496" y="3877"/>
              <a:ext cx="1200" cy="346"/>
            </a:xfrm>
            <a:prstGeom prst="rect">
              <a:avLst/>
            </a:prstGeom>
            <a:solidFill>
              <a:srgbClr val="3F60AB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Міська мережа</a:t>
              </a:r>
              <a:endParaRPr lang="ru-RU" sz="1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46" name="Rectangle 134"/>
            <p:cNvSpPr>
              <a:spLocks noChangeArrowheads="1"/>
            </p:cNvSpPr>
            <p:nvPr/>
          </p:nvSpPr>
          <p:spPr bwMode="auto">
            <a:xfrm>
              <a:off x="3696" y="3877"/>
              <a:ext cx="480" cy="192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  <a:cs typeface="Times New Roman" pitchFamily="18" charset="0"/>
                </a:rPr>
                <a:t>30</a:t>
              </a:r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47" name="Rectangle 135"/>
            <p:cNvSpPr>
              <a:spLocks noChangeArrowheads="1"/>
            </p:cNvSpPr>
            <p:nvPr/>
          </p:nvSpPr>
          <p:spPr bwMode="auto">
            <a:xfrm>
              <a:off x="4176" y="3877"/>
              <a:ext cx="384" cy="192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indent="7938" algn="ctr"/>
              <a:endParaRPr lang="ru-RU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48" name="Rectangle 136"/>
            <p:cNvSpPr>
              <a:spLocks noChangeArrowheads="1"/>
            </p:cNvSpPr>
            <p:nvPr/>
          </p:nvSpPr>
          <p:spPr bwMode="auto">
            <a:xfrm>
              <a:off x="4560" y="3877"/>
              <a:ext cx="912" cy="192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000" b="1">
                  <a:latin typeface="Times New Roman" pitchFamily="18" charset="0"/>
                  <a:cs typeface="Times New Roman" pitchFamily="18" charset="0"/>
                </a:rPr>
                <a:t>Відчуття художнього слова</a:t>
              </a:r>
              <a:endParaRPr lang="ru-RU" sz="1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49" name="Rectangle 137"/>
            <p:cNvSpPr>
              <a:spLocks noChangeArrowheads="1"/>
            </p:cNvSpPr>
            <p:nvPr/>
          </p:nvSpPr>
          <p:spPr bwMode="auto">
            <a:xfrm>
              <a:off x="288" y="4069"/>
              <a:ext cx="240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100" b="1">
                  <a:latin typeface="Times New Roman" pitchFamily="18" charset="0"/>
                  <a:cs typeface="Times New Roman" pitchFamily="18" charset="0"/>
                </a:rPr>
                <a:t>20</a:t>
              </a:r>
              <a:endParaRPr lang="ru-RU" sz="1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50" name="Rectangle 138"/>
            <p:cNvSpPr>
              <a:spLocks noChangeArrowheads="1"/>
            </p:cNvSpPr>
            <p:nvPr/>
          </p:nvSpPr>
          <p:spPr bwMode="auto">
            <a:xfrm>
              <a:off x="528" y="4069"/>
              <a:ext cx="1152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Палем Анастасія 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51" name="Rectangle 139"/>
            <p:cNvSpPr>
              <a:spLocks noChangeArrowheads="1"/>
            </p:cNvSpPr>
            <p:nvPr/>
          </p:nvSpPr>
          <p:spPr bwMode="auto">
            <a:xfrm>
              <a:off x="1680" y="4069"/>
              <a:ext cx="816" cy="154"/>
            </a:xfrm>
            <a:prstGeom prst="rect">
              <a:avLst/>
            </a:prstGeom>
            <a:solidFill>
              <a:srgbClr val="7AC87A">
                <a:alpha val="5411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8580" tIns="0" rIns="68580" bIns="0" anchor="ctr"/>
            <a:lstStyle/>
            <a:p>
              <a:pPr algn="ctr"/>
              <a:r>
                <a:rPr lang="uk-UA" sz="1200">
                  <a:latin typeface="Times New Roman" pitchFamily="18" charset="0"/>
                  <a:cs typeface="Times New Roman" pitchFamily="18" charset="0"/>
                </a:rPr>
                <a:t>ХНВК № 14</a:t>
              </a:r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52" name="Rectangle 140"/>
            <p:cNvSpPr>
              <a:spLocks noChangeArrowheads="1"/>
            </p:cNvSpPr>
            <p:nvPr/>
          </p:nvSpPr>
          <p:spPr bwMode="auto">
            <a:xfrm>
              <a:off x="3696" y="4069"/>
              <a:ext cx="480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pPr algn="ctr"/>
              <a:r>
                <a:rPr lang="uk-UA" sz="1600" b="1">
                  <a:latin typeface="Times New Roman" pitchFamily="18" charset="0"/>
                </a:rPr>
                <a:t>20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39053" name="Rectangle 141"/>
            <p:cNvSpPr>
              <a:spLocks noChangeArrowheads="1"/>
            </p:cNvSpPr>
            <p:nvPr/>
          </p:nvSpPr>
          <p:spPr bwMode="auto">
            <a:xfrm>
              <a:off x="4176" y="4069"/>
              <a:ext cx="384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endParaRPr lang="ru-RU" sz="1600" b="1"/>
            </a:p>
          </p:txBody>
        </p:sp>
        <p:sp>
          <p:nvSpPr>
            <p:cNvPr id="39054" name="Rectangle 142"/>
            <p:cNvSpPr>
              <a:spLocks noChangeArrowheads="1"/>
            </p:cNvSpPr>
            <p:nvPr/>
          </p:nvSpPr>
          <p:spPr bwMode="auto">
            <a:xfrm>
              <a:off x="4560" y="4069"/>
              <a:ext cx="912" cy="154"/>
            </a:xfrm>
            <a:prstGeom prst="rect">
              <a:avLst/>
            </a:prstGeom>
            <a:solidFill>
              <a:srgbClr val="8DA2E7"/>
            </a:solidFill>
            <a:ln w="9525">
              <a:noFill/>
              <a:miter lim="800000"/>
              <a:headEnd/>
              <a:tailEnd/>
            </a:ln>
          </p:spPr>
          <p:txBody>
            <a:bodyPr lIns="52214" tIns="0" rIns="52214" bIns="0" anchor="ctr"/>
            <a:lstStyle/>
            <a:p>
              <a:endParaRPr lang="ru-RU" sz="1000" b="1"/>
            </a:p>
          </p:txBody>
        </p:sp>
        <p:sp>
          <p:nvSpPr>
            <p:cNvPr id="39055" name="Line 143"/>
            <p:cNvSpPr>
              <a:spLocks noChangeShapeType="1"/>
            </p:cNvSpPr>
            <p:nvPr/>
          </p:nvSpPr>
          <p:spPr bwMode="auto">
            <a:xfrm>
              <a:off x="528" y="528"/>
              <a:ext cx="0" cy="3695"/>
            </a:xfrm>
            <a:prstGeom prst="line">
              <a:avLst/>
            </a:prstGeom>
            <a:noFill/>
            <a:ln w="19050" cmpd="dbl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56" name="Line 144"/>
            <p:cNvSpPr>
              <a:spLocks noChangeShapeType="1"/>
            </p:cNvSpPr>
            <p:nvPr/>
          </p:nvSpPr>
          <p:spPr bwMode="auto">
            <a:xfrm>
              <a:off x="1680" y="528"/>
              <a:ext cx="0" cy="3695"/>
            </a:xfrm>
            <a:prstGeom prst="line">
              <a:avLst/>
            </a:prstGeom>
            <a:noFill/>
            <a:ln w="19050" cmpd="dbl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57" name="Line 145"/>
            <p:cNvSpPr>
              <a:spLocks noChangeShapeType="1"/>
            </p:cNvSpPr>
            <p:nvPr/>
          </p:nvSpPr>
          <p:spPr bwMode="auto">
            <a:xfrm>
              <a:off x="2496" y="528"/>
              <a:ext cx="0" cy="3695"/>
            </a:xfrm>
            <a:prstGeom prst="line">
              <a:avLst/>
            </a:prstGeom>
            <a:noFill/>
            <a:ln w="19050" cmpd="dbl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58" name="Line 146"/>
            <p:cNvSpPr>
              <a:spLocks noChangeShapeType="1"/>
            </p:cNvSpPr>
            <p:nvPr/>
          </p:nvSpPr>
          <p:spPr bwMode="auto">
            <a:xfrm>
              <a:off x="3696" y="528"/>
              <a:ext cx="0" cy="3695"/>
            </a:xfrm>
            <a:prstGeom prst="line">
              <a:avLst/>
            </a:prstGeom>
            <a:noFill/>
            <a:ln w="19050" cmpd="dbl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59" name="Line 147"/>
            <p:cNvSpPr>
              <a:spLocks noChangeShapeType="1"/>
            </p:cNvSpPr>
            <p:nvPr/>
          </p:nvSpPr>
          <p:spPr bwMode="auto">
            <a:xfrm>
              <a:off x="4176" y="528"/>
              <a:ext cx="0" cy="3695"/>
            </a:xfrm>
            <a:prstGeom prst="line">
              <a:avLst/>
            </a:prstGeom>
            <a:noFill/>
            <a:ln w="19050" cmpd="dbl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60" name="Line 148"/>
            <p:cNvSpPr>
              <a:spLocks noChangeShapeType="1"/>
            </p:cNvSpPr>
            <p:nvPr/>
          </p:nvSpPr>
          <p:spPr bwMode="auto">
            <a:xfrm>
              <a:off x="4560" y="528"/>
              <a:ext cx="0" cy="3695"/>
            </a:xfrm>
            <a:prstGeom prst="line">
              <a:avLst/>
            </a:prstGeom>
            <a:noFill/>
            <a:ln w="19050" cmpd="dbl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61" name="Line 149"/>
            <p:cNvSpPr>
              <a:spLocks noChangeShapeType="1"/>
            </p:cNvSpPr>
            <p:nvPr/>
          </p:nvSpPr>
          <p:spPr bwMode="auto">
            <a:xfrm>
              <a:off x="288" y="778"/>
              <a:ext cx="5184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62" name="Line 150"/>
            <p:cNvSpPr>
              <a:spLocks noChangeShapeType="1"/>
            </p:cNvSpPr>
            <p:nvPr/>
          </p:nvSpPr>
          <p:spPr bwMode="auto">
            <a:xfrm>
              <a:off x="288" y="932"/>
              <a:ext cx="2208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63" name="Line 151"/>
            <p:cNvSpPr>
              <a:spLocks noChangeShapeType="1"/>
            </p:cNvSpPr>
            <p:nvPr/>
          </p:nvSpPr>
          <p:spPr bwMode="auto">
            <a:xfrm>
              <a:off x="3696" y="932"/>
              <a:ext cx="1776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64" name="Line 152"/>
            <p:cNvSpPr>
              <a:spLocks noChangeShapeType="1"/>
            </p:cNvSpPr>
            <p:nvPr/>
          </p:nvSpPr>
          <p:spPr bwMode="auto">
            <a:xfrm>
              <a:off x="288" y="1102"/>
              <a:ext cx="5184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65" name="Line 153"/>
            <p:cNvSpPr>
              <a:spLocks noChangeShapeType="1"/>
            </p:cNvSpPr>
            <p:nvPr/>
          </p:nvSpPr>
          <p:spPr bwMode="auto">
            <a:xfrm>
              <a:off x="288" y="1256"/>
              <a:ext cx="2208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66" name="Line 154"/>
            <p:cNvSpPr>
              <a:spLocks noChangeShapeType="1"/>
            </p:cNvSpPr>
            <p:nvPr/>
          </p:nvSpPr>
          <p:spPr bwMode="auto">
            <a:xfrm>
              <a:off x="3696" y="1256"/>
              <a:ext cx="1776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67" name="Line 155"/>
            <p:cNvSpPr>
              <a:spLocks noChangeShapeType="1"/>
            </p:cNvSpPr>
            <p:nvPr/>
          </p:nvSpPr>
          <p:spPr bwMode="auto">
            <a:xfrm>
              <a:off x="288" y="1410"/>
              <a:ext cx="5184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68" name="Line 156"/>
            <p:cNvSpPr>
              <a:spLocks noChangeShapeType="1"/>
            </p:cNvSpPr>
            <p:nvPr/>
          </p:nvSpPr>
          <p:spPr bwMode="auto">
            <a:xfrm>
              <a:off x="288" y="1564"/>
              <a:ext cx="2208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69" name="Line 157"/>
            <p:cNvSpPr>
              <a:spLocks noChangeShapeType="1"/>
            </p:cNvSpPr>
            <p:nvPr/>
          </p:nvSpPr>
          <p:spPr bwMode="auto">
            <a:xfrm>
              <a:off x="3696" y="1564"/>
              <a:ext cx="1776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70" name="Line 158"/>
            <p:cNvSpPr>
              <a:spLocks noChangeShapeType="1"/>
            </p:cNvSpPr>
            <p:nvPr/>
          </p:nvSpPr>
          <p:spPr bwMode="auto">
            <a:xfrm>
              <a:off x="288" y="1806"/>
              <a:ext cx="5184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71" name="Line 159"/>
            <p:cNvSpPr>
              <a:spLocks noChangeShapeType="1"/>
            </p:cNvSpPr>
            <p:nvPr/>
          </p:nvSpPr>
          <p:spPr bwMode="auto">
            <a:xfrm>
              <a:off x="288" y="1965"/>
              <a:ext cx="2208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72" name="Line 160"/>
            <p:cNvSpPr>
              <a:spLocks noChangeShapeType="1"/>
            </p:cNvSpPr>
            <p:nvPr/>
          </p:nvSpPr>
          <p:spPr bwMode="auto">
            <a:xfrm>
              <a:off x="3696" y="1965"/>
              <a:ext cx="1776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73" name="Line 161"/>
            <p:cNvSpPr>
              <a:spLocks noChangeShapeType="1"/>
            </p:cNvSpPr>
            <p:nvPr/>
          </p:nvSpPr>
          <p:spPr bwMode="auto">
            <a:xfrm>
              <a:off x="288" y="2119"/>
              <a:ext cx="5184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74" name="Line 162"/>
            <p:cNvSpPr>
              <a:spLocks noChangeShapeType="1"/>
            </p:cNvSpPr>
            <p:nvPr/>
          </p:nvSpPr>
          <p:spPr bwMode="auto">
            <a:xfrm>
              <a:off x="288" y="2301"/>
              <a:ext cx="2208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75" name="Line 163"/>
            <p:cNvSpPr>
              <a:spLocks noChangeShapeType="1"/>
            </p:cNvSpPr>
            <p:nvPr/>
          </p:nvSpPr>
          <p:spPr bwMode="auto">
            <a:xfrm>
              <a:off x="3696" y="2301"/>
              <a:ext cx="1776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76" name="Line 164"/>
            <p:cNvSpPr>
              <a:spLocks noChangeShapeType="1"/>
            </p:cNvSpPr>
            <p:nvPr/>
          </p:nvSpPr>
          <p:spPr bwMode="auto">
            <a:xfrm>
              <a:off x="288" y="2455"/>
              <a:ext cx="5184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77" name="Line 165"/>
            <p:cNvSpPr>
              <a:spLocks noChangeShapeType="1"/>
            </p:cNvSpPr>
            <p:nvPr/>
          </p:nvSpPr>
          <p:spPr bwMode="auto">
            <a:xfrm>
              <a:off x="288" y="2609"/>
              <a:ext cx="2208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78" name="Line 166"/>
            <p:cNvSpPr>
              <a:spLocks noChangeShapeType="1"/>
            </p:cNvSpPr>
            <p:nvPr/>
          </p:nvSpPr>
          <p:spPr bwMode="auto">
            <a:xfrm>
              <a:off x="3696" y="2609"/>
              <a:ext cx="1776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79" name="Line 167"/>
            <p:cNvSpPr>
              <a:spLocks noChangeShapeType="1"/>
            </p:cNvSpPr>
            <p:nvPr/>
          </p:nvSpPr>
          <p:spPr bwMode="auto">
            <a:xfrm>
              <a:off x="288" y="2763"/>
              <a:ext cx="5184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80" name="Line 168"/>
            <p:cNvSpPr>
              <a:spLocks noChangeShapeType="1"/>
            </p:cNvSpPr>
            <p:nvPr/>
          </p:nvSpPr>
          <p:spPr bwMode="auto">
            <a:xfrm>
              <a:off x="288" y="2955"/>
              <a:ext cx="2208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81" name="Line 169"/>
            <p:cNvSpPr>
              <a:spLocks noChangeShapeType="1"/>
            </p:cNvSpPr>
            <p:nvPr/>
          </p:nvSpPr>
          <p:spPr bwMode="auto">
            <a:xfrm>
              <a:off x="3696" y="2955"/>
              <a:ext cx="1776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82" name="Line 170"/>
            <p:cNvSpPr>
              <a:spLocks noChangeShapeType="1"/>
            </p:cNvSpPr>
            <p:nvPr/>
          </p:nvSpPr>
          <p:spPr bwMode="auto">
            <a:xfrm>
              <a:off x="288" y="3109"/>
              <a:ext cx="5184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83" name="Line 171"/>
            <p:cNvSpPr>
              <a:spLocks noChangeShapeType="1"/>
            </p:cNvSpPr>
            <p:nvPr/>
          </p:nvSpPr>
          <p:spPr bwMode="auto">
            <a:xfrm>
              <a:off x="288" y="3339"/>
              <a:ext cx="2208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84" name="Line 172"/>
            <p:cNvSpPr>
              <a:spLocks noChangeShapeType="1"/>
            </p:cNvSpPr>
            <p:nvPr/>
          </p:nvSpPr>
          <p:spPr bwMode="auto">
            <a:xfrm>
              <a:off x="3696" y="3339"/>
              <a:ext cx="1776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85" name="Line 173"/>
            <p:cNvSpPr>
              <a:spLocks noChangeShapeType="1"/>
            </p:cNvSpPr>
            <p:nvPr/>
          </p:nvSpPr>
          <p:spPr bwMode="auto">
            <a:xfrm>
              <a:off x="288" y="3569"/>
              <a:ext cx="5184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86" name="Line 174"/>
            <p:cNvSpPr>
              <a:spLocks noChangeShapeType="1"/>
            </p:cNvSpPr>
            <p:nvPr/>
          </p:nvSpPr>
          <p:spPr bwMode="auto">
            <a:xfrm>
              <a:off x="288" y="3723"/>
              <a:ext cx="2208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87" name="Line 175"/>
            <p:cNvSpPr>
              <a:spLocks noChangeShapeType="1"/>
            </p:cNvSpPr>
            <p:nvPr/>
          </p:nvSpPr>
          <p:spPr bwMode="auto">
            <a:xfrm>
              <a:off x="3696" y="3723"/>
              <a:ext cx="1776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88" name="Line 176"/>
            <p:cNvSpPr>
              <a:spLocks noChangeShapeType="1"/>
            </p:cNvSpPr>
            <p:nvPr/>
          </p:nvSpPr>
          <p:spPr bwMode="auto">
            <a:xfrm>
              <a:off x="288" y="3877"/>
              <a:ext cx="5184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89" name="Line 177"/>
            <p:cNvSpPr>
              <a:spLocks noChangeShapeType="1"/>
            </p:cNvSpPr>
            <p:nvPr/>
          </p:nvSpPr>
          <p:spPr bwMode="auto">
            <a:xfrm>
              <a:off x="288" y="4069"/>
              <a:ext cx="2208" cy="0"/>
            </a:xfrm>
            <a:prstGeom prst="line">
              <a:avLst/>
            </a:prstGeom>
            <a:noFill/>
            <a:ln w="19050" cmpd="dbl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90" name="Line 178"/>
            <p:cNvSpPr>
              <a:spLocks noChangeShapeType="1"/>
            </p:cNvSpPr>
            <p:nvPr/>
          </p:nvSpPr>
          <p:spPr bwMode="auto">
            <a:xfrm>
              <a:off x="3696" y="4069"/>
              <a:ext cx="1776" cy="0"/>
            </a:xfrm>
            <a:prstGeom prst="line">
              <a:avLst/>
            </a:prstGeom>
            <a:noFill/>
            <a:ln w="19050" cmpd="dbl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91" name="Line 179"/>
            <p:cNvSpPr>
              <a:spLocks noChangeShapeType="1"/>
            </p:cNvSpPr>
            <p:nvPr/>
          </p:nvSpPr>
          <p:spPr bwMode="auto">
            <a:xfrm>
              <a:off x="288" y="528"/>
              <a:ext cx="0" cy="3695"/>
            </a:xfrm>
            <a:prstGeom prst="line">
              <a:avLst/>
            </a:prstGeom>
            <a:noFill/>
            <a:ln w="19050" cmpd="dbl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92" name="Line 180"/>
            <p:cNvSpPr>
              <a:spLocks noChangeShapeType="1"/>
            </p:cNvSpPr>
            <p:nvPr/>
          </p:nvSpPr>
          <p:spPr bwMode="auto">
            <a:xfrm>
              <a:off x="5472" y="528"/>
              <a:ext cx="0" cy="3695"/>
            </a:xfrm>
            <a:prstGeom prst="line">
              <a:avLst/>
            </a:prstGeom>
            <a:noFill/>
            <a:ln w="19050" cmpd="dbl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93" name="Line 181"/>
            <p:cNvSpPr>
              <a:spLocks noChangeShapeType="1"/>
            </p:cNvSpPr>
            <p:nvPr/>
          </p:nvSpPr>
          <p:spPr bwMode="auto">
            <a:xfrm>
              <a:off x="288" y="528"/>
              <a:ext cx="5184" cy="0"/>
            </a:xfrm>
            <a:prstGeom prst="line">
              <a:avLst/>
            </a:prstGeom>
            <a:noFill/>
            <a:ln w="19050" cmpd="dbl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094" name="Line 182"/>
            <p:cNvSpPr>
              <a:spLocks noChangeShapeType="1"/>
            </p:cNvSpPr>
            <p:nvPr/>
          </p:nvSpPr>
          <p:spPr bwMode="auto">
            <a:xfrm>
              <a:off x="288" y="4223"/>
              <a:ext cx="5184" cy="0"/>
            </a:xfrm>
            <a:prstGeom prst="line">
              <a:avLst/>
            </a:prstGeom>
            <a:noFill/>
            <a:ln w="19050" cmpd="dbl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</p:spPr>
        <p:txBody>
          <a:bodyPr/>
          <a:lstStyle/>
          <a:p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ХІІ </a:t>
            </a:r>
            <a:r>
              <a:rPr lang="uk-UA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міська</a:t>
            </a:r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олімпіада випускників </a:t>
            </a:r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Путівка</a:t>
            </a:r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науку» 5 </a:t>
            </a:r>
            <a:r>
              <a:rPr lang="uk-UA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квітня</a:t>
            </a:r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2014 року</a:t>
            </a:r>
            <a:endParaRPr lang="ru-RU" sz="1200" b="1" i="1" smtClean="0">
              <a:solidFill>
                <a:schemeClr val="bg1"/>
              </a:solidFill>
            </a:endParaRPr>
          </a:p>
        </p:txBody>
      </p:sp>
      <p:sp>
        <p:nvSpPr>
          <p:cNvPr id="39939" name="Содержимое 2"/>
          <p:cNvSpPr txBox="1">
            <a:spLocks/>
          </p:cNvSpPr>
          <p:nvPr/>
        </p:nvSpPr>
        <p:spPr bwMode="auto">
          <a:xfrm>
            <a:off x="722313" y="549275"/>
            <a:ext cx="6477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ru-RU" sz="2800">
              <a:solidFill>
                <a:srgbClr val="000000"/>
              </a:solidFill>
            </a:endParaRPr>
          </a:p>
        </p:txBody>
      </p:sp>
      <p:sp>
        <p:nvSpPr>
          <p:cNvPr id="39940" name="Содержимое 2"/>
          <p:cNvSpPr txBox="1">
            <a:spLocks/>
          </p:cNvSpPr>
          <p:nvPr/>
        </p:nvSpPr>
        <p:spPr bwMode="auto">
          <a:xfrm>
            <a:off x="685800" y="304800"/>
            <a:ext cx="811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3200" b="1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Протокол МАТЕМАТИКА</a:t>
            </a:r>
            <a:endParaRPr lang="ru-RU" sz="3200">
              <a:solidFill>
                <a:srgbClr val="FFFF00"/>
              </a:solidFill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0115" name="Group 179"/>
          <p:cNvGraphicFramePr>
            <a:graphicFrameLocks noGrp="1"/>
          </p:cNvGraphicFramePr>
          <p:nvPr/>
        </p:nvGraphicFramePr>
        <p:xfrm>
          <a:off x="381000" y="1143000"/>
          <a:ext cx="8382000" cy="5603875"/>
        </p:xfrm>
        <a:graphic>
          <a:graphicData uri="http://schemas.openxmlformats.org/drawingml/2006/table">
            <a:tbl>
              <a:tblPr/>
              <a:tblGrid>
                <a:gridCol w="476250"/>
                <a:gridCol w="1657350"/>
                <a:gridCol w="1295400"/>
                <a:gridCol w="1954213"/>
                <a:gridCol w="1060450"/>
                <a:gridCol w="566737"/>
                <a:gridCol w="13716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9F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Прізвище та ім’я учня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9F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 ЗНЗ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9F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9F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Кільк. балів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9F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Місце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9F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Номінація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9F">
                        <a:alpha val="76862"/>
                      </a:srgbClr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Ву Нам Лап Динь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ХЛ № 149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Дзержинський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2968625" algn="ctr"/>
                          <a:tab pos="5940425" algn="r"/>
                        </a:tabLst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Саленков Анатолій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ХНВК № 179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Тєрєхова Софія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28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Жовтневий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Соколов Михаіл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 54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Рощупкін Дмитро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ХСШ № 17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Київський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Мотилець Михайло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172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Майбутній математик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Зинов’єв Денис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ХПСШ </a:t>
                      </a:r>
                      <a:r>
                        <a:rPr kumimoji="0" lang="uk-U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«Харківський колегіум»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Комінтернівський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Биков Данило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46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Юний програміст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Чала Олександра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62438" algn="l"/>
                        </a:tabLst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136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Ленінський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Сєрий Віталій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62438" algn="l"/>
                        </a:tabLst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152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Бреславець Михайло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43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Московський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Полупан Олександр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122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Мазніченко Юлія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163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Орджонікідзевський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Найкмітливіший із кмітливих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Теплинський Сергій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 163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Степанова Аріна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ХСШ № 181 </a:t>
                      </a:r>
                      <a:r>
                        <a:rPr kumimoji="0" lang="uk-U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«Дьонсурі»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Фрунзенський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Ткачова Анастасія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ХЗОШ № 145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Луб’янов Костянтин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34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Червонозаводський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Семенченко Вадим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 120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Семенченко Олександра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ХУнЛ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Міська мережа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Батіньов Володимир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ХНВК № 14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</p:spPr>
        <p:txBody>
          <a:bodyPr/>
          <a:lstStyle/>
          <a:p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ХІІ </a:t>
            </a:r>
            <a:r>
              <a:rPr lang="uk-UA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міська</a:t>
            </a:r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олімпіада випускників </a:t>
            </a:r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Путівка</a:t>
            </a:r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науку» 5 </a:t>
            </a:r>
            <a:r>
              <a:rPr lang="uk-UA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квітня</a:t>
            </a:r>
            <a:r>
              <a:rPr lang="ru-RU" sz="1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2014 року</a:t>
            </a:r>
            <a:endParaRPr lang="ru-RU" sz="1200" b="1" i="1" smtClean="0">
              <a:solidFill>
                <a:schemeClr val="bg1"/>
              </a:solidFill>
            </a:endParaRPr>
          </a:p>
        </p:txBody>
      </p:sp>
      <p:sp>
        <p:nvSpPr>
          <p:cNvPr id="40963" name="Содержимое 2"/>
          <p:cNvSpPr txBox="1">
            <a:spLocks/>
          </p:cNvSpPr>
          <p:nvPr/>
        </p:nvSpPr>
        <p:spPr bwMode="auto">
          <a:xfrm>
            <a:off x="722313" y="549275"/>
            <a:ext cx="6477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ru-RU" sz="2800">
              <a:solidFill>
                <a:srgbClr val="000000"/>
              </a:solidFill>
            </a:endParaRPr>
          </a:p>
        </p:txBody>
      </p:sp>
      <p:sp>
        <p:nvSpPr>
          <p:cNvPr id="40964" name="Содержимое 2"/>
          <p:cNvSpPr txBox="1">
            <a:spLocks/>
          </p:cNvSpPr>
          <p:nvPr/>
        </p:nvSpPr>
        <p:spPr bwMode="auto">
          <a:xfrm>
            <a:off x="685800" y="304800"/>
            <a:ext cx="811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3200" b="1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Протокол ПРИРОДОЗНАВСТВО</a:t>
            </a:r>
            <a:endParaRPr lang="ru-RU" sz="3200">
              <a:solidFill>
                <a:srgbClr val="FFFF00"/>
              </a:solidFill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1136" name="Group 176"/>
          <p:cNvGraphicFramePr>
            <a:graphicFrameLocks noGrp="1"/>
          </p:cNvGraphicFramePr>
          <p:nvPr/>
        </p:nvGraphicFramePr>
        <p:xfrm>
          <a:off x="533400" y="914400"/>
          <a:ext cx="8305800" cy="5886450"/>
        </p:xfrm>
        <a:graphic>
          <a:graphicData uri="http://schemas.openxmlformats.org/drawingml/2006/table">
            <a:tbl>
              <a:tblPr/>
              <a:tblGrid>
                <a:gridCol w="471488"/>
                <a:gridCol w="1433512"/>
                <a:gridCol w="1219200"/>
                <a:gridCol w="2209800"/>
                <a:gridCol w="1050925"/>
                <a:gridCol w="719138"/>
                <a:gridCol w="1201737"/>
              </a:tblGrid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3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9F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Прізвище та ім’я учня</a:t>
                      </a:r>
                      <a:endParaRPr kumimoji="0" lang="ru-RU" sz="13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9F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 ЗНЗ</a:t>
                      </a:r>
                      <a:endParaRPr kumimoji="0" lang="ru-RU" sz="13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9F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</a:t>
                      </a:r>
                      <a:endParaRPr kumimoji="0" lang="ru-RU" sz="13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9F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Кільк. балів</a:t>
                      </a:r>
                      <a:endParaRPr kumimoji="0" lang="ru-RU" sz="13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9F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Місце</a:t>
                      </a:r>
                      <a:endParaRPr kumimoji="0" lang="ru-RU" sz="13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9F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Номінація</a:t>
                      </a:r>
                      <a:endParaRPr kumimoji="0" lang="ru-RU" sz="13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9F">
                        <a:alpha val="76862"/>
                      </a:srgb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2968625" algn="ctr"/>
                          <a:tab pos="5940425" algn="r"/>
                        </a:tabLst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Філоненко Ксенія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ХНВК № 45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«Академічна гімназія»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Дзержинський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30,75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Юний мандрівник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Шрамко Іван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 169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Зінченко Марія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ХСШ № 162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Жовтневий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Абрашитов Рашид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 127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34,95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Лінник Наталія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ХЛ № 107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Київський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35,7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Поліщук Костянтин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ХСШ № 134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31,4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Кружаленко Діана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 94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Комінтернівський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30,45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Кравець Тимофій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82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29,7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Каторжин Кирило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62438" algn="l"/>
                        </a:tabLst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152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Ленінський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24,35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Кисла Єлизавета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62438" algn="l"/>
                        </a:tabLst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ХСШ № 87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11,8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Шаповалова Софія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ХЛ № 141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Московський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32,8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Реброва Юлія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144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32,75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Кірчу Артем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157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Орджонікідзевський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23,05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Гомонілова Марія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ХСШ № 80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29,65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Стрелкова Анна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ХЗОШ № 49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Фрунзенський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30,1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Федорченко Анастасія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ХГ № 14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30,9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Кращий знавець природи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Фірсов Володимир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 12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Червонозаводський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34,15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Тимохіна Владислава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34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30,75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Юний біолог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Ляшенко Євген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ХУнЛ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AC87A">
                        <a:alpha val="549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Міська мережа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60AB">
                        <a:alpha val="7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20,75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718" marR="477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A2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uk-UA" sz="2400" b="1" smtClean="0">
                <a:solidFill>
                  <a:srgbClr val="F2F2F2"/>
                </a:solidFill>
              </a:rPr>
              <a:t>ХІІ міська олімпіада випускників школи І ступеня </a:t>
            </a:r>
            <a:br>
              <a:rPr lang="uk-UA" sz="2400" b="1" smtClean="0">
                <a:solidFill>
                  <a:srgbClr val="F2F2F2"/>
                </a:solidFill>
              </a:rPr>
            </a:br>
            <a:r>
              <a:rPr lang="uk-UA" sz="2400" b="1" smtClean="0">
                <a:solidFill>
                  <a:srgbClr val="F2F2F2"/>
                </a:solidFill>
              </a:rPr>
              <a:t>«Путівка в науку»</a:t>
            </a:r>
            <a:br>
              <a:rPr lang="uk-UA" sz="2400" b="1" smtClean="0">
                <a:solidFill>
                  <a:srgbClr val="F2F2F2"/>
                </a:solidFill>
              </a:rPr>
            </a:br>
            <a:endParaRPr lang="ru-RU" sz="2400" b="1" i="1" smtClean="0">
              <a:solidFill>
                <a:srgbClr val="F2F2F2"/>
              </a:solidFill>
            </a:endParaRPr>
          </a:p>
        </p:txBody>
      </p:sp>
      <p:pic>
        <p:nvPicPr>
          <p:cNvPr id="26627" name="Picture 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3400" y="762000"/>
            <a:ext cx="3533775" cy="265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1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24400" y="762000"/>
            <a:ext cx="3990975" cy="299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1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019800" y="3429000"/>
            <a:ext cx="2422525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2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57200" y="3429000"/>
            <a:ext cx="4295775" cy="322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1"/>
          <p:cNvSpPr>
            <a:spLocks noChangeArrowheads="1"/>
          </p:cNvSpPr>
          <p:nvPr/>
        </p:nvSpPr>
        <p:spPr bwMode="auto">
          <a:xfrm>
            <a:off x="-33338" y="23813"/>
            <a:ext cx="914400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000" b="1">
                <a:solidFill>
                  <a:srgbClr val="F2F2F2"/>
                </a:solidFill>
              </a:rPr>
              <a:t>ХІІ міська олімпіада випускників  школи І ступеня «Путівка в науку»</a:t>
            </a:r>
            <a:endParaRPr lang="uk-UA" sz="900" b="1">
              <a:solidFill>
                <a:srgbClr val="F2F2F2"/>
              </a:solidFill>
            </a:endParaRPr>
          </a:p>
          <a:p>
            <a:pPr algn="ctr"/>
            <a:r>
              <a:rPr lang="uk-UA" sz="2000" b="1">
                <a:solidFill>
                  <a:srgbClr val="FFFF00"/>
                </a:solidFill>
                <a:latin typeface="Bookman Old Style" pitchFamily="18" charset="0"/>
              </a:rPr>
              <a:t>Освітні галузі:</a:t>
            </a:r>
          </a:p>
          <a:p>
            <a:pPr algn="ctr"/>
            <a:r>
              <a:rPr lang="uk-UA" sz="2000" b="1">
                <a:solidFill>
                  <a:srgbClr val="FFFF00"/>
                </a:solidFill>
                <a:latin typeface="Bookman Old Style" pitchFamily="18" charset="0"/>
              </a:rPr>
              <a:t> “Математика”,  “Українська мова”, “Природознавство”</a:t>
            </a:r>
          </a:p>
          <a:p>
            <a:pPr algn="ctr"/>
            <a:r>
              <a:rPr lang="uk-UA" sz="2000" b="1">
                <a:solidFill>
                  <a:srgbClr val="FFFF00"/>
                </a:solidFill>
                <a:latin typeface="Bookman Old Style" pitchFamily="18" charset="0"/>
              </a:rPr>
              <a:t>Виконання  завдань олімпіади</a:t>
            </a:r>
            <a:endParaRPr lang="uk-UA" sz="2800" b="1">
              <a:solidFill>
                <a:srgbClr val="F2F2F2"/>
              </a:solidFill>
              <a:latin typeface="Monotype Corsiva" pitchFamily="66" charset="0"/>
            </a:endParaRPr>
          </a:p>
          <a:p>
            <a:pPr algn="ctr"/>
            <a:endParaRPr lang="uk-UA" sz="1400" b="1">
              <a:solidFill>
                <a:srgbClr val="F2F2F2"/>
              </a:solidFill>
              <a:latin typeface="Monotype Corsiva" pitchFamily="66" charset="0"/>
            </a:endParaRPr>
          </a:p>
          <a:p>
            <a:pPr algn="ctr"/>
            <a:endParaRPr lang="ru-RU" sz="2000">
              <a:latin typeface="Monotype Corsiva" pitchFamily="66" charset="0"/>
            </a:endParaRPr>
          </a:p>
        </p:txBody>
      </p:sp>
      <p:sp>
        <p:nvSpPr>
          <p:cNvPr id="27651" name="Прямоугольник 2"/>
          <p:cNvSpPr>
            <a:spLocks noChangeArrowheads="1"/>
          </p:cNvSpPr>
          <p:nvPr/>
        </p:nvSpPr>
        <p:spPr bwMode="auto">
          <a:xfrm>
            <a:off x="3775075" y="3165475"/>
            <a:ext cx="19351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sz="2400" b="1">
                <a:solidFill>
                  <a:srgbClr val="FFFF00"/>
                </a:solidFill>
                <a:latin typeface="Monotype Corsiva" pitchFamily="66" charset="0"/>
              </a:rPr>
              <a:t>Журі  конкурсу</a:t>
            </a:r>
          </a:p>
        </p:txBody>
      </p:sp>
      <p:pic>
        <p:nvPicPr>
          <p:cNvPr id="27652" name="Picture 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14600" y="1295400"/>
            <a:ext cx="4419600" cy="325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 Box 9"/>
          <p:cNvSpPr txBox="1">
            <a:spLocks noChangeArrowheads="1"/>
          </p:cNvSpPr>
          <p:nvPr/>
        </p:nvSpPr>
        <p:spPr bwMode="auto">
          <a:xfrm>
            <a:off x="3352800" y="3810000"/>
            <a:ext cx="210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FFFF00"/>
                </a:solidFill>
              </a:rPr>
              <a:t>Жур</a:t>
            </a:r>
            <a:r>
              <a:rPr lang="uk-UA" sz="2000" b="1">
                <a:solidFill>
                  <a:srgbClr val="FFFF00"/>
                </a:solidFill>
              </a:rPr>
              <a:t>і олімпіади</a:t>
            </a:r>
            <a:endParaRPr lang="ru-RU" sz="2000" b="1">
              <a:solidFill>
                <a:srgbClr val="FFFF00"/>
              </a:solidFill>
            </a:endParaRPr>
          </a:p>
        </p:txBody>
      </p:sp>
      <p:pic>
        <p:nvPicPr>
          <p:cNvPr id="27654" name="Picture 1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1676400"/>
            <a:ext cx="312420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13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81600" y="4400550"/>
            <a:ext cx="32766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14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867400" y="2057400"/>
            <a:ext cx="28956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8" name="Picture 10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85800" y="4343400"/>
            <a:ext cx="3352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0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ХІІ міська олімпіада випускників  школи І ступеня «Путівка в науку»</a:t>
            </a:r>
          </a:p>
        </p:txBody>
      </p:sp>
      <p:sp>
        <p:nvSpPr>
          <p:cNvPr id="28675" name="Прямоугольник 7"/>
          <p:cNvSpPr>
            <a:spLocks noChangeArrowheads="1"/>
          </p:cNvSpPr>
          <p:nvPr/>
        </p:nvSpPr>
        <p:spPr bwMode="auto">
          <a:xfrm>
            <a:off x="0" y="228600"/>
            <a:ext cx="899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 b="1">
                <a:solidFill>
                  <a:srgbClr val="FFFF00"/>
                </a:solidFill>
                <a:latin typeface="Bookman Old Style" pitchFamily="18" charset="0"/>
              </a:rPr>
              <a:t>Центр дитячої та юнацької творчості №</a:t>
            </a:r>
            <a:r>
              <a:rPr lang="uk-UA" sz="2800" b="1">
                <a:solidFill>
                  <a:srgbClr val="FFFF00"/>
                </a:solidFill>
              </a:rPr>
              <a:t> </a:t>
            </a:r>
            <a:r>
              <a:rPr lang="uk-UA" sz="2800" b="1">
                <a:solidFill>
                  <a:srgbClr val="FFFF00"/>
                </a:solidFill>
                <a:latin typeface="Bookman Old Style" pitchFamily="18" charset="0"/>
              </a:rPr>
              <a:t>3</a:t>
            </a:r>
            <a:endParaRPr lang="uk-UA" b="1">
              <a:solidFill>
                <a:srgbClr val="FFFF00"/>
              </a:solidFill>
              <a:latin typeface="Bookman Old Style" pitchFamily="18" charset="0"/>
            </a:endParaRPr>
          </a:p>
        </p:txBody>
      </p:sp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81000" y="838200"/>
            <a:ext cx="3398838" cy="25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81" name="Picture 9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486400" y="838200"/>
            <a:ext cx="3398838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82" name="Picture 10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04800" y="3962400"/>
            <a:ext cx="3551238" cy="266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83" name="Picture 11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562600" y="4114800"/>
            <a:ext cx="3322638" cy="249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84" name="Picture 12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200400" y="2590800"/>
            <a:ext cx="2941638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рямоугольник 1"/>
          <p:cNvSpPr>
            <a:spLocks noChangeArrowheads="1"/>
          </p:cNvSpPr>
          <p:nvPr/>
        </p:nvSpPr>
        <p:spPr bwMode="auto">
          <a:xfrm>
            <a:off x="30163" y="366713"/>
            <a:ext cx="914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solidFill>
                  <a:srgbClr val="FFFF00"/>
                </a:solidFill>
                <a:latin typeface="Bookman Old Style" pitchFamily="18" charset="0"/>
              </a:rPr>
              <a:t>Нагородження учасників та переможців олімпіади</a:t>
            </a:r>
            <a:endParaRPr lang="ru-RU" sz="240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0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ХІІ міська олімпіада випускників  школи І ступеня «Путівка в науку»</a:t>
            </a:r>
          </a:p>
        </p:txBody>
      </p:sp>
      <p:pic>
        <p:nvPicPr>
          <p:cNvPr id="29700" name="Picture 1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57400" y="838200"/>
            <a:ext cx="4295775" cy="322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11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28600" y="1600200"/>
            <a:ext cx="22637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1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324600" y="1600200"/>
            <a:ext cx="2560638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3" name="Picture 13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743200" y="4267200"/>
            <a:ext cx="3211513" cy="237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8613" y="211138"/>
            <a:ext cx="8510587" cy="635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Прямоугольник 6"/>
          <p:cNvSpPr>
            <a:spLocks noChangeArrowheads="1"/>
          </p:cNvSpPr>
          <p:nvPr/>
        </p:nvSpPr>
        <p:spPr bwMode="auto">
          <a:xfrm>
            <a:off x="685800" y="457200"/>
            <a:ext cx="76962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 u="sng">
                <a:solidFill>
                  <a:srgbClr val="660033"/>
                </a:solidFill>
                <a:latin typeface="Bookman Old Style" pitchFamily="18" charset="0"/>
              </a:rPr>
              <a:t>Переможці в освітній галузі</a:t>
            </a:r>
          </a:p>
          <a:p>
            <a:pPr algn="ctr"/>
            <a:r>
              <a:rPr lang="uk-UA" sz="2400" b="1" u="sng">
                <a:solidFill>
                  <a:srgbClr val="660033"/>
                </a:solidFill>
                <a:latin typeface="Bookman Old Style" pitchFamily="18" charset="0"/>
              </a:rPr>
              <a:t>«Українська  мова»</a:t>
            </a:r>
          </a:p>
          <a:p>
            <a:endParaRPr lang="uk-UA" sz="2000" b="1" i="1">
              <a:latin typeface="Bookman Old Style" pitchFamily="18" charset="0"/>
            </a:endParaRPr>
          </a:p>
          <a:p>
            <a:endParaRPr lang="uk-UA" sz="2000" b="1" i="1">
              <a:latin typeface="Bookman Old Style" pitchFamily="18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766763" y="1452563"/>
            <a:ext cx="761047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180975" algn="l"/>
              </a:tabLst>
            </a:pPr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І місце – ХСШ № 162, Жовтневий район</a:t>
            </a:r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ІІ місце – НВК № 45 «Академічна гімназія», Дзержинський район</a:t>
            </a:r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ХЗОШ № 138, Московський район</a:t>
            </a:r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ІІІ місце – ХНВК № 179, Дзержинський район</a:t>
            </a:r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ХНВК № 112, Комінтернівський район</a:t>
            </a:r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ХСШ № 33, Московський район</a:t>
            </a:r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tabLst>
                <a:tab pos="180975" algn="l"/>
              </a:tabLst>
            </a:pPr>
            <a:endParaRPr lang="uk-UA" b="1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Номінації:</a:t>
            </a:r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buFontTx/>
              <a:buChar char="-"/>
              <a:tabLst>
                <a:tab pos="180975" algn="l"/>
              </a:tabLst>
            </a:pPr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ХСШ № 119, Орджонікідзевський район – </a:t>
            </a:r>
          </a:p>
          <a:p>
            <a:pPr>
              <a:tabLst>
                <a:tab pos="180975" algn="l"/>
              </a:tabLst>
            </a:pPr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        </a:t>
            </a:r>
            <a:r>
              <a:rPr lang="uk-UA" b="1" i="1">
                <a:solidFill>
                  <a:srgbClr val="000066"/>
                </a:solidFill>
                <a:latin typeface="Times New Roman" pitchFamily="18" charset="0"/>
              </a:rPr>
              <a:t>«Майбутній мовознавець»</a:t>
            </a:r>
            <a:endParaRPr lang="ru-RU" b="1" i="1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buFontTx/>
              <a:buChar char="-"/>
              <a:tabLst>
                <a:tab pos="180975" algn="l"/>
              </a:tabLst>
            </a:pPr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ХГ № 14, Фрунзенський район – </a:t>
            </a:r>
          </a:p>
          <a:p>
            <a:pPr>
              <a:tabLst>
                <a:tab pos="180975" algn="l"/>
              </a:tabLst>
            </a:pPr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         </a:t>
            </a:r>
            <a:r>
              <a:rPr lang="uk-UA" b="1" i="1">
                <a:solidFill>
                  <a:srgbClr val="000066"/>
                </a:solidFill>
                <a:latin typeface="Times New Roman" pitchFamily="18" charset="0"/>
              </a:rPr>
              <a:t>«Юний казкар»</a:t>
            </a:r>
            <a:endParaRPr lang="ru-RU" b="1" i="1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buFontTx/>
              <a:buChar char="-"/>
              <a:tabLst>
                <a:tab pos="180975" algn="l"/>
              </a:tabLst>
            </a:pPr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ХЗОШ № 35, Червонозаводський район – </a:t>
            </a:r>
          </a:p>
          <a:p>
            <a:pPr>
              <a:tabLst>
                <a:tab pos="180975" algn="l"/>
              </a:tabLst>
            </a:pPr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         </a:t>
            </a:r>
            <a:r>
              <a:rPr lang="uk-UA" b="1" i="1">
                <a:solidFill>
                  <a:srgbClr val="000066"/>
                </a:solidFill>
                <a:latin typeface="Times New Roman" pitchFamily="18" charset="0"/>
              </a:rPr>
              <a:t>«Знавець рідної мови»</a:t>
            </a:r>
            <a:endParaRPr lang="ru-RU" b="1" i="1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buFontTx/>
              <a:buChar char="-"/>
              <a:tabLst>
                <a:tab pos="180975" algn="l"/>
              </a:tabLst>
            </a:pPr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Харківський університетський ліцей – </a:t>
            </a:r>
          </a:p>
          <a:p>
            <a:pPr>
              <a:tabLst>
                <a:tab pos="180975" algn="l"/>
              </a:tabLst>
            </a:pPr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         </a:t>
            </a:r>
            <a:r>
              <a:rPr lang="uk-UA" b="1" i="1">
                <a:solidFill>
                  <a:srgbClr val="000066"/>
                </a:solidFill>
                <a:latin typeface="Times New Roman" pitchFamily="18" charset="0"/>
              </a:rPr>
              <a:t>«Відчуття художнього слова»</a:t>
            </a:r>
          </a:p>
        </p:txBody>
      </p:sp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172200" y="3124200"/>
            <a:ext cx="196532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8613" y="211138"/>
            <a:ext cx="8510587" cy="635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Прямоугольник 6"/>
          <p:cNvSpPr>
            <a:spLocks noChangeArrowheads="1"/>
          </p:cNvSpPr>
          <p:nvPr/>
        </p:nvSpPr>
        <p:spPr bwMode="auto">
          <a:xfrm>
            <a:off x="762000" y="457200"/>
            <a:ext cx="78486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 u="sng">
                <a:solidFill>
                  <a:srgbClr val="660033"/>
                </a:solidFill>
                <a:latin typeface="Bookman Old Style" pitchFamily="18" charset="0"/>
              </a:rPr>
              <a:t>Переможці в освітній галузі</a:t>
            </a:r>
          </a:p>
          <a:p>
            <a:pPr algn="ctr"/>
            <a:r>
              <a:rPr lang="uk-UA" sz="2400" b="1" u="sng">
                <a:solidFill>
                  <a:srgbClr val="660033"/>
                </a:solidFill>
                <a:latin typeface="Bookman Old Style" pitchFamily="18" charset="0"/>
              </a:rPr>
              <a:t>«Математика»</a:t>
            </a:r>
          </a:p>
          <a:p>
            <a:endParaRPr lang="uk-UA" sz="2000" b="1" i="1">
              <a:latin typeface="Bookman Old Style" pitchFamily="18" charset="0"/>
            </a:endParaRP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І місце – ХНВК № 179, Дзержинський район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ІІ місце – ХСШ № 17, Київський район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ХЛ № 149, Дзержинський район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ІІІ місце – ХПСШ «Харківський колегіум», Комінтернівський район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ХГ № 152, Ленінський район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ХГ № 43, Московський район</a:t>
            </a:r>
          </a:p>
          <a:p>
            <a:endParaRPr lang="uk-UA" b="1">
              <a:solidFill>
                <a:srgbClr val="000066"/>
              </a:solidFill>
              <a:latin typeface="Times New Roman" pitchFamily="18" charset="0"/>
            </a:endParaRP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Номінації:	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- ХГ № 172, Київський район – 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  </a:t>
            </a:r>
            <a:r>
              <a:rPr lang="uk-UA" b="1" i="1">
                <a:solidFill>
                  <a:srgbClr val="000066"/>
                </a:solidFill>
                <a:latin typeface="Times New Roman" pitchFamily="18" charset="0"/>
              </a:rPr>
              <a:t>«Майбутній математик»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- ХГ № 46, Комінтернівський район – 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  </a:t>
            </a:r>
            <a:r>
              <a:rPr lang="uk-UA" b="1" i="1">
                <a:solidFill>
                  <a:srgbClr val="000066"/>
                </a:solidFill>
                <a:latin typeface="Times New Roman" pitchFamily="18" charset="0"/>
              </a:rPr>
              <a:t>«Юний програміст»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- ХГ № 163, Орджонікідзевський район – 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   </a:t>
            </a:r>
            <a:r>
              <a:rPr lang="uk-UA" b="1" i="1">
                <a:solidFill>
                  <a:srgbClr val="000066"/>
                </a:solidFill>
                <a:latin typeface="Times New Roman" pitchFamily="18" charset="0"/>
              </a:rPr>
              <a:t>«Найкмітливіший з кмітливих»</a:t>
            </a:r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endParaRPr lang="uk-UA" b="1">
              <a:solidFill>
                <a:srgbClr val="000066"/>
              </a:solidFill>
              <a:latin typeface="Times New Roman" pitchFamily="18" charset="0"/>
            </a:endParaRP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019800" y="3048000"/>
            <a:ext cx="191135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8613" y="211138"/>
            <a:ext cx="8510587" cy="635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Прямоугольник 6"/>
          <p:cNvSpPr>
            <a:spLocks noChangeArrowheads="1"/>
          </p:cNvSpPr>
          <p:nvPr/>
        </p:nvSpPr>
        <p:spPr bwMode="auto">
          <a:xfrm>
            <a:off x="762000" y="457200"/>
            <a:ext cx="7543800" cy="552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 u="sng">
                <a:solidFill>
                  <a:srgbClr val="660033"/>
                </a:solidFill>
                <a:latin typeface="Bookman Old Style" pitchFamily="18" charset="0"/>
              </a:rPr>
              <a:t>Переможці в освітній галузі</a:t>
            </a:r>
          </a:p>
          <a:p>
            <a:pPr algn="ctr"/>
            <a:r>
              <a:rPr lang="uk-UA" sz="2400" b="1" u="sng">
                <a:solidFill>
                  <a:srgbClr val="660033"/>
                </a:solidFill>
                <a:latin typeface="Bookman Old Style" pitchFamily="18" charset="0"/>
              </a:rPr>
              <a:t>«Природознавство»</a:t>
            </a:r>
          </a:p>
          <a:p>
            <a:endParaRPr lang="uk-UA" sz="2000" b="1" i="1">
              <a:latin typeface="Bookman Old Style" pitchFamily="18" charset="0"/>
            </a:endParaRP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І місце – ХЛ № 107, Київський район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ІІ місце – ХСШ № 162, Жовтневий район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ХЗОШ № 127, Жовтневий район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ІІІ місце – ХСШ № 134, Київський район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ХЛ № 141, Московський район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ХГ № 144, Московський район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ХГ № 12, Червонозаводський район</a:t>
            </a:r>
          </a:p>
          <a:p>
            <a:endParaRPr lang="uk-UA" b="1">
              <a:solidFill>
                <a:srgbClr val="000066"/>
              </a:solidFill>
              <a:latin typeface="Times New Roman" pitchFamily="18" charset="0"/>
            </a:endParaRP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Номінації:</a:t>
            </a:r>
          </a:p>
          <a:p>
            <a:pPr>
              <a:buFontTx/>
              <a:buChar char="-"/>
            </a:pPr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ХНВК № 45 «Академічна гімназія», 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       Дзержинський район –   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       </a:t>
            </a:r>
            <a:r>
              <a:rPr lang="uk-UA" b="1" i="1">
                <a:solidFill>
                  <a:srgbClr val="000066"/>
                </a:solidFill>
                <a:latin typeface="Times New Roman" pitchFamily="18" charset="0"/>
              </a:rPr>
              <a:t>«Юний мандрівник»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- ХГ № 14, Фрунзенський район – 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       </a:t>
            </a:r>
            <a:r>
              <a:rPr lang="uk-UA" b="1" i="1">
                <a:solidFill>
                  <a:srgbClr val="000066"/>
                </a:solidFill>
                <a:latin typeface="Times New Roman" pitchFamily="18" charset="0"/>
              </a:rPr>
              <a:t>«Кращий знавець природи»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- ХГ № 34, Червонозаводський район – </a:t>
            </a:r>
          </a:p>
          <a:p>
            <a:r>
              <a:rPr lang="uk-UA" b="1">
                <a:solidFill>
                  <a:srgbClr val="000066"/>
                </a:solidFill>
                <a:latin typeface="Times New Roman" pitchFamily="18" charset="0"/>
              </a:rPr>
              <a:t>                        </a:t>
            </a:r>
            <a:r>
              <a:rPr lang="uk-UA" b="1" i="1">
                <a:solidFill>
                  <a:srgbClr val="000066"/>
                </a:solidFill>
                <a:latin typeface="Times New Roman" pitchFamily="18" charset="0"/>
              </a:rPr>
              <a:t>«Юний біолог»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248400" y="2971800"/>
            <a:ext cx="2047875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5"/>
          </a:xfrm>
        </p:spPr>
        <p:txBody>
          <a:bodyPr/>
          <a:lstStyle/>
          <a:p>
            <a:r>
              <a:rPr lang="ru-RU" sz="2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ХІІ </a:t>
            </a:r>
            <a:r>
              <a:rPr lang="uk-UA" sz="2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міська</a:t>
            </a:r>
            <a:r>
              <a:rPr lang="ru-RU" sz="2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олімпіада випускників </a:t>
            </a:r>
            <a:r>
              <a:rPr lang="ru-RU" sz="2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2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sz="2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Путівка</a:t>
            </a:r>
            <a:r>
              <a:rPr lang="ru-RU" sz="2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 науку»</a:t>
            </a:r>
            <a:br>
              <a:rPr lang="ru-RU" sz="2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uk-UA" sz="2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квітня</a:t>
            </a:r>
            <a:r>
              <a:rPr lang="ru-RU" sz="2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2014 року</a:t>
            </a:r>
            <a:endParaRPr lang="ru-RU" sz="2000" b="1" i="1" smtClean="0">
              <a:solidFill>
                <a:srgbClr val="FFFF00"/>
              </a:solidFill>
            </a:endParaRPr>
          </a:p>
        </p:txBody>
      </p:sp>
      <p:sp>
        <p:nvSpPr>
          <p:cNvPr id="33795" name="Содержимое 2"/>
          <p:cNvSpPr txBox="1">
            <a:spLocks/>
          </p:cNvSpPr>
          <p:nvPr/>
        </p:nvSpPr>
        <p:spPr bwMode="auto">
          <a:xfrm>
            <a:off x="722313" y="549275"/>
            <a:ext cx="6477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ru-RU" sz="2800"/>
          </a:p>
        </p:txBody>
      </p:sp>
      <p:sp>
        <p:nvSpPr>
          <p:cNvPr id="10245" name="Содержимое 2"/>
          <p:cNvSpPr txBox="1">
            <a:spLocks/>
          </p:cNvSpPr>
          <p:nvPr/>
        </p:nvSpPr>
        <p:spPr bwMode="auto">
          <a:xfrm>
            <a:off x="1071624" y="665162"/>
            <a:ext cx="6477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uk-U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Результати участі шкіл 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33911" name="Group 119"/>
          <p:cNvGraphicFramePr>
            <a:graphicFrameLocks noGrp="1"/>
          </p:cNvGraphicFramePr>
          <p:nvPr/>
        </p:nvGraphicFramePr>
        <p:xfrm>
          <a:off x="304800" y="1447800"/>
          <a:ext cx="8686800" cy="5120640"/>
        </p:xfrm>
        <a:graphic>
          <a:graphicData uri="http://schemas.openxmlformats.org/drawingml/2006/table">
            <a:tbl>
              <a:tblPr/>
              <a:tblGrid>
                <a:gridCol w="1681163"/>
                <a:gridCol w="1139825"/>
                <a:gridCol w="900112"/>
                <a:gridCol w="1098550"/>
                <a:gridCol w="974725"/>
                <a:gridCol w="1154113"/>
                <a:gridCol w="976312"/>
                <a:gridCol w="762000"/>
              </a:tblGrid>
              <a:tr h="1714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Українська мова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Природознавство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Усього перемог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273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перемога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перемога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перемога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Дзержинський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ХНВК № 45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ХНВК № 179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ХЛ № 149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ХНВК № 179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ХНВК № 45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169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номінація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Жовтневий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ХСШ № 162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28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28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54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ХСШ № 162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127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Київський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100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Гімназія ОЧАГ</a:t>
                      </a:r>
                      <a:endParaRPr kumimoji="0" lang="uk-U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ХСШ № 17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172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номінація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ХЛ № 107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ХСШ № 134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Комінтернівський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20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ХНВК № 112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Харк. колегіум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46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номінація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94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82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Ленінський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152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126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152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136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152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ХСШ № 87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Московський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ХСШ № 33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138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43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122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ХЛ № 141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144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Орджонікідзевський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ХСШ № 119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157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номінація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163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163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номінація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ХСШ № 80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157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Фрунзенський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14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145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номінація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ХСШ № 181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145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49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14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номінація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Червонозаводський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34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35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номінація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34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ХЗОШ № 120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34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ХГ № 12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номінація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Міська мережа 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ХУнЛ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ХНВК №</a:t>
                      </a: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020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номінація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8C020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ХУнЛ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ХНВК №</a:t>
                      </a: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ХУнЛ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1320</TotalTime>
  <Words>1174</Words>
  <Application>Microsoft Office PowerPoint</Application>
  <PresentationFormat>Экран (4:3)</PresentationFormat>
  <Paragraphs>525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Оформление по умолчанию</vt:lpstr>
      <vt:lpstr>1_Оформление по умолчанию</vt:lpstr>
      <vt:lpstr>Диаграмма</vt:lpstr>
      <vt:lpstr>Слайд 1</vt:lpstr>
      <vt:lpstr>ХІІ міська олімпіада випускників школи І ступеня  «Путівка в науку» </vt:lpstr>
      <vt:lpstr>Слайд 3</vt:lpstr>
      <vt:lpstr>Слайд 4</vt:lpstr>
      <vt:lpstr>Слайд 5</vt:lpstr>
      <vt:lpstr>Слайд 6</vt:lpstr>
      <vt:lpstr>Слайд 7</vt:lpstr>
      <vt:lpstr>Слайд 8</vt:lpstr>
      <vt:lpstr>ХІІ міська олімпіада випускників І ступеня «Путівка в науку» 5 квітня 2014 року</vt:lpstr>
      <vt:lpstr>Слайд 10</vt:lpstr>
      <vt:lpstr>ХІІ міська олімпіада випускників І ступеня «Путівка в науку» 5 квітня 2014 року</vt:lpstr>
      <vt:lpstr>ХІІ міська олімпіада випускників І ступеня «Путівка в науку» 5 квітня 2014 року</vt:lpstr>
      <vt:lpstr>ХІІ міська олімпіада випускників І ступеня «Путівка в науку» 5 квітня 2014 року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</dc:creator>
  <cp:lastModifiedBy>ADMIN-ТМ</cp:lastModifiedBy>
  <cp:revision>203</cp:revision>
  <cp:lastPrinted>1601-01-01T00:00:00Z</cp:lastPrinted>
  <dcterms:created xsi:type="dcterms:W3CDTF">1601-01-01T00:00:00Z</dcterms:created>
  <dcterms:modified xsi:type="dcterms:W3CDTF">2016-01-15T11:00:22Z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