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0" r:id="rId9"/>
    <p:sldId id="271" r:id="rId10"/>
    <p:sldId id="274" r:id="rId11"/>
    <p:sldId id="275" r:id="rId12"/>
    <p:sldId id="276" r:id="rId13"/>
    <p:sldId id="282" r:id="rId14"/>
    <p:sldId id="283" r:id="rId15"/>
    <p:sldId id="261" r:id="rId16"/>
    <p:sldId id="290" r:id="rId17"/>
    <p:sldId id="293" r:id="rId18"/>
    <p:sldId id="294" r:id="rId19"/>
    <p:sldId id="281" r:id="rId20"/>
    <p:sldId id="284" r:id="rId21"/>
    <p:sldId id="315" r:id="rId22"/>
    <p:sldId id="316" r:id="rId23"/>
    <p:sldId id="314" r:id="rId24"/>
    <p:sldId id="312" r:id="rId25"/>
    <p:sldId id="313" r:id="rId26"/>
    <p:sldId id="318" r:id="rId27"/>
    <p:sldId id="306" r:id="rId28"/>
    <p:sldId id="273" r:id="rId29"/>
    <p:sldId id="305" r:id="rId30"/>
    <p:sldId id="31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7;&#1090;&#1072;&#1090;&#1080;&#1089;&#1090;&#1080;&#1082;&#1072;\&#1058;&#1042;_&#1076;&#1080;&#1085;&#1072;&#1084;&#1080;&#1082;&#107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&#1087;&#1088;&#1077;&#1079;&#1077;&#1085;&#1090;&#1072;&#1094;&#1080;&#1080;\&#1076;&#1083;&#1103;_&#1087;&#1088;&#1077;&#1079;&#1077;&#1085;&#1090;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87;&#1088;&#1077;&#1079;&#1077;&#1085;&#1090;&#1072;&#1094;&#1080;&#1080;\&#1076;&#1083;&#1103;_&#1087;&#1088;&#1077;&#1079;&#1077;&#1085;&#1090;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&#1087;&#1088;&#1077;&#1079;&#1077;&#1085;&#1090;&#1072;&#1094;&#1080;&#1080;\&#1076;&#1083;&#1103;_&#1087;&#1088;&#1077;&#1079;&#1077;&#1085;&#1090;.xls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87;&#1088;&#1077;&#1079;&#1077;&#1085;&#1090;&#1072;&#1094;&#1080;&#1080;\&#1076;&#1083;&#1103;_&#1087;&#1088;&#1077;&#1079;&#1077;&#1085;&#109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9285785059374553E-2"/>
          <c:y val="6.6496246723453903E-2"/>
          <c:w val="0.88798771686323463"/>
          <c:h val="0.81841534428866258"/>
        </c:manualLayout>
      </c:layout>
      <c:lineChart>
        <c:grouping val="standard"/>
        <c:ser>
          <c:idx val="0"/>
          <c:order val="0"/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0"/>
                  <c:y val="3.0690537084399325E-2"/>
                </c:manualLayout>
              </c:layout>
              <c:showVal val="1"/>
            </c:dLbl>
            <c:dLbl>
              <c:idx val="4"/>
              <c:layout>
                <c:manualLayout>
                  <c:x val="-4.3290043290043333E-3"/>
                  <c:y val="4.0920716112532014E-2"/>
                </c:manualLayout>
              </c:layout>
              <c:showVal val="1"/>
            </c:dLbl>
            <c:dLbl>
              <c:idx val="7"/>
              <c:layout>
                <c:manualLayout>
                  <c:x val="-8.6580086580087395E-3"/>
                  <c:y val="-2.7280477408355153E-2"/>
                </c:manualLayout>
              </c:layout>
              <c:showVal val="1"/>
            </c:dLbl>
            <c:dLbl>
              <c:idx val="8"/>
              <c:layout>
                <c:manualLayout>
                  <c:x val="2.5189738017644788E-2"/>
                  <c:y val="8.2346463600138121E-3"/>
                </c:manualLayout>
              </c:layout>
              <c:showVal val="1"/>
            </c:dLbl>
            <c:dLbl>
              <c:idx val="9"/>
              <c:layout>
                <c:manualLayout>
                  <c:x val="-2.082067509431099E-2"/>
                  <c:y val="6.3209434132472334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1200"/>
                </a:pPr>
                <a:endParaRPr lang="ru-RU"/>
              </a:p>
            </c:txPr>
            <c:showVal val="1"/>
          </c:dLbls>
          <c:cat>
            <c:numRef>
              <c:f>директор!$B$6:$K$6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директор!$B$7:$K$7</c:f>
              <c:numCache>
                <c:formatCode>0.0</c:formatCode>
                <c:ptCount val="10"/>
                <c:pt idx="0">
                  <c:v>1694.62</c:v>
                </c:pt>
                <c:pt idx="1">
                  <c:v>1740.81</c:v>
                </c:pt>
                <c:pt idx="2">
                  <c:v>1797.86</c:v>
                </c:pt>
                <c:pt idx="3">
                  <c:v>1813.7</c:v>
                </c:pt>
                <c:pt idx="4">
                  <c:v>1879.5</c:v>
                </c:pt>
                <c:pt idx="5">
                  <c:v>1885.79</c:v>
                </c:pt>
                <c:pt idx="6">
                  <c:v>1938.87</c:v>
                </c:pt>
                <c:pt idx="7">
                  <c:v>1998.3</c:v>
                </c:pt>
                <c:pt idx="8">
                  <c:v>1980.54</c:v>
                </c:pt>
                <c:pt idx="9">
                  <c:v>1922.8</c:v>
                </c:pt>
              </c:numCache>
            </c:numRef>
          </c:val>
        </c:ser>
        <c:marker val="1"/>
        <c:axId val="77077120"/>
        <c:axId val="77091200"/>
      </c:lineChart>
      <c:catAx>
        <c:axId val="77077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ru-RU"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091200"/>
        <c:crosses val="autoZero"/>
        <c:lblAlgn val="ctr"/>
        <c:lblOffset val="100"/>
        <c:tickLblSkip val="1"/>
        <c:tickMarkSkip val="1"/>
      </c:catAx>
      <c:valAx>
        <c:axId val="77091200"/>
        <c:scaling>
          <c:orientation val="minMax"/>
          <c:max val="2050"/>
          <c:min val="165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ru-RU"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0771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6.2070903985806933E-2"/>
          <c:y val="4.8242125984251955E-2"/>
          <c:w val="0.93792909601419983"/>
          <c:h val="0.701805737114460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Украина</c:v>
                </c:pt>
              </c:strCache>
            </c:strRef>
          </c:tx>
          <c:dLbls>
            <c:dLbl>
              <c:idx val="0"/>
              <c:layout>
                <c:manualLayout>
                  <c:x val="-1.5898772277912823E-2"/>
                  <c:y val="7.3058849382566385E-3"/>
                </c:manualLayout>
              </c:layout>
              <c:showVal val="1"/>
            </c:dLbl>
            <c:dLbl>
              <c:idx val="1"/>
              <c:layout>
                <c:manualLayout>
                  <c:x val="-1.7344115212268568E-2"/>
                  <c:y val="9.741179917675518E-3"/>
                </c:manualLayout>
              </c:layout>
              <c:showVal val="1"/>
            </c:dLbl>
            <c:dLbl>
              <c:idx val="2"/>
              <c:layout>
                <c:manualLayout>
                  <c:x val="-1.4454567408860033E-3"/>
                  <c:y val="-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-1.1562743474845684E-2"/>
                  <c:y val="4.8705899588377625E-3"/>
                </c:manualLayout>
              </c:layout>
              <c:showVal val="1"/>
            </c:dLbl>
            <c:dLbl>
              <c:idx val="4"/>
              <c:layout>
                <c:manualLayout>
                  <c:x val="-1.1562743474845684E-2"/>
                  <c:y val="9.741179917675518E-3"/>
                </c:manualLayout>
              </c:layout>
              <c:showVal val="1"/>
            </c:dLbl>
            <c:dLbl>
              <c:idx val="6"/>
              <c:layout>
                <c:manualLayout>
                  <c:x val="-1.4453543150087369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4453429343557145E-2"/>
                  <c:y val="4.8705899588377625E-3"/>
                </c:manualLayout>
              </c:layout>
              <c:showVal val="1"/>
            </c:dLbl>
            <c:dLbl>
              <c:idx val="8"/>
              <c:layout>
                <c:manualLayout>
                  <c:x val="-2.0234801080980011E-2"/>
                  <c:y val="-2.4352949794188778E-3"/>
                </c:manualLayout>
              </c:layout>
              <c:showVal val="1"/>
            </c:dLbl>
            <c:dLbl>
              <c:idx val="9"/>
              <c:layout>
                <c:manualLayout>
                  <c:x val="-1.7344115212268568E-2"/>
                  <c:y val="1.948235983535113E-2"/>
                </c:manualLayout>
              </c:layout>
              <c:showVal val="1"/>
            </c:dLbl>
            <c:dLbl>
              <c:idx val="10"/>
              <c:layout>
                <c:manualLayout>
                  <c:x val="-1.0117400540489974E-2"/>
                  <c:y val="1.7047064855932166E-2"/>
                </c:manualLayout>
              </c:layout>
              <c:showVal val="1"/>
            </c:dLbl>
            <c:dLbl>
              <c:idx val="11"/>
              <c:layout>
                <c:manualLayout>
                  <c:x val="-1.1562857281375875E-2"/>
                  <c:y val="2.4352949794188778E-3"/>
                </c:manualLayout>
              </c:layout>
              <c:showVal val="1"/>
            </c:dLbl>
            <c:dLbl>
              <c:idx val="12"/>
              <c:layout>
                <c:manualLayout>
                  <c:x val="-5.7813717374227778E-3"/>
                  <c:y val="1.7047064855932166E-2"/>
                </c:manualLayout>
              </c:layout>
              <c:showVal val="1"/>
            </c:dLbl>
            <c:dLbl>
              <c:idx val="13"/>
              <c:layout>
                <c:manualLayout>
                  <c:x val="-1.4453429343557221E-2"/>
                  <c:y val="-1.9175551019046548E-7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1200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инфекционные</c:v>
                </c:pt>
                <c:pt idx="1">
                  <c:v>крови и кроветв. органов</c:v>
                </c:pt>
                <c:pt idx="2">
                  <c:v>эндокринной системы</c:v>
                </c:pt>
                <c:pt idx="3">
                  <c:v>расстр. психики и поведения</c:v>
                </c:pt>
                <c:pt idx="4">
                  <c:v>нервной системы</c:v>
                </c:pt>
                <c:pt idx="5">
                  <c:v>глаза и придаточного аппарата</c:v>
                </c:pt>
                <c:pt idx="6">
                  <c:v>уха и сосцевидного отростка</c:v>
                </c:pt>
                <c:pt idx="7">
                  <c:v>системы кровообращения</c:v>
                </c:pt>
                <c:pt idx="8">
                  <c:v>органов пищеварения</c:v>
                </c:pt>
                <c:pt idx="9">
                  <c:v>кожи и подкожной клетчатки</c:v>
                </c:pt>
                <c:pt idx="10">
                  <c:v>костно-мышечной системы</c:v>
                </c:pt>
                <c:pt idx="11">
                  <c:v>мочеполовой системы</c:v>
                </c:pt>
                <c:pt idx="12">
                  <c:v>врожденные аномалии</c:v>
                </c:pt>
                <c:pt idx="13">
                  <c:v>травмы, отравления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 formatCode="#,##0.00">
                  <c:v>65.260000000000005</c:v>
                </c:pt>
                <c:pt idx="1">
                  <c:v>41.13</c:v>
                </c:pt>
                <c:pt idx="2" formatCode="#,##0.00">
                  <c:v>87.240000000000023</c:v>
                </c:pt>
                <c:pt idx="3" formatCode="#,##0.00">
                  <c:v>33.42</c:v>
                </c:pt>
                <c:pt idx="4" formatCode="#,##0.00">
                  <c:v>61.64</c:v>
                </c:pt>
                <c:pt idx="5" formatCode="#,##0.00">
                  <c:v>105.3</c:v>
                </c:pt>
                <c:pt idx="6" formatCode="#,##0.00">
                  <c:v>46.86</c:v>
                </c:pt>
                <c:pt idx="7" formatCode="#,##0.00">
                  <c:v>38.49</c:v>
                </c:pt>
                <c:pt idx="8" formatCode="#,##0.00">
                  <c:v>138.69999999999999</c:v>
                </c:pt>
                <c:pt idx="9" formatCode="#,##0.00">
                  <c:v>86.51</c:v>
                </c:pt>
                <c:pt idx="10" formatCode="#,##0.00">
                  <c:v>84.6</c:v>
                </c:pt>
                <c:pt idx="11" formatCode="#,##0.00">
                  <c:v>54.15</c:v>
                </c:pt>
                <c:pt idx="12" formatCode="#,##0.00">
                  <c:v>29.24</c:v>
                </c:pt>
                <c:pt idx="13" formatCode="#,##0.00">
                  <c:v>59.11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Харьков</c:v>
                </c:pt>
              </c:strCache>
            </c:strRef>
          </c:tx>
          <c:dLbls>
            <c:dLbl>
              <c:idx val="0"/>
              <c:layout>
                <c:manualLayout>
                  <c:x val="4.3360288030671636E-3"/>
                  <c:y val="-1.7047064855932166E-2"/>
                </c:manualLayout>
              </c:layout>
              <c:showVal val="1"/>
            </c:dLbl>
            <c:dLbl>
              <c:idx val="1"/>
              <c:layout>
                <c:manualLayout>
                  <c:x val="4.3360288030671636E-3"/>
                  <c:y val="-4.8705899588377165E-3"/>
                </c:manualLayout>
              </c:layout>
              <c:showVal val="1"/>
            </c:dLbl>
            <c:dLbl>
              <c:idx val="2"/>
              <c:layout>
                <c:manualLayout>
                  <c:x val="1.8789458146624263E-2"/>
                  <c:y val="-2.4352949794188778E-3"/>
                </c:manualLayout>
              </c:layout>
              <c:showVal val="1"/>
            </c:dLbl>
            <c:dLbl>
              <c:idx val="3"/>
              <c:layout>
                <c:manualLayout>
                  <c:x val="1.0117400540489974E-2"/>
                  <c:y val="-1.2176474897094404E-2"/>
                </c:manualLayout>
              </c:layout>
              <c:showVal val="1"/>
            </c:dLbl>
            <c:dLbl>
              <c:idx val="4"/>
              <c:layout>
                <c:manualLayout>
                  <c:x val="-1.0117400540489974E-2"/>
                  <c:y val="-1.4611769876513287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7.3060766937668511E-3"/>
                </c:manualLayout>
              </c:layout>
              <c:showVal val="1"/>
            </c:dLbl>
            <c:dLbl>
              <c:idx val="10"/>
              <c:layout>
                <c:manualLayout>
                  <c:x val="1.4453429343557233E-3"/>
                  <c:y val="-2.4352949794188778E-3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-9.741179917675518E-3"/>
                </c:manualLayout>
              </c:layout>
              <c:showVal val="1"/>
            </c:dLbl>
            <c:dLbl>
              <c:idx val="12"/>
              <c:layout>
                <c:manualLayout>
                  <c:x val="1.0599059077373823E-16"/>
                  <c:y val="-1.2176474897094404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12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инфекционные</c:v>
                </c:pt>
                <c:pt idx="1">
                  <c:v>крови и кроветв. органов</c:v>
                </c:pt>
                <c:pt idx="2">
                  <c:v>эндокринной системы</c:v>
                </c:pt>
                <c:pt idx="3">
                  <c:v>расстр. психики и поведения</c:v>
                </c:pt>
                <c:pt idx="4">
                  <c:v>нервной системы</c:v>
                </c:pt>
                <c:pt idx="5">
                  <c:v>глаза и придаточного аппарата</c:v>
                </c:pt>
                <c:pt idx="6">
                  <c:v>уха и сосцевидного отростка</c:v>
                </c:pt>
                <c:pt idx="7">
                  <c:v>системы кровообращения</c:v>
                </c:pt>
                <c:pt idx="8">
                  <c:v>органов пищеварения</c:v>
                </c:pt>
                <c:pt idx="9">
                  <c:v>кожи и подкожной клетчатки</c:v>
                </c:pt>
                <c:pt idx="10">
                  <c:v>костно-мышечной системы</c:v>
                </c:pt>
                <c:pt idx="11">
                  <c:v>мочеполовой системы</c:v>
                </c:pt>
                <c:pt idx="12">
                  <c:v>врожденные аномалии</c:v>
                </c:pt>
                <c:pt idx="13">
                  <c:v>травмы, отравления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 formatCode="#,##0.00">
                  <c:v>80.63</c:v>
                </c:pt>
                <c:pt idx="1">
                  <c:v>49.93</c:v>
                </c:pt>
                <c:pt idx="2">
                  <c:v>54.3</c:v>
                </c:pt>
                <c:pt idx="3">
                  <c:v>36.11</c:v>
                </c:pt>
                <c:pt idx="4" formatCode="#,##0.00">
                  <c:v>102.81</c:v>
                </c:pt>
                <c:pt idx="5" formatCode="#,##0.00">
                  <c:v>143.88000000000022</c:v>
                </c:pt>
                <c:pt idx="6" formatCode="#,##0.00">
                  <c:v>65.02</c:v>
                </c:pt>
                <c:pt idx="7">
                  <c:v>83.36999999999999</c:v>
                </c:pt>
                <c:pt idx="8">
                  <c:v>181.26999999999998</c:v>
                </c:pt>
                <c:pt idx="9">
                  <c:v>97.86</c:v>
                </c:pt>
                <c:pt idx="10">
                  <c:v>90.23</c:v>
                </c:pt>
                <c:pt idx="11">
                  <c:v>88.08</c:v>
                </c:pt>
                <c:pt idx="12">
                  <c:v>33.660000000000011</c:v>
                </c:pt>
                <c:pt idx="13" formatCode="#,##0.00">
                  <c:v>50.65</c:v>
                </c:pt>
              </c:numCache>
            </c:numRef>
          </c:val>
        </c:ser>
        <c:axId val="103877248"/>
        <c:axId val="103891328"/>
      </c:barChart>
      <c:catAx>
        <c:axId val="103877248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lang="ru-RU"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891328"/>
        <c:crosses val="autoZero"/>
        <c:auto val="1"/>
        <c:lblAlgn val="ctr"/>
        <c:lblOffset val="100"/>
      </c:catAx>
      <c:valAx>
        <c:axId val="103891328"/>
        <c:scaling>
          <c:orientation val="minMax"/>
          <c:max val="20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ru-RU" sz="1400"/>
            </a:pPr>
            <a:endParaRPr lang="ru-RU"/>
          </a:p>
        </c:txPr>
        <c:crossAx val="10387724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4477943270176485"/>
          <c:y val="2.6150657702224411E-2"/>
          <c:w val="0.35372414027189131"/>
          <c:h val="8.2788029726554954E-2"/>
        </c:manualLayout>
      </c:layout>
      <c:txPr>
        <a:bodyPr/>
        <a:lstStyle/>
        <a:p>
          <a:pPr>
            <a:defRPr lang="ru-RU"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1378027512133121E-3"/>
          <c:y val="1.5753951247666213E-2"/>
          <c:w val="0.42199046220744568"/>
          <c:h val="0.59323296861045782"/>
        </c:manualLayout>
      </c:layout>
      <c:doughnutChart>
        <c:varyColors val="1"/>
        <c:ser>
          <c:idx val="0"/>
          <c:order val="0"/>
          <c:explosion val="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E636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EB80A">
                  <a:lumMod val="75000"/>
                </a:srgbClr>
              </a:solidFill>
            </c:spPr>
          </c:dPt>
          <c:dPt>
            <c:idx val="4"/>
            <c:spPr>
              <a:solidFill>
                <a:sysClr val="window" lastClr="FFFFFF">
                  <a:lumMod val="75000"/>
                </a:sysClr>
              </a:solidFill>
            </c:spPr>
          </c:dPt>
          <c:dPt>
            <c:idx val="5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5"/>
              <c:layout>
                <c:manualLayout>
                  <c:x val="-7.3309910720650694E-3"/>
                  <c:y val="-3.0917657999578831E-2"/>
                </c:manualLayout>
              </c:layout>
              <c:spPr/>
              <c:txPr>
                <a:bodyPr/>
                <a:lstStyle/>
                <a:p>
                  <a:pPr>
                    <a:defRPr lang="ru-RU"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lang="ru-RU" sz="1600" b="1"/>
                </a:pPr>
                <a:endParaRPr lang="ru-RU"/>
              </a:p>
            </c:txPr>
            <c:showVal val="1"/>
          </c:dLbls>
          <c:cat>
            <c:strRef>
              <c:f>Лист1!$T$82:$T$87</c:f>
              <c:strCache>
                <c:ptCount val="6"/>
                <c:pt idx="0">
                  <c:v> органов дыхания</c:v>
                </c:pt>
                <c:pt idx="1">
                  <c:v> органов пищеварения</c:v>
                </c:pt>
                <c:pt idx="2">
                  <c:v> глаза и придаточного аппарата </c:v>
                </c:pt>
                <c:pt idx="3">
                  <c:v> эндокринной системы</c:v>
                </c:pt>
                <c:pt idx="4">
                  <c:v> костно-мышечной системы</c:v>
                </c:pt>
                <c:pt idx="5">
                  <c:v> кожи и подкожной клетчатки</c:v>
                </c:pt>
              </c:strCache>
            </c:strRef>
          </c:cat>
          <c:val>
            <c:numRef>
              <c:f>Лист1!$U$82:$U$87</c:f>
              <c:numCache>
                <c:formatCode>0.00</c:formatCode>
                <c:ptCount val="6"/>
                <c:pt idx="0">
                  <c:v>46.05</c:v>
                </c:pt>
                <c:pt idx="1">
                  <c:v>9.42</c:v>
                </c:pt>
                <c:pt idx="2">
                  <c:v>6.41</c:v>
                </c:pt>
                <c:pt idx="3">
                  <c:v>6.1199999999999966</c:v>
                </c:pt>
                <c:pt idx="4">
                  <c:v>5.4700000000000024</c:v>
                </c:pt>
                <c:pt idx="5">
                  <c:v>3.9499999999999997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4"/>
        <c:txPr>
          <a:bodyPr/>
          <a:lstStyle/>
          <a:p>
            <a:pPr>
              <a:defRPr lang="ru-RU" sz="17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21542651215400391"/>
          <c:y val="0.56040893013081172"/>
          <c:w val="0.68089696696118585"/>
          <c:h val="0.35364663371284438"/>
        </c:manualLayout>
      </c:layout>
      <c:txPr>
        <a:bodyPr/>
        <a:lstStyle/>
        <a:p>
          <a:pPr>
            <a:defRPr lang="ru-RU" sz="17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5949279310515759E-2"/>
          <c:y val="5.5481116492622967E-2"/>
          <c:w val="0.64525602620454336"/>
          <c:h val="0.83883283406590325"/>
        </c:manualLayout>
      </c:layout>
      <c:doughnutChart>
        <c:varyColors val="1"/>
        <c:ser>
          <c:idx val="0"/>
          <c:order val="0"/>
          <c:explosion val="7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E636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prstClr val="white">
                  <a:lumMod val="75000"/>
                </a:prstClr>
              </a:solidFill>
            </c:spPr>
          </c:dPt>
          <c:dPt>
            <c:idx val="4"/>
            <c:spPr>
              <a:solidFill>
                <a:srgbClr val="B32C16">
                  <a:lumMod val="40000"/>
                  <a:lumOff val="60000"/>
                </a:srgb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5"/>
              <c:layout>
                <c:manualLayout>
                  <c:x val="-1.0940094369081789E-2"/>
                  <c:y val="-5.33329600492737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ru-RU"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ru-RU" sz="1800" b="1"/>
                </a:pPr>
                <a:endParaRPr lang="ru-RU"/>
              </a:p>
            </c:txPr>
            <c:showVal val="1"/>
          </c:dLbls>
          <c:cat>
            <c:strRef>
              <c:f>Лист1!$W$82:$W$87</c:f>
              <c:strCache>
                <c:ptCount val="6"/>
                <c:pt idx="0">
                  <c:v> органов дыхания</c:v>
                </c:pt>
                <c:pt idx="1">
                  <c:v> органов пищеварения</c:v>
                </c:pt>
                <c:pt idx="2">
                  <c:v> глаза и придаточного аппарата </c:v>
                </c:pt>
                <c:pt idx="3">
                  <c:v> костно-мышечной системы</c:v>
                </c:pt>
                <c:pt idx="4">
                  <c:v> нервной системы</c:v>
                </c:pt>
                <c:pt idx="5">
                  <c:v>системы кровообращения    </c:v>
                </c:pt>
              </c:strCache>
            </c:strRef>
          </c:cat>
          <c:val>
            <c:numRef>
              <c:f>Лист1!$X$82:$X$87</c:f>
              <c:numCache>
                <c:formatCode>0.00</c:formatCode>
                <c:ptCount val="6"/>
                <c:pt idx="0">
                  <c:v>42.58</c:v>
                </c:pt>
                <c:pt idx="1">
                  <c:v>10.350000000000019</c:v>
                </c:pt>
                <c:pt idx="2">
                  <c:v>7.39</c:v>
                </c:pt>
                <c:pt idx="3">
                  <c:v>5.41</c:v>
                </c:pt>
                <c:pt idx="4">
                  <c:v>5.03</c:v>
                </c:pt>
                <c:pt idx="5">
                  <c:v>4.53</c:v>
                </c:pt>
              </c:numCache>
            </c:numRef>
          </c:val>
        </c:ser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2222066687197291E-2"/>
          <c:y val="0"/>
          <c:w val="0.43757465681196772"/>
          <c:h val="0.56766441964795777"/>
        </c:manualLayout>
      </c:layout>
      <c:doughnutChart>
        <c:varyColors val="1"/>
        <c:ser>
          <c:idx val="0"/>
          <c:order val="0"/>
          <c:explosion val="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E636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lang="ru-RU" sz="1600" b="1">
                      <a:solidFill>
                        <a:schemeClr val="bg1"/>
                      </a:solidFill>
                      <a:latin typeface="Book Antiqua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lang="ru-RU" sz="1600" b="1">
                    <a:latin typeface="Book Antiqu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Лист1!$AA$82:$AA$87</c:f>
              <c:strCache>
                <c:ptCount val="6"/>
                <c:pt idx="0">
                  <c:v> органов дыхания</c:v>
                </c:pt>
                <c:pt idx="1">
                  <c:v> органов пищеварения</c:v>
                </c:pt>
                <c:pt idx="2">
                  <c:v> костно-мышечной системы</c:v>
                </c:pt>
                <c:pt idx="3">
                  <c:v> глаза и придаточного аппарата </c:v>
                </c:pt>
                <c:pt idx="4">
                  <c:v> эндокринной системы</c:v>
                </c:pt>
                <c:pt idx="5">
                  <c:v> нервной системы</c:v>
                </c:pt>
              </c:strCache>
            </c:strRef>
          </c:cat>
          <c:val>
            <c:numRef>
              <c:f>Лист1!$AB$82:$AB$87</c:f>
              <c:numCache>
                <c:formatCode>0.00</c:formatCode>
                <c:ptCount val="6"/>
                <c:pt idx="0">
                  <c:v>34.9</c:v>
                </c:pt>
                <c:pt idx="1">
                  <c:v>9.5400000000000009</c:v>
                </c:pt>
                <c:pt idx="2">
                  <c:v>8.32</c:v>
                </c:pt>
                <c:pt idx="3">
                  <c:v>8.07</c:v>
                </c:pt>
                <c:pt idx="4">
                  <c:v>7.1199999999999966</c:v>
                </c:pt>
                <c:pt idx="5">
                  <c:v>5.7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txPr>
          <a:bodyPr/>
          <a:lstStyle/>
          <a:p>
            <a:pPr>
              <a:def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lang="ru-RU"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32925753800503"/>
          <c:y val="0.44523563430167751"/>
          <c:w val="0.64425460422557612"/>
          <c:h val="0.43464508630806681"/>
        </c:manualLayout>
      </c:layout>
      <c:txPr>
        <a:bodyPr/>
        <a:lstStyle/>
        <a:p>
          <a:pPr>
            <a:defRPr lang="ru-RU"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4.0593076727565583E-2"/>
          <c:y val="3.0153958139064112E-2"/>
          <c:w val="0.86025165056133301"/>
          <c:h val="0.69638807677386583"/>
        </c:manualLayout>
      </c:layout>
      <c:doughnutChart>
        <c:varyColors val="1"/>
        <c:ser>
          <c:idx val="0"/>
          <c:order val="0"/>
          <c:spPr>
            <a:effectLst>
              <a:outerShdw blurRad="50800" dist="12700" dir="600000" rotWithShape="0">
                <a:srgbClr val="000000">
                  <a:alpha val="42000"/>
                </a:srgbClr>
              </a:outerShdw>
            </a:effectLst>
            <a:scene3d>
              <a:camera prst="orthographicFront"/>
              <a:lightRig rig="balanced" dir="tl"/>
            </a:scene3d>
            <a:sp3d>
              <a:bevelT w="25400" h="50800" prst="angle"/>
              <a:contourClr>
                <a:srgbClr val="000000"/>
              </a:contourClr>
            </a:sp3d>
          </c:spPr>
          <c:explosion val="5"/>
          <c:dPt>
            <c:idx val="0"/>
            <c:spPr>
              <a:solidFill>
                <a:srgbClr val="00B0F0"/>
              </a:solidFill>
              <a:effectLst>
                <a:outerShdw blurRad="50800" dist="12700" dir="6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balanced" dir="tl"/>
              </a:scene3d>
              <a:sp3d>
                <a:bevelT w="25400" h="508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E636"/>
              </a:solidFill>
              <a:effectLst>
                <a:outerShdw blurRad="50800" dist="12700" dir="6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balanced" dir="tl"/>
              </a:scene3d>
              <a:sp3d>
                <a:bevelT w="25400" h="508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00B050"/>
              </a:solidFill>
              <a:effectLst>
                <a:outerShdw blurRad="50800" dist="12700" dir="6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balanced" dir="tl"/>
              </a:scene3d>
              <a:sp3d>
                <a:bevelT w="25400" h="508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12700" dir="6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balanced" dir="tl"/>
              </a:scene3d>
              <a:sp3d>
                <a:bevelT w="25400" h="50800" prst="angle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effectLst>
                <a:outerShdw blurRad="50800" dist="12700" dir="6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balanced" dir="tl"/>
              </a:scene3d>
              <a:sp3d>
                <a:bevelT w="25400" h="50800" prst="angle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4">
                  <a:lumMod val="50000"/>
                </a:schemeClr>
              </a:solidFill>
              <a:effectLst>
                <a:outerShdw blurRad="50800" dist="12700" dir="6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balanced" dir="tl"/>
              </a:scene3d>
              <a:sp3d>
                <a:bevelT w="25400" h="50800" prst="angle"/>
                <a:contourClr>
                  <a:srgbClr val="000000"/>
                </a:contourClr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ru-RU" sz="1600" b="1">
                      <a:solidFill>
                        <a:schemeClr val="bg1"/>
                      </a:solidFill>
                      <a:latin typeface="Book Antiqua" pitchFamily="18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lang="ru-RU" sz="1600" b="1">
                      <a:solidFill>
                        <a:schemeClr val="bg1"/>
                      </a:solidFill>
                      <a:latin typeface="Book Antiqua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lang="ru-RU" sz="1600" b="1">
                    <a:latin typeface="Book Antiqu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Лист1!$AE$82:$AE$87</c:f>
              <c:strCache>
                <c:ptCount val="6"/>
                <c:pt idx="0">
                  <c:v> органов дыхания</c:v>
                </c:pt>
                <c:pt idx="1">
                  <c:v> органов пищеварения</c:v>
                </c:pt>
                <c:pt idx="2">
                  <c:v> глаза и придаточного аппарата </c:v>
                </c:pt>
                <c:pt idx="3">
                  <c:v> нервной системы</c:v>
                </c:pt>
                <c:pt idx="4">
                  <c:v> костно-мышечной системы</c:v>
                </c:pt>
                <c:pt idx="5">
                  <c:v> мочеполовой системы</c:v>
                </c:pt>
              </c:strCache>
            </c:strRef>
          </c:cat>
          <c:val>
            <c:numRef>
              <c:f>Лист1!$AF$82:$AF$87</c:f>
              <c:numCache>
                <c:formatCode>0.00</c:formatCode>
                <c:ptCount val="6"/>
                <c:pt idx="0">
                  <c:v>31.2</c:v>
                </c:pt>
                <c:pt idx="1">
                  <c:v>11.76</c:v>
                </c:pt>
                <c:pt idx="2">
                  <c:v>9.56</c:v>
                </c:pt>
                <c:pt idx="3">
                  <c:v>7.8199999999999985</c:v>
                </c:pt>
                <c:pt idx="4">
                  <c:v>6.49</c:v>
                </c:pt>
                <c:pt idx="5">
                  <c:v>5.9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3D1E7-F550-474F-983B-063244566C5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536F2A0-500E-4FC1-87B3-22C0E78843E5}">
      <dgm:prSet phldrT="[Текст]"/>
      <dgm:spPr/>
      <dgm:t>
        <a:bodyPr/>
        <a:lstStyle/>
        <a:p>
          <a:endParaRPr lang="en-US" dirty="0" smtClean="0"/>
        </a:p>
        <a:p>
          <a:r>
            <a:rPr lang="ru-RU" dirty="0" smtClean="0"/>
            <a:t>родители</a:t>
          </a:r>
          <a:endParaRPr lang="ru-RU" dirty="0"/>
        </a:p>
      </dgm:t>
    </dgm:pt>
    <dgm:pt modelId="{64F87568-E383-4169-BAA5-C5EDCE087858}" type="parTrans" cxnId="{7C0E4387-7F84-4EAE-854C-590791F71D6B}">
      <dgm:prSet/>
      <dgm:spPr/>
      <dgm:t>
        <a:bodyPr/>
        <a:lstStyle/>
        <a:p>
          <a:endParaRPr lang="ru-RU"/>
        </a:p>
      </dgm:t>
    </dgm:pt>
    <dgm:pt modelId="{460CAE0A-1B35-4B6D-9BD2-2386150C6DED}" type="sibTrans" cxnId="{7C0E4387-7F84-4EAE-854C-590791F71D6B}">
      <dgm:prSet/>
      <dgm:spPr/>
      <dgm:t>
        <a:bodyPr/>
        <a:lstStyle/>
        <a:p>
          <a:endParaRPr lang="ru-RU"/>
        </a:p>
      </dgm:t>
    </dgm:pt>
    <dgm:pt modelId="{3988A007-E11B-46A0-8EDC-1089DC6C7BDF}">
      <dgm:prSet phldrT="[Текст]"/>
      <dgm:spPr/>
      <dgm:t>
        <a:bodyPr/>
        <a:lstStyle/>
        <a:p>
          <a:endParaRPr lang="en-US" dirty="0" smtClean="0"/>
        </a:p>
        <a:p>
          <a:r>
            <a:rPr lang="ru-RU" dirty="0" smtClean="0"/>
            <a:t>медработники</a:t>
          </a:r>
          <a:endParaRPr lang="ru-RU" dirty="0"/>
        </a:p>
      </dgm:t>
    </dgm:pt>
    <dgm:pt modelId="{AE7097F3-A8A3-463B-A790-7B30BA96E8BD}" type="parTrans" cxnId="{6C65B704-FCAA-4D5C-928E-E5420BB597E6}">
      <dgm:prSet/>
      <dgm:spPr/>
      <dgm:t>
        <a:bodyPr/>
        <a:lstStyle/>
        <a:p>
          <a:endParaRPr lang="ru-RU"/>
        </a:p>
      </dgm:t>
    </dgm:pt>
    <dgm:pt modelId="{5D1F704F-6B3A-46D9-AF80-8AF725B2128A}" type="sibTrans" cxnId="{6C65B704-FCAA-4D5C-928E-E5420BB597E6}">
      <dgm:prSet/>
      <dgm:spPr/>
      <dgm:t>
        <a:bodyPr/>
        <a:lstStyle/>
        <a:p>
          <a:endParaRPr lang="ru-RU"/>
        </a:p>
      </dgm:t>
    </dgm:pt>
    <dgm:pt modelId="{A480F375-545E-4221-97ED-13EBE1C8830F}">
      <dgm:prSet phldrT="[Текст]"/>
      <dgm:spPr/>
      <dgm:t>
        <a:bodyPr/>
        <a:lstStyle/>
        <a:p>
          <a:endParaRPr lang="en-US" dirty="0" smtClean="0"/>
        </a:p>
        <a:p>
          <a:r>
            <a:rPr lang="ru-RU" dirty="0" smtClean="0"/>
            <a:t>друзья</a:t>
          </a:r>
          <a:endParaRPr lang="ru-RU" dirty="0"/>
        </a:p>
      </dgm:t>
    </dgm:pt>
    <dgm:pt modelId="{CF5A51D1-A43E-4BEA-A46A-DE6838306B8E}" type="parTrans" cxnId="{009D5D89-C02B-4990-86E3-480600F258EC}">
      <dgm:prSet/>
      <dgm:spPr/>
      <dgm:t>
        <a:bodyPr/>
        <a:lstStyle/>
        <a:p>
          <a:endParaRPr lang="ru-RU"/>
        </a:p>
      </dgm:t>
    </dgm:pt>
    <dgm:pt modelId="{96C73084-C4CA-41E9-967D-D9501C199882}" type="sibTrans" cxnId="{009D5D89-C02B-4990-86E3-480600F258EC}">
      <dgm:prSet/>
      <dgm:spPr/>
      <dgm:t>
        <a:bodyPr/>
        <a:lstStyle/>
        <a:p>
          <a:endParaRPr lang="ru-RU"/>
        </a:p>
      </dgm:t>
    </dgm:pt>
    <dgm:pt modelId="{BF8417BC-8AD9-4FA8-B448-6BA8981881D6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сеть Интернет/педагоги</a:t>
          </a:r>
          <a:endParaRPr lang="ru-RU" dirty="0"/>
        </a:p>
      </dgm:t>
    </dgm:pt>
    <dgm:pt modelId="{99B47AE8-4413-4B22-BBCB-8F56B2C8AD9C}" type="parTrans" cxnId="{89F095C2-64C2-45D4-8156-AE0B7B745D96}">
      <dgm:prSet/>
      <dgm:spPr/>
      <dgm:t>
        <a:bodyPr/>
        <a:lstStyle/>
        <a:p>
          <a:endParaRPr lang="ru-RU"/>
        </a:p>
      </dgm:t>
    </dgm:pt>
    <dgm:pt modelId="{A74EBA3B-7D70-459E-AFE4-E02CDB9821E2}" type="sibTrans" cxnId="{89F095C2-64C2-45D4-8156-AE0B7B745D96}">
      <dgm:prSet/>
      <dgm:spPr/>
      <dgm:t>
        <a:bodyPr/>
        <a:lstStyle/>
        <a:p>
          <a:endParaRPr lang="ru-RU"/>
        </a:p>
      </dgm:t>
    </dgm:pt>
    <dgm:pt modelId="{C8A611DF-DE83-4086-BD12-0683ACE719C0}" type="pres">
      <dgm:prSet presAssocID="{1323D1E7-F550-474F-983B-063244566C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D5F3373-EF99-42B8-9731-B7DAD6313846}" type="pres">
      <dgm:prSet presAssocID="{5536F2A0-500E-4FC1-87B3-22C0E78843E5}" presName="Name8" presStyleCnt="0"/>
      <dgm:spPr/>
    </dgm:pt>
    <dgm:pt modelId="{874F8BE6-F88F-42A8-9B98-640414F97A05}" type="pres">
      <dgm:prSet presAssocID="{5536F2A0-500E-4FC1-87B3-22C0E78843E5}" presName="level" presStyleLbl="node1" presStyleIdx="0" presStyleCnt="4" custLinFactNeighborX="658" custLinFactNeighborY="-3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9E719-7A98-4D59-AB60-D9DE708163EE}" type="pres">
      <dgm:prSet presAssocID="{5536F2A0-500E-4FC1-87B3-22C0E78843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C3787-BFE9-471E-B8FC-E9DB4BEE6182}" type="pres">
      <dgm:prSet presAssocID="{3988A007-E11B-46A0-8EDC-1089DC6C7BDF}" presName="Name8" presStyleCnt="0"/>
      <dgm:spPr/>
    </dgm:pt>
    <dgm:pt modelId="{E00B31DA-433F-469F-A522-9BC83178BDA5}" type="pres">
      <dgm:prSet presAssocID="{3988A007-E11B-46A0-8EDC-1089DC6C7BD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8E78-07D5-4E98-95AD-417723252394}" type="pres">
      <dgm:prSet presAssocID="{3988A007-E11B-46A0-8EDC-1089DC6C7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98AC-B055-4C83-8182-EFCD651F518C}" type="pres">
      <dgm:prSet presAssocID="{A480F375-545E-4221-97ED-13EBE1C8830F}" presName="Name8" presStyleCnt="0"/>
      <dgm:spPr/>
    </dgm:pt>
    <dgm:pt modelId="{FA51AEB2-AB61-4429-A056-1D27F00A9C45}" type="pres">
      <dgm:prSet presAssocID="{A480F375-545E-4221-97ED-13EBE1C8830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28D19-E69B-40A0-A94C-9A55EF46BE3E}" type="pres">
      <dgm:prSet presAssocID="{A480F375-545E-4221-97ED-13EBE1C883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46D75-B776-4385-A54A-6162CA923D36}" type="pres">
      <dgm:prSet presAssocID="{BF8417BC-8AD9-4FA8-B448-6BA8981881D6}" presName="Name8" presStyleCnt="0"/>
      <dgm:spPr/>
    </dgm:pt>
    <dgm:pt modelId="{73C7CA5B-8826-4B5D-9DD2-EB170C78FFB3}" type="pres">
      <dgm:prSet presAssocID="{BF8417BC-8AD9-4FA8-B448-6BA8981881D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21FFF-B36D-4549-AAF8-6E7C59A73A64}" type="pres">
      <dgm:prSet presAssocID="{BF8417BC-8AD9-4FA8-B448-6BA8981881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27EB18-B63E-48BF-9ADF-4948B2F384F5}" type="presOf" srcId="{A480F375-545E-4221-97ED-13EBE1C8830F}" destId="{83F28D19-E69B-40A0-A94C-9A55EF46BE3E}" srcOrd="1" destOrd="0" presId="urn:microsoft.com/office/officeart/2005/8/layout/pyramid1"/>
    <dgm:cxn modelId="{15177407-14CB-444A-9DB5-07F0E326D94B}" type="presOf" srcId="{3988A007-E11B-46A0-8EDC-1089DC6C7BDF}" destId="{E00B31DA-433F-469F-A522-9BC83178BDA5}" srcOrd="0" destOrd="0" presId="urn:microsoft.com/office/officeart/2005/8/layout/pyramid1"/>
    <dgm:cxn modelId="{08B11978-907B-4095-B98E-D6DA43E91D6B}" type="presOf" srcId="{BF8417BC-8AD9-4FA8-B448-6BA8981881D6}" destId="{73C7CA5B-8826-4B5D-9DD2-EB170C78FFB3}" srcOrd="0" destOrd="0" presId="urn:microsoft.com/office/officeart/2005/8/layout/pyramid1"/>
    <dgm:cxn modelId="{96C496E2-8BB9-4800-9FBE-48F0F4F66667}" type="presOf" srcId="{3988A007-E11B-46A0-8EDC-1089DC6C7BDF}" destId="{C0A48E78-07D5-4E98-95AD-417723252394}" srcOrd="1" destOrd="0" presId="urn:microsoft.com/office/officeart/2005/8/layout/pyramid1"/>
    <dgm:cxn modelId="{49D03A55-B277-48D8-88F6-2350B201168F}" type="presOf" srcId="{BF8417BC-8AD9-4FA8-B448-6BA8981881D6}" destId="{CEB21FFF-B36D-4549-AAF8-6E7C59A73A64}" srcOrd="1" destOrd="0" presId="urn:microsoft.com/office/officeart/2005/8/layout/pyramid1"/>
    <dgm:cxn modelId="{6C65B704-FCAA-4D5C-928E-E5420BB597E6}" srcId="{1323D1E7-F550-474F-983B-063244566C5D}" destId="{3988A007-E11B-46A0-8EDC-1089DC6C7BDF}" srcOrd="1" destOrd="0" parTransId="{AE7097F3-A8A3-463B-A790-7B30BA96E8BD}" sibTransId="{5D1F704F-6B3A-46D9-AF80-8AF725B2128A}"/>
    <dgm:cxn modelId="{3BB5FF8D-F639-4860-9197-D0F14B6BF781}" type="presOf" srcId="{5536F2A0-500E-4FC1-87B3-22C0E78843E5}" destId="{6279E719-7A98-4D59-AB60-D9DE708163EE}" srcOrd="1" destOrd="0" presId="urn:microsoft.com/office/officeart/2005/8/layout/pyramid1"/>
    <dgm:cxn modelId="{12FA56A9-859C-4BA3-A16A-1BD671955B62}" type="presOf" srcId="{5536F2A0-500E-4FC1-87B3-22C0E78843E5}" destId="{874F8BE6-F88F-42A8-9B98-640414F97A05}" srcOrd="0" destOrd="0" presId="urn:microsoft.com/office/officeart/2005/8/layout/pyramid1"/>
    <dgm:cxn modelId="{009D5D89-C02B-4990-86E3-480600F258EC}" srcId="{1323D1E7-F550-474F-983B-063244566C5D}" destId="{A480F375-545E-4221-97ED-13EBE1C8830F}" srcOrd="2" destOrd="0" parTransId="{CF5A51D1-A43E-4BEA-A46A-DE6838306B8E}" sibTransId="{96C73084-C4CA-41E9-967D-D9501C199882}"/>
    <dgm:cxn modelId="{9F129B6B-7103-457E-9B88-98F4B6C375A9}" type="presOf" srcId="{A480F375-545E-4221-97ED-13EBE1C8830F}" destId="{FA51AEB2-AB61-4429-A056-1D27F00A9C45}" srcOrd="0" destOrd="0" presId="urn:microsoft.com/office/officeart/2005/8/layout/pyramid1"/>
    <dgm:cxn modelId="{89F095C2-64C2-45D4-8156-AE0B7B745D96}" srcId="{1323D1E7-F550-474F-983B-063244566C5D}" destId="{BF8417BC-8AD9-4FA8-B448-6BA8981881D6}" srcOrd="3" destOrd="0" parTransId="{99B47AE8-4413-4B22-BBCB-8F56B2C8AD9C}" sibTransId="{A74EBA3B-7D70-459E-AFE4-E02CDB9821E2}"/>
    <dgm:cxn modelId="{7C0E4387-7F84-4EAE-854C-590791F71D6B}" srcId="{1323D1E7-F550-474F-983B-063244566C5D}" destId="{5536F2A0-500E-4FC1-87B3-22C0E78843E5}" srcOrd="0" destOrd="0" parTransId="{64F87568-E383-4169-BAA5-C5EDCE087858}" sibTransId="{460CAE0A-1B35-4B6D-9BD2-2386150C6DED}"/>
    <dgm:cxn modelId="{7717AF65-09AD-4924-A414-4941AC9E6654}" type="presOf" srcId="{1323D1E7-F550-474F-983B-063244566C5D}" destId="{C8A611DF-DE83-4086-BD12-0683ACE719C0}" srcOrd="0" destOrd="0" presId="urn:microsoft.com/office/officeart/2005/8/layout/pyramid1"/>
    <dgm:cxn modelId="{BBCB6398-4A05-4906-85A4-3AA51F5A7DD9}" type="presParOf" srcId="{C8A611DF-DE83-4086-BD12-0683ACE719C0}" destId="{8D5F3373-EF99-42B8-9731-B7DAD6313846}" srcOrd="0" destOrd="0" presId="urn:microsoft.com/office/officeart/2005/8/layout/pyramid1"/>
    <dgm:cxn modelId="{E2B1F628-C38B-474E-8EBB-8F6EA81031AF}" type="presParOf" srcId="{8D5F3373-EF99-42B8-9731-B7DAD6313846}" destId="{874F8BE6-F88F-42A8-9B98-640414F97A05}" srcOrd="0" destOrd="0" presId="urn:microsoft.com/office/officeart/2005/8/layout/pyramid1"/>
    <dgm:cxn modelId="{91BF1F5C-65A4-4212-B7D4-F4BF7C74F9D2}" type="presParOf" srcId="{8D5F3373-EF99-42B8-9731-B7DAD6313846}" destId="{6279E719-7A98-4D59-AB60-D9DE708163EE}" srcOrd="1" destOrd="0" presId="urn:microsoft.com/office/officeart/2005/8/layout/pyramid1"/>
    <dgm:cxn modelId="{5DED05CF-2A25-41E8-9B74-9EED2421B923}" type="presParOf" srcId="{C8A611DF-DE83-4086-BD12-0683ACE719C0}" destId="{5DEC3787-BFE9-471E-B8FC-E9DB4BEE6182}" srcOrd="1" destOrd="0" presId="urn:microsoft.com/office/officeart/2005/8/layout/pyramid1"/>
    <dgm:cxn modelId="{0496DFE4-4E3B-40B9-B577-1D7D9EDA0B3F}" type="presParOf" srcId="{5DEC3787-BFE9-471E-B8FC-E9DB4BEE6182}" destId="{E00B31DA-433F-469F-A522-9BC83178BDA5}" srcOrd="0" destOrd="0" presId="urn:microsoft.com/office/officeart/2005/8/layout/pyramid1"/>
    <dgm:cxn modelId="{D4B7267D-6819-4225-AE62-C961D7EB1BF8}" type="presParOf" srcId="{5DEC3787-BFE9-471E-B8FC-E9DB4BEE6182}" destId="{C0A48E78-07D5-4E98-95AD-417723252394}" srcOrd="1" destOrd="0" presId="urn:microsoft.com/office/officeart/2005/8/layout/pyramid1"/>
    <dgm:cxn modelId="{8A338A2C-7A83-4FC6-B5B3-8B27C3C39785}" type="presParOf" srcId="{C8A611DF-DE83-4086-BD12-0683ACE719C0}" destId="{2BB898AC-B055-4C83-8182-EFCD651F518C}" srcOrd="2" destOrd="0" presId="urn:microsoft.com/office/officeart/2005/8/layout/pyramid1"/>
    <dgm:cxn modelId="{7FE3346A-E1FE-4D17-8EF0-E6A5940D430D}" type="presParOf" srcId="{2BB898AC-B055-4C83-8182-EFCD651F518C}" destId="{FA51AEB2-AB61-4429-A056-1D27F00A9C45}" srcOrd="0" destOrd="0" presId="urn:microsoft.com/office/officeart/2005/8/layout/pyramid1"/>
    <dgm:cxn modelId="{B572D3B4-CB21-4F65-8AE3-C50BBF3B5A9F}" type="presParOf" srcId="{2BB898AC-B055-4C83-8182-EFCD651F518C}" destId="{83F28D19-E69B-40A0-A94C-9A55EF46BE3E}" srcOrd="1" destOrd="0" presId="urn:microsoft.com/office/officeart/2005/8/layout/pyramid1"/>
    <dgm:cxn modelId="{A474FA13-6A3B-4564-9606-37D94BB0E676}" type="presParOf" srcId="{C8A611DF-DE83-4086-BD12-0683ACE719C0}" destId="{E9A46D75-B776-4385-A54A-6162CA923D36}" srcOrd="3" destOrd="0" presId="urn:microsoft.com/office/officeart/2005/8/layout/pyramid1"/>
    <dgm:cxn modelId="{766AEDF6-2EC4-40AD-B0F1-FC329A6DC041}" type="presParOf" srcId="{E9A46D75-B776-4385-A54A-6162CA923D36}" destId="{73C7CA5B-8826-4B5D-9DD2-EB170C78FFB3}" srcOrd="0" destOrd="0" presId="urn:microsoft.com/office/officeart/2005/8/layout/pyramid1"/>
    <dgm:cxn modelId="{BD1B10F7-EB42-43D4-9C70-E1476640AF9D}" type="presParOf" srcId="{E9A46D75-B776-4385-A54A-6162CA923D36}" destId="{CEB21FFF-B36D-4549-AAF8-6E7C59A73A64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0.07059</cdr:x>
      <cdr:y>0</cdr:y>
    </cdr:from>
    <cdr:to>
      <cdr:x>0.11029</cdr:x>
      <cdr:y>0.05714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068" y="0"/>
          <a:ext cx="232913" cy="155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>
              <a:latin typeface="Calibri"/>
              <a:cs typeface="Calibri"/>
            </a:rPr>
            <a:t>‰</a:t>
          </a: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0.35052</cdr:x>
      <cdr:y>0.94521</cdr:y>
    </cdr:from>
    <cdr:to>
      <cdr:x>0.73196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2" y="4929222"/>
          <a:ext cx="2643184" cy="285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органов кровообращения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0.30928</cdr:x>
      <cdr:y>0.9726</cdr:y>
    </cdr:from>
    <cdr:to>
      <cdr:x>0.32486</cdr:x>
      <cdr:y>0.99331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140" y="5072098"/>
          <a:ext cx="108000" cy="10800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0.4375</cdr:x>
      <cdr:y>0.87838</cdr:y>
    </cdr:from>
    <cdr:to>
      <cdr:x>0.82313</cdr:x>
      <cdr:y>0.94595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3000396" y="4643479"/>
          <a:ext cx="2644669" cy="357202"/>
          <a:chOff x="2857548" y="4714911"/>
          <a:chExt cx="2215149" cy="285752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2977220" y="4714911"/>
            <a:ext cx="2095477" cy="28575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tIns="0" rtlCol="0"/>
          <a:lstStyle xmlns:a="http://schemas.openxmlformats.org/drawingml/2006/main"/>
          <a:p xmlns:a="http://schemas.openxmlformats.org/drawingml/2006/main"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мочеполовой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системы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2857548" y="4786346"/>
            <a:ext cx="108000" cy="108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endParaRPr lang="uk-UA" sz="1100" dirty="0"/>
          </a:p>
        </cdr:txBody>
      </cdr:sp>
    </cdr:grpSp>
  </cdr:relSizeAnchor>
  <cdr:relSizeAnchor xmlns:cdr="http://schemas.openxmlformats.org/drawingml/2006/chartDrawing">
    <cdr:from>
      <cdr:x>0.15625</cdr:x>
      <cdr:y>0.27027</cdr:y>
    </cdr:from>
    <cdr:to>
      <cdr:x>0.32292</cdr:x>
      <cdr:y>0.33784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1570" y="1428760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краина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0.2549</cdr:x>
      <cdr:y>0.32308</cdr:y>
    </cdr:from>
    <cdr:to>
      <cdr:x>0.66667</cdr:x>
      <cdr:y>0.44615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694" y="1500198"/>
          <a:ext cx="150019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rIns="36000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Харьковская обл.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1692C-BA95-40E3-A3CF-485F34679B06}" type="datetimeFigureOut">
              <a:rPr lang="uk-UA" smtClean="0"/>
              <a:pPr/>
              <a:t>15.10.2013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9919-60EB-4F9A-92D9-09476494464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AA8D-5A2E-4E53-9818-7810CFA1A8B9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AA8D-5A2E-4E53-9818-7810CFA1A8B9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290A86-F1AA-415F-BF32-B22B9A9935A5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8827D0-6474-4B36-8D31-D7E45DBCD0A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A899-0740-419B-AA5C-A78CCC995C50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A899-0740-419B-AA5C-A78CCC995C50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09919-60EB-4F9A-92D9-09476494464E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643050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Актуальные вопросы профилактики </a:t>
            </a: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заболеваний среди  </a:t>
            </a:r>
            <a:r>
              <a:rPr lang="ru-RU" sz="4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учащихся школ</a:t>
            </a:r>
            <a:endParaRPr lang="ru-RU" sz="400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51435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Пересыпкина</a:t>
            </a:r>
            <a:r>
              <a:rPr lang="ru-RU" sz="3200" b="1" i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Т.В., </a:t>
            </a:r>
            <a:r>
              <a:rPr lang="ru-RU" sz="200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к.м.н., зав отделения научной организации медицинской помощи школьникам и подросткам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35716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 «Институт охраны здоровья детей и подростков Национальной академии медицинских наук Украины»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Пропаганда активного образа жизни и здорового питания в СМИ является экономически эффективной и реально выполнимой мерой. При ежедневной физической нагрузке в течение 150 мин. значительно снижает риск развития СС заболеваний и диабета, физическая активность в течение 30-60 мин. достаточна для сокращения риска развития рака молочной железы и толстой кишки.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Дети и молодежь в возрасте от 5 до 17 лет должны ежедневно иметь минимум 60 мин. физической активности от умеренной до высокой интенсивности, старшие - минимум 150 мин. нагрузки умеренной интенсивности в неделю.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Сокращение маркетинга продуктов питания и безалкогольных напитков  с высоким содержанием соли, соли, жиров и сахара для детей является экономически эффективным для сокращения распространенности НИЗ.  Маркетинг таких продуктов питания для детей является очень сильным, т.к., дети легко вовлекаются и воспринимают рекламу и др. рекламные акции. 	Существуют убедительные данные о наличии связи между телевизионной рекламой и знаниями детей об этих продуктах, их предпочтениями, запросами на покупку и структурами потребления. Ограничение воздействия рекламы на детей показало, что дети в возрасте 4-15 лет видели на 32,0% меньше рекламы продуктов питания, чем до введения ограничений.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США внедрение программ по снижению цен на продукты здорового питания привело к повышению на 78,0% потребления этих продуктов питания.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Объединение таких направлений как стимулирование потребления продуктов здорового питания и повышение физической активности показало эффективность в контроле роста ожирения среди детей во Франции и Швеции.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Существуют фактические данные в пользу того, что меры на уровне всего населения более эффективны, чем меры на индивидуальном уровне.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357166"/>
            <a:ext cx="7715304" cy="8572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Средний возраст населения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Германия 49,5 лет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Эстония 40,78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Украина 39,62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 39,15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Польша 38,55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Россия 38,22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Молдова 35,61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Казахстан 29,2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357166"/>
            <a:ext cx="4543428" cy="5768997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Часть населения до 15 лет (%)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Казахстан 25,46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Молдова 16,52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Эстония 15,69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Россия 15,45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 15,1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Польша 14,91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Украина 14,18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Германия 13,17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642918"/>
            <a:ext cx="7643866" cy="114300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Продолжительность жизни (м/ж)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-Германия (78/83)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Польша (72/81)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-Эстония (71/81)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Молдова (67/75)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Беларусь (66/77)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краина (65/76)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Россия (63/75)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Кыргызстан (65/72)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Казахстан (62/72)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Вероятность смерти в возрасте до 5 лет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(на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новорожденных)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Германия – 4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Эстония – 4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Польша -5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 -6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Украина -10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Россия -12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Молдова -18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Казахстан -19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Кыргызстан -31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с двумя скругленными соседними углами 86"/>
          <p:cNvSpPr/>
          <p:nvPr/>
        </p:nvSpPr>
        <p:spPr>
          <a:xfrm>
            <a:off x="642910" y="1714488"/>
            <a:ext cx="7929618" cy="4572032"/>
          </a:xfrm>
          <a:prstGeom prst="round2SameRect">
            <a:avLst>
              <a:gd name="adj1" fmla="val 3590"/>
              <a:gd name="adj2" fmla="val 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 flipV="1">
            <a:off x="810994" y="142876"/>
            <a:ext cx="7433414" cy="128586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85728"/>
            <a:ext cx="7072362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Возрастная структура детского населения Украины в 2012 году</a:t>
            </a:r>
            <a:endParaRPr lang="ru-RU" sz="2800" b="1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4" name="Капля 93"/>
          <p:cNvSpPr/>
          <p:nvPr/>
        </p:nvSpPr>
        <p:spPr>
          <a:xfrm rot="13760398">
            <a:off x="4884451" y="3187987"/>
            <a:ext cx="1857388" cy="1857388"/>
          </a:xfrm>
          <a:prstGeom prst="teardrop">
            <a:avLst/>
          </a:prstGeom>
          <a:solidFill>
            <a:srgbClr val="C00000"/>
          </a:solidFill>
          <a:ln>
            <a:noFill/>
          </a:ln>
          <a:effectLst>
            <a:outerShdw blurRad="50800" dist="12700" dir="5400000" sy="23000" kx="1200000" algn="br" rotWithShape="0">
              <a:prstClr val="black">
                <a:alpha val="3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81000" h="444500"/>
            <a:bevelB w="0" h="0"/>
            <a:contourClr>
              <a:srgbClr val="7030A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Капля 95"/>
          <p:cNvSpPr/>
          <p:nvPr/>
        </p:nvSpPr>
        <p:spPr>
          <a:xfrm rot="6119719">
            <a:off x="3199425" y="2401874"/>
            <a:ext cx="1340756" cy="1443002"/>
          </a:xfrm>
          <a:prstGeom prst="teardrop">
            <a:avLst/>
          </a:prstGeom>
          <a:solidFill>
            <a:srgbClr val="7030A0"/>
          </a:solidFill>
          <a:ln>
            <a:noFill/>
          </a:ln>
          <a:effectLst>
            <a:outerShdw blurRad="50800" dist="12700" dir="5400000" sy="23000" kx="1200000" algn="br" rotWithShape="0">
              <a:prstClr val="black">
                <a:alpha val="3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81000" h="444500"/>
            <a:bevelB w="0" h="0"/>
            <a:contourClr>
              <a:srgbClr val="7030A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Капля 92"/>
          <p:cNvSpPr/>
          <p:nvPr/>
        </p:nvSpPr>
        <p:spPr>
          <a:xfrm rot="21373493">
            <a:off x="2693941" y="4103142"/>
            <a:ext cx="1755854" cy="159997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12700" dir="5400000" sy="23000" kx="1200000" algn="br" rotWithShape="0">
              <a:prstClr val="black">
                <a:alpha val="3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81000" h="444500"/>
            <a:bevelB w="0" h="0"/>
            <a:contourClr>
              <a:srgbClr val="7030A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5429256" y="385762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parajita" pitchFamily="34" charset="0"/>
              </a:rPr>
              <a:t>42,00 %</a:t>
            </a:r>
            <a:endParaRPr lang="ru-RU" dirty="0">
              <a:solidFill>
                <a:schemeClr val="bg1"/>
              </a:solidFill>
              <a:cs typeface="Aparajit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286116" y="463130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parajita" pitchFamily="34" charset="0"/>
              </a:rPr>
              <a:t>39,93 %</a:t>
            </a:r>
            <a:endParaRPr lang="ru-RU" dirty="0">
              <a:solidFill>
                <a:schemeClr val="bg1"/>
              </a:solidFill>
              <a:cs typeface="Aparajit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71868" y="285749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parajita" pitchFamily="34" charset="0"/>
              </a:rPr>
              <a:t>18,07 %</a:t>
            </a:r>
            <a:endParaRPr lang="ru-RU" dirty="0">
              <a:solidFill>
                <a:schemeClr val="bg1"/>
              </a:solidFill>
              <a:cs typeface="Aparajit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858016" y="37861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0 – 6 лет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85852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7 – 14 лет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14612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15 – 17 лет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4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с двумя скругленными соседними углами 86"/>
          <p:cNvSpPr/>
          <p:nvPr/>
        </p:nvSpPr>
        <p:spPr>
          <a:xfrm>
            <a:off x="642910" y="1643050"/>
            <a:ext cx="8001056" cy="4666864"/>
          </a:xfrm>
          <a:prstGeom prst="round2SameRect">
            <a:avLst>
              <a:gd name="adj1" fmla="val 3590"/>
              <a:gd name="adj2" fmla="val 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 flipV="1">
            <a:off x="810994" y="142876"/>
            <a:ext cx="7433414" cy="128586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85728"/>
            <a:ext cx="7500990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Динамика численности детского населения Харьковской области (от 2005 до 2012 года)</a:t>
            </a:r>
            <a:endParaRPr lang="ru-RU" sz="28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Капля 93"/>
          <p:cNvSpPr/>
          <p:nvPr/>
        </p:nvSpPr>
        <p:spPr>
          <a:xfrm rot="13760398">
            <a:off x="1095260" y="2023962"/>
            <a:ext cx="1857388" cy="1857388"/>
          </a:xfrm>
          <a:prstGeom prst="teardrop">
            <a:avLst>
              <a:gd name="adj" fmla="val 84478"/>
            </a:avLst>
          </a:prstGeom>
          <a:solidFill>
            <a:srgbClr val="C00000"/>
          </a:solidFill>
          <a:ln>
            <a:noFill/>
          </a:ln>
          <a:effectLst>
            <a:outerShdw blurRad="50800" dist="12700" dir="5400000" sy="23000" kx="1200000" algn="br" rotWithShape="0">
              <a:prstClr val="black">
                <a:alpha val="3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81000" h="444500"/>
            <a:bevelB w="0" h="0"/>
            <a:contourClr>
              <a:srgbClr val="7030A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Капля 95"/>
          <p:cNvSpPr/>
          <p:nvPr/>
        </p:nvSpPr>
        <p:spPr>
          <a:xfrm rot="2130189">
            <a:off x="6225623" y="4505438"/>
            <a:ext cx="1479101" cy="1493919"/>
          </a:xfrm>
          <a:prstGeom prst="teardrop">
            <a:avLst>
              <a:gd name="adj" fmla="val 0"/>
            </a:avLst>
          </a:prstGeom>
          <a:solidFill>
            <a:srgbClr val="7030A0"/>
          </a:solidFill>
          <a:ln>
            <a:noFill/>
          </a:ln>
          <a:effectLst>
            <a:outerShdw blurRad="50800" dist="12700" dir="5400000" sy="23000" kx="1200000" algn="br" rotWithShape="0">
              <a:prstClr val="black">
                <a:alpha val="3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81000" h="444500"/>
            <a:bevelB w="0" h="0"/>
            <a:contourClr>
              <a:srgbClr val="7030A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Капля 92"/>
          <p:cNvSpPr/>
          <p:nvPr/>
        </p:nvSpPr>
        <p:spPr>
          <a:xfrm rot="21373493">
            <a:off x="3684310" y="3474067"/>
            <a:ext cx="1411549" cy="1292056"/>
          </a:xfrm>
          <a:prstGeom prst="teardrop">
            <a:avLst>
              <a:gd name="adj" fmla="val 4783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12700" dir="5400000" sy="23000" kx="1200000" algn="br" rotWithShape="0">
              <a:prstClr val="black">
                <a:alpha val="32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381000" h="444500"/>
            <a:bevelB w="0" h="0"/>
            <a:contourClr>
              <a:srgbClr val="7030A0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3071802" y="23574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+24,04 %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00628" y="357187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- 24,4 %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58082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- 38,97 %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43174" y="178592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0 – 6 лет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72000" y="300037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7 – 14 лет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43702" y="400050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15 – 17 лет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4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с двумя скругленными соседними углами 86"/>
          <p:cNvSpPr/>
          <p:nvPr/>
        </p:nvSpPr>
        <p:spPr>
          <a:xfrm>
            <a:off x="642910" y="1643050"/>
            <a:ext cx="8001056" cy="4666864"/>
          </a:xfrm>
          <a:prstGeom prst="round2SameRect">
            <a:avLst>
              <a:gd name="adj1" fmla="val 3590"/>
              <a:gd name="adj2" fmla="val 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 flipV="1">
            <a:off x="810994" y="142876"/>
            <a:ext cx="7433414" cy="128586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85728"/>
            <a:ext cx="7286676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Распространенность заболеваний среди детей  Украины 0-17 лет</a:t>
            </a:r>
            <a:endParaRPr lang="ru-RU" sz="28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714348" y="1785926"/>
          <a:ext cx="764386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584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с двумя скругленными соседними углами 86"/>
          <p:cNvSpPr/>
          <p:nvPr/>
        </p:nvSpPr>
        <p:spPr>
          <a:xfrm>
            <a:off x="285720" y="1714488"/>
            <a:ext cx="8715436" cy="4929222"/>
          </a:xfrm>
          <a:prstGeom prst="round2SameRect">
            <a:avLst>
              <a:gd name="adj1" fmla="val 3590"/>
              <a:gd name="adj2" fmla="val 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 flipV="1">
            <a:off x="500034" y="71438"/>
            <a:ext cx="8143932" cy="1428736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0"/>
            <a:ext cx="7858180" cy="14884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ru-RU" sz="24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Соотношение показателей распространенности</a:t>
            </a:r>
          </a:p>
          <a:p>
            <a:pPr lvl="0" algn="ctr"/>
            <a:r>
              <a:rPr lang="ru-RU" sz="24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отдельных классов заболеваний</a:t>
            </a:r>
            <a:br>
              <a:rPr lang="ru-RU" sz="24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 Украине  и  Харьковской области</a:t>
            </a:r>
          </a:p>
          <a:p>
            <a:pPr lvl="0" algn="ctr"/>
            <a:r>
              <a:rPr lang="ru-RU" sz="20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 1000 детей)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714488"/>
          <a:ext cx="864396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584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соседними углами 12"/>
          <p:cNvSpPr/>
          <p:nvPr/>
        </p:nvSpPr>
        <p:spPr>
          <a:xfrm flipV="1">
            <a:off x="571472" y="142852"/>
            <a:ext cx="8143932" cy="1000132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642910" y="1285860"/>
            <a:ext cx="7858180" cy="5357850"/>
          </a:xfrm>
          <a:prstGeom prst="round2SameRect">
            <a:avLst>
              <a:gd name="adj1" fmla="val 3590"/>
              <a:gd name="adj2" fmla="val 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7249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 Antiqua" pitchFamily="18" charset="0"/>
              </a:rPr>
              <a:t> </a:t>
            </a:r>
            <a:endParaRPr lang="uk-UA" sz="2800" dirty="0">
              <a:solidFill>
                <a:schemeClr val="accent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00100" y="1285860"/>
          <a:ext cx="692948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1"/>
          <p:cNvGraphicFramePr>
            <a:graphicFrameLocks/>
          </p:cNvGraphicFramePr>
          <p:nvPr/>
        </p:nvGraphicFramePr>
        <p:xfrm>
          <a:off x="4929190" y="1285860"/>
          <a:ext cx="464347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Группа 11"/>
          <p:cNvGrpSpPr/>
          <p:nvPr/>
        </p:nvGrpSpPr>
        <p:grpSpPr>
          <a:xfrm>
            <a:off x="3143240" y="5929330"/>
            <a:ext cx="3000035" cy="369332"/>
            <a:chOff x="3178116" y="6143644"/>
            <a:chExt cx="3143297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3392456" y="6143644"/>
              <a:ext cx="292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болезни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нервной системы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78116" y="6357958"/>
              <a:ext cx="108000" cy="1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71670" y="271462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Украина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64318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Харьковская обл.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214290"/>
            <a:ext cx="7858180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распространенности по классам болезней среди детей 7-14 лет в 2012 г.(%)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ВОЗ распространение неинфекционных заболеваний (НИЗ) в мире достигло масштабов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эпидемии.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НИЗ представляют собой основную причину смертности во всем мире, вызывая больше летальных исходов, чем все остальные причины вместе взятые. Из 57 млн. случаев смерти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(2008 г)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причиной 36 млн. (63,0%) были НИЗ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(преимущественно  заболевания ССС, диабет, онкологические заболевания и хронические респираторные заболевания).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Однако, уровень заболеваемости может быть существенно уменьшен путем снижения факторов риска, диагностики на ранних стадиях заболеваний и своевременного лечения.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/>
        </p:nvSpPr>
        <p:spPr>
          <a:xfrm flipV="1">
            <a:off x="571472" y="0"/>
            <a:ext cx="8143932" cy="1214422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00034" y="1357298"/>
            <a:ext cx="8215370" cy="5143536"/>
          </a:xfrm>
          <a:prstGeom prst="round2SameRect">
            <a:avLst>
              <a:gd name="adj1" fmla="val 3590"/>
              <a:gd name="adj2" fmla="val 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1571588"/>
          <a:ext cx="685804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500694" y="1357298"/>
          <a:ext cx="335758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распространенности по классам болезней среди подростков 15-17 лет  Украины и Харьковской области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2012 г.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84" y="0"/>
            <a:ext cx="7935779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Основные источники информации про здоровый способ жизни и факторы, которые его формируют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4450" y="3105150"/>
            <a:ext cx="45720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ДРУЗЬЯ</a:t>
            </a:r>
            <a:endParaRPr lang="uk-UA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0163" y="2190750"/>
            <a:ext cx="45720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СЕТЬ ИНТЕРНЕТ</a:t>
            </a:r>
            <a:endParaRPr lang="uk-UA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4450" y="1295400"/>
            <a:ext cx="45720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РОДИТЕЛИ</a:t>
            </a:r>
            <a:endParaRPr lang="uk-UA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00163" y="4000500"/>
            <a:ext cx="45720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МЕДРАБОТНИКИ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71587" y="4914900"/>
            <a:ext cx="45720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ПЕДАГОГИ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7300" y="5772150"/>
            <a:ext cx="45720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ЛИТЕРАТУРА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2887" y="13525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74%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4312" y="217170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50%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4312" y="31051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39%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2887" y="403860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29%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312" y="49339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27%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00025" y="582930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14%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43612" y="58864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17%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57900" y="49720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57900" y="40957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22%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29325" y="31432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48%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029325" y="22288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44%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043612" y="1352550"/>
            <a:ext cx="1014413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59%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857250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юнакі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933450"/>
            <a:ext cx="19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юнакі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84" y="0"/>
            <a:ext cx="726428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«Какому из источников Вы доверяете в данном вопросе?»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62101"/>
          <a:ext cx="8686800" cy="469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2987" y="1181100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юнакі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0675" y="1219200"/>
            <a:ext cx="19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Сільські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юнакі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7462" y="1885950"/>
            <a:ext cx="101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71%</a:t>
            </a:r>
            <a:endParaRPr lang="uk-U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86386" y="1885950"/>
            <a:ext cx="9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58%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57362" y="2876550"/>
            <a:ext cx="131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23,9%</a:t>
            </a:r>
            <a:endParaRPr lang="uk-U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7237" y="3962400"/>
            <a:ext cx="117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19%</a:t>
            </a: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200650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8,9%</a:t>
            </a:r>
            <a:endParaRPr lang="uk-U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050" y="2914650"/>
            <a:ext cx="124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21,9%</a:t>
            </a:r>
            <a:endParaRPr lang="uk-U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100887" y="4152900"/>
            <a:ext cx="115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17%</a:t>
            </a:r>
            <a:endParaRPr lang="uk-U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25" y="5334000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15,6%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концепции профилактических мероприятий: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сотрудничество всех участников </a:t>
            </a:r>
            <a:r>
              <a:rPr lang="ru-RU" dirty="0" err="1" smtClean="0"/>
              <a:t>учебно</a:t>
            </a:r>
            <a:r>
              <a:rPr lang="ru-RU" dirty="0" smtClean="0"/>
              <a:t> - воспитательного процесса для создания условий по первичной профилактике нарушений здоровья , активизация лечебно - профилактической работы .</a:t>
            </a:r>
          </a:p>
          <a:p>
            <a:r>
              <a:rPr lang="ru-RU" dirty="0" smtClean="0"/>
              <a:t>предварительную психогигиеническая оценку педагогической инновации ;</a:t>
            </a:r>
          </a:p>
          <a:p>
            <a:r>
              <a:rPr lang="ru-RU" dirty="0" smtClean="0"/>
              <a:t>текущую гигиеническую оценку школьной среды и учебной нагрузки , организации учебной деятельности школьников ;</a:t>
            </a:r>
          </a:p>
          <a:p>
            <a:r>
              <a:rPr lang="ru-RU" dirty="0" smtClean="0"/>
              <a:t>активный мониторинг здоровья учащихся с системным применением </a:t>
            </a:r>
            <a:r>
              <a:rPr lang="ru-RU" dirty="0" err="1" smtClean="0"/>
              <a:t>скрининговых</a:t>
            </a:r>
            <a:r>
              <a:rPr lang="ru-RU" dirty="0" smtClean="0"/>
              <a:t> методик ;</a:t>
            </a:r>
          </a:p>
          <a:p>
            <a:r>
              <a:rPr lang="ru-RU" dirty="0" smtClean="0"/>
              <a:t>актуализацию в ученической среде личностной ответственности за сохранение здоровья , оптимизацию учебной среды ;</a:t>
            </a:r>
          </a:p>
          <a:p>
            <a:r>
              <a:rPr lang="ru-RU" dirty="0" smtClean="0"/>
              <a:t>личностно ориентированную педагогику , основанную на учете </a:t>
            </a:r>
            <a:r>
              <a:rPr lang="ru-RU" dirty="0" err="1" smtClean="0"/>
              <a:t>гендерных</a:t>
            </a:r>
            <a:r>
              <a:rPr lang="ru-RU" dirty="0" smtClean="0"/>
              <a:t> особенностей развития детей 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dirty="0" smtClean="0">
                <a:latin typeface="Book Antiqua" pitchFamily="18" charset="0"/>
              </a:rPr>
              <a:t>1.</a:t>
            </a:r>
            <a:r>
              <a:rPr lang="ru-RU" dirty="0" smtClean="0"/>
              <a:t> </a:t>
            </a:r>
            <a:r>
              <a:rPr lang="ru-RU" sz="3000" dirty="0" smtClean="0">
                <a:latin typeface="Book Antiqua" pitchFamily="18" charset="0"/>
              </a:rPr>
              <a:t>Индексная оценка факторов </a:t>
            </a:r>
            <a:r>
              <a:rPr lang="ru-RU" sz="3000" dirty="0" err="1" smtClean="0">
                <a:latin typeface="Book Antiqua" pitchFamily="18" charset="0"/>
              </a:rPr>
              <a:t>внутришкольной</a:t>
            </a:r>
            <a:r>
              <a:rPr lang="ru-RU" sz="3000" dirty="0" smtClean="0">
                <a:latin typeface="Book Antiqua" pitchFamily="18" charset="0"/>
              </a:rPr>
              <a:t> среды </a:t>
            </a:r>
            <a:r>
              <a:rPr lang="ru-RU" sz="2400" dirty="0" smtClean="0">
                <a:latin typeface="Book Antiqua" pitchFamily="18" charset="0"/>
              </a:rPr>
              <a:t>(скрининг-характеристика учебного заведения, кабинета, организации учебной деятельности, физического воспитания, питания, трудового воспитания и медицинского обеспечения с итоговым расчетом уровня гигиенического благополучия заведения, выявление факторов, требующих коррекции);</a:t>
            </a:r>
          </a:p>
          <a:p>
            <a:pPr algn="just">
              <a:buNone/>
            </a:pPr>
            <a:r>
              <a:rPr lang="ru-RU" sz="2400" dirty="0" smtClean="0">
                <a:latin typeface="Book Antiqua" pitchFamily="18" charset="0"/>
              </a:rPr>
              <a:t>2.  </a:t>
            </a:r>
            <a:r>
              <a:rPr lang="ru-RU" sz="3000" dirty="0" smtClean="0">
                <a:latin typeface="Book Antiqua" pitchFamily="18" charset="0"/>
              </a:rPr>
              <a:t>Гигиенический контроль за организацией обучения учащихся в условиях педагогических инноваций </a:t>
            </a:r>
            <a:r>
              <a:rPr lang="ru-RU" dirty="0" smtClean="0">
                <a:latin typeface="Book Antiqua" pitchFamily="18" charset="0"/>
              </a:rPr>
              <a:t>–</a:t>
            </a:r>
            <a:r>
              <a:rPr lang="ru-RU" sz="2400" dirty="0" err="1" smtClean="0">
                <a:latin typeface="Book Antiqua" pitchFamily="18" charset="0"/>
              </a:rPr>
              <a:t>семестрово-зачетной</a:t>
            </a:r>
            <a:r>
              <a:rPr lang="ru-RU" sz="2400" dirty="0" smtClean="0">
                <a:latin typeface="Book Antiqua" pitchFamily="18" charset="0"/>
              </a:rPr>
              <a:t> формы обучения (рекомендации по оптимизации учебной деятельности, профилактике возникновения умственной усталости, рекомендации по двигательному режиму (</a:t>
            </a:r>
            <a:r>
              <a:rPr lang="ru-RU" sz="2400" dirty="0" err="1" smtClean="0">
                <a:latin typeface="Book Antiqua" pitchFamily="18" charset="0"/>
              </a:rPr>
              <a:t>миникомплекс</a:t>
            </a:r>
            <a:r>
              <a:rPr lang="ru-RU" sz="2400" dirty="0" smtClean="0">
                <a:latin typeface="Book Antiqua" pitchFamily="18" charset="0"/>
              </a:rPr>
              <a:t> оздоровительной аэробики), психологическое сопровождение учащихся, вопросы формирования ЗСЖ, медицинский контроль). 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Book Antiqua" pitchFamily="18" charset="0"/>
              </a:rPr>
              <a:t>3. </a:t>
            </a:r>
            <a:r>
              <a:rPr lang="ru-RU" sz="3000" dirty="0" smtClean="0">
                <a:latin typeface="Book Antiqua" pitchFamily="18" charset="0"/>
              </a:rPr>
              <a:t>Методика исследования внутренней картины здоровья </a:t>
            </a:r>
            <a:r>
              <a:rPr lang="ru-RU" sz="2400" dirty="0" smtClean="0">
                <a:latin typeface="Book Antiqua" pitchFamily="18" charset="0"/>
              </a:rPr>
              <a:t>( как адекватный способ диагностики процессов развития осознанного ценностного отношения ребенка к своему здоровью, на основе </a:t>
            </a:r>
            <a:r>
              <a:rPr lang="ru-RU" sz="2400" dirty="0" err="1" smtClean="0">
                <a:latin typeface="Book Antiqua" pitchFamily="18" charset="0"/>
              </a:rPr>
              <a:t>скрининг-оценки</a:t>
            </a:r>
            <a:r>
              <a:rPr lang="ru-RU" sz="2400" dirty="0" smtClean="0">
                <a:latin typeface="Book Antiqua" pitchFamily="18" charset="0"/>
              </a:rPr>
              <a:t> определяются индикаторы </a:t>
            </a:r>
            <a:r>
              <a:rPr lang="ru-RU" sz="2400" dirty="0" err="1" smtClean="0">
                <a:latin typeface="Book Antiqua" pitchFamily="18" charset="0"/>
              </a:rPr>
              <a:t>сформированности</a:t>
            </a:r>
            <a:r>
              <a:rPr lang="ru-RU" sz="2400" dirty="0" smtClean="0">
                <a:latin typeface="Book Antiqua" pitchFamily="18" charset="0"/>
              </a:rPr>
              <a:t> отношения к здоровью, что учитывается при разработке методов психологической коррекции, </a:t>
            </a:r>
            <a:r>
              <a:rPr lang="ru-RU" sz="2400" dirty="0" err="1" smtClean="0">
                <a:latin typeface="Book Antiqua" pitchFamily="18" charset="0"/>
              </a:rPr>
              <a:t>расчитаны</a:t>
            </a:r>
            <a:r>
              <a:rPr lang="ru-RU" sz="2400" dirty="0" smtClean="0">
                <a:latin typeface="Book Antiqua" pitchFamily="18" charset="0"/>
              </a:rPr>
              <a:t> на врачей, психологов</a:t>
            </a:r>
          </a:p>
          <a:p>
            <a:pPr algn="just">
              <a:buNone/>
            </a:pPr>
            <a:r>
              <a:rPr lang="ru-RU" sz="2400" dirty="0" smtClean="0">
                <a:latin typeface="Book Antiqua" pitchFamily="18" charset="0"/>
              </a:rPr>
              <a:t>4. </a:t>
            </a:r>
            <a:r>
              <a:rPr lang="ru-RU" sz="3000" dirty="0" smtClean="0">
                <a:latin typeface="Book Antiqua" pitchFamily="18" charset="0"/>
              </a:rPr>
              <a:t>Внедрение оздоровительных мероприятий в общеобразовательных учебных заведениях</a:t>
            </a:r>
            <a:r>
              <a:rPr lang="ru-RU" sz="2400" dirty="0" smtClean="0">
                <a:latin typeface="Book Antiqua" pitchFamily="18" charset="0"/>
              </a:rPr>
              <a:t> (изложены основные направления программ оздоровления детей в ЗНЗ, оценка готовности администрации школы к внедрению медико-профилактических программ, определение </a:t>
            </a:r>
            <a:r>
              <a:rPr lang="ru-RU" sz="2400" dirty="0" err="1" smtClean="0">
                <a:latin typeface="Book Antiqua" pitchFamily="18" charset="0"/>
              </a:rPr>
              <a:t>сформированности</a:t>
            </a:r>
            <a:r>
              <a:rPr lang="ru-RU" sz="2400" dirty="0" smtClean="0">
                <a:latin typeface="Book Antiqua" pitchFamily="18" charset="0"/>
              </a:rPr>
              <a:t> у подростков представлений про методы укрепления собственного здоровья)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5. Комплексная гигиеническая оценка влияния педагогических инноваций на адаптацию учащихся основной школы </a:t>
            </a:r>
            <a:r>
              <a:rPr lang="ru-RU" sz="2400" dirty="0" smtClean="0">
                <a:latin typeface="Book Antiqua" pitchFamily="18" charset="0"/>
              </a:rPr>
              <a:t>(определение уровня «школьной адаптации» под влиянием учебного процесса, определены критерии негативного влияния педагогических инноваций на здоровье учащихся)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4" name="Picture 3" descr="C:\Users\1\Pictures\DSC01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385765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3071810"/>
            <a:ext cx="270827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85794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latin typeface="Book Antiqua" pitchFamily="18" charset="0"/>
              </a:rPr>
              <a:t>Эффективность</a:t>
            </a:r>
            <a:r>
              <a:rPr lang="ru-RU" sz="2400" dirty="0" smtClean="0">
                <a:latin typeface="Book Antiqua" pitchFamily="18" charset="0"/>
              </a:rPr>
              <a:t> проведения профилактических  и оздоровительных мероприятий на уровне образовательного учреждения подтверждается следующими данными: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Book Antiqua" pitchFamily="18" charset="0"/>
              </a:rPr>
              <a:t>- нормализовать остроту зрения (25,0%) и остановить прогрессирование миопии (11,0%);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Book Antiqua" pitchFamily="18" charset="0"/>
              </a:rPr>
              <a:t>- улучшить осанку (44,5%);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Book Antiqua" pitchFamily="18" charset="0"/>
              </a:rPr>
              <a:t>- снизить острую респираторную заболеваемость (в 2,2-2,6 раза);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Book Antiqua" pitchFamily="18" charset="0"/>
              </a:rPr>
              <a:t>-нормализовать работу нервной системы (12,4%) учащихся  с функциональными расстройствами;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Book Antiqua" pitchFamily="18" charset="0"/>
              </a:rPr>
              <a:t>- достичь стабилизации патологических процессов (10,8%) детей с хронической патологией.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457200" indent="-4572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Эпидемия НИЗ негативно влияет на развитие человеческого общества, затрагивая общественные, социальные и финансовые сферы жизни. </a:t>
            </a:r>
          </a:p>
          <a:p>
            <a:pPr marL="457200" indent="-45720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За период 2005-2012 гг. распространенность заболеваний среди детского населения возросла на 11,86%;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Ведущие места в структуре заболеваний детей Харьковской области занимают: болезни органов дыхания, пищеварения, глаза и придаточного аппарата, нервной системы, кожи и костно-мышечной системы;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Распространенность заболеваний и ее возрастные особенности  необходимо учитывать при проведении профилактических мероприятий с учетом научных разработок.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Здоровый-образ-жизни-дете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6000768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 Antiqua" pitchFamily="18" charset="0"/>
              </a:rPr>
              <a:t>Благодарю за внимание</a:t>
            </a:r>
            <a:endParaRPr lang="uk-UA" sz="4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Увеличение потребления высококалорийной пищи, подверженность влиянию рекламы табака, алкоголя и продуктов быстрого питания на фоне увеличивающейся доступности этих продуктов, несостоятельность политических решений , законодательства, услуг и инфраструктуры, которые могли бы защитить население формируют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поведенческие факторы риска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сильная причинная связь которых с НИЗ доказана: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Употребление табака; 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Нездоровое питание;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 физическая активность;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Чрезмерное потребление алкоголя,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приводит к основным метаболическим/физиологическим изменениям в организме.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Pictures\DSC01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857652" cy="3706368"/>
          </a:xfrm>
          <a:prstGeom prst="rect">
            <a:avLst/>
          </a:prstGeom>
          <a:noFill/>
        </p:spPr>
      </p:pic>
      <p:pic>
        <p:nvPicPr>
          <p:cNvPr id="5" name="Picture 4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1643050"/>
            <a:ext cx="31369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артинки\курящие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3116"/>
            <a:ext cx="200023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Табак: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приводит к смерти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6 млн. людей в результате как непосредственного потребления табака, так и пассивного курения. К 2020 г. это число возрастет до 7,5 млн., что составит 10,0% случаев смерти. Курение является причиной 71,0% случаев рака; 42,0% хронических респираторных заболеваний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10,0% - заболеваний ССС,  является важным фактором риска заболевания туберкулезом. Распространенность курения является самой высокой в странах с уровнем дохода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среднего. </a:t>
            </a:r>
            <a:r>
              <a:rPr lang="ru-RU" sz="1100" dirty="0" smtClean="0">
                <a:latin typeface="Calibri"/>
                <a:cs typeface="Times New Roman" pitchFamily="18" charset="0"/>
              </a:rPr>
              <a:t>1</a:t>
            </a:r>
          </a:p>
          <a:p>
            <a:pPr>
              <a:buNone/>
            </a:pPr>
            <a:endParaRPr lang="ru-RU" sz="2000" dirty="0" smtClean="0">
              <a:latin typeface="Calibri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Недостаточная физическая активность: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 смерти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3,2 млн. человек. У людей с недостаточной физической активностью риск смерти от любых причин возрастает на 20-30%. Регулярная физическая активность снижает риск возникновения СС заболеваний, диабет, рак молочной железы и депрессии. Недостаток физической активности чаще наблюдается в странах 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высоким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уровнем дохода, реже – со средним и чаще среди женщин. </a:t>
            </a:r>
            <a:r>
              <a:rPr lang="ru-RU" sz="1100" dirty="0" smtClean="0">
                <a:latin typeface="Calibri"/>
                <a:cs typeface="Times New Roman" pitchFamily="18" charset="0"/>
              </a:rPr>
              <a:t>2</a:t>
            </a:r>
            <a:endParaRPr lang="uk-UA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:\картинки\top_f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5016"/>
            <a:ext cx="3000396" cy="101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Алкоголь: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2,3 млн. умирает от               				злоупотребления алкоголем, что 					составляет 3,8% всех случаев смерти. 				Самый высокий уровень потребления 				алкоголя зафиксирован в странах с 				высоким уровнем дохода 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Нездоровое питание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Адекватное употребление фруктов и овощей уменьшает риск возникновения СС заболеваний, рака желудка. Высокий уровень потребления соли является важным фактором риска развития АГ и СС заболеваний.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Высокий уровень потребления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насыщенных жиров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трансжирных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кислот связан с заболеваниями сердца. 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Более характерно для стран с высоким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уровнем дохода, а темпы роста – для стран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 низкой обеспеченностью ресурсами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(уровень ниже среднего).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G:\картинки\пив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328799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G:\картинки\поны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3143272" cy="245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Экономический анализ свидетельствует, что увеличение распространенности НИЗ на 10,0% приводит к снижению годового экономического роста на 0,5%. </a:t>
            </a:r>
            <a:r>
              <a:rPr lang="ru-RU" sz="1100" dirty="0" smtClean="0">
                <a:cs typeface="Times New Roman" pitchFamily="18" charset="0"/>
              </a:rPr>
              <a:t>3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Основными направлениями по борьбе с НИЗ должны быть:	 - мониторинг факторов риска;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- мониторинг результатов (заболеваемость и смертность по причинам);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ответные действия системы здравоохранения, включающие в себя национальный потенциал по профилактике НИЗ. </a:t>
            </a:r>
          </a:p>
          <a:p>
            <a:pPr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картинки\полны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341806"/>
            <a:ext cx="4294202" cy="251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Одновременно с увеличением масштабов эпидемии НИЗ  в последние годы возросли соответствующие знания и понимания способов борьбы и профилактики этих заболеваний.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Факторы риска НИЗ распространены во всем обществе, и чаще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возникают в детстве и продолжаются всю жизнь 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Имеющиеся фактические данные свидетельствуют о том, что НИЗ в большой степени являются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предотвратимыми.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«Наиболее выгодные меры»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Защиту населения от табачного дыма и запрет курения в общественных местах;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Предупреждение об опасностях, связанных с употреблением табака;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Приведение в исполнение запретов на рекламу, стимулирование продажи и спонсорство табака; повышение налога на табак;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Ограничение доступа к алкоголю в розничных сетях, запрет на рекламу алкоголя, повышение акциза на алкоголь;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Уменьшение употребления соли и ее содержания в пищевых продуктах;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трансжира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пищевых продуктах полиненасыщенными жиром;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информированности населения о правильном питании и физической активности, в т.ч., через СМИ.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Экономически эффективными также являются: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Ограничение маркетинга пищевых продуктов и напитков с высоким содержанием соли, жиров и сахара, особенно для детей;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Урегулирование налогообложения и субсидирование пищевых продуктов для стимулирования здорового питания.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здорового питания в учебных заведениях и на рабочих местах;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застроенной окружающей среды, способствующей физической активности;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Общенациональные руководящие принципы в отношении физической активности, в т.ч., для детей.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Некоторые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профилактических мероприятий: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цен на табачные изделия снижают количество уже начавших употреблять табак и повышают количество отказавшихся от курения,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 среди молодежи.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Бездымная среда в общественных местах  и на рабочем месте защищает от вторичного дыма и эффективно помогает курильщикам сократить потребление табака или совсем избавиться от этой привычки, также сократить случаи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курения, формирует мнение 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социальной неприемлемости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данной привычки.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Нанесение предупреждений о вреде для здоровье на упаковку табачных изделий  является действенной и результативной мерой. Запрет на рекламу, спонсорство и стимулирование продаж может сократить потребление табака на 6,3%. </a:t>
            </a:r>
            <a:r>
              <a:rPr lang="ru-RU" sz="1100" dirty="0" smtClean="0">
                <a:latin typeface="Calibri"/>
                <a:cs typeface="Times New Roman" pitchFamily="18" charset="0"/>
              </a:rPr>
              <a:t>5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1391</Words>
  <Application>Microsoft Office PowerPoint</Application>
  <PresentationFormat>Экран (4:3)</PresentationFormat>
  <Paragraphs>251</Paragraphs>
  <Slides>30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</vt:lpstr>
      <vt:lpstr>Слайд 20</vt:lpstr>
      <vt:lpstr>Основные источники информации про здоровый способ жизни и факторы, которые его формируют</vt:lpstr>
      <vt:lpstr>«Какому из источников Вы доверяете в данном вопросе?»</vt:lpstr>
      <vt:lpstr>Основные концепции профилактических мероприятий: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133</cp:revision>
  <dcterms:created xsi:type="dcterms:W3CDTF">2012-08-01T11:46:51Z</dcterms:created>
  <dcterms:modified xsi:type="dcterms:W3CDTF">2013-10-15T13:36:11Z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155742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