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9" r:id="rId5"/>
    <p:sldId id="267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87C6"/>
    <a:srgbClr val="C965B6"/>
    <a:srgbClr val="E6B8DD"/>
    <a:srgbClr val="E0BEC1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D:\&#1087;&#1088;&#1077;&#1079;&#1077;&#1085;&#1090;&#1072;&#1094;&#1080;&#1080;\&#1076;&#1083;&#1103;_&#1087;&#1088;&#1077;&#1079;&#1077;&#1085;&#1090;.xls" TargetMode="External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&#1087;&#1088;&#1077;&#1079;&#1077;&#1085;&#1090;&#1072;&#1094;&#1080;&#1080;\&#1076;&#1083;&#1103;_&#1087;&#1088;&#1077;&#1079;&#1077;&#1085;&#109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&#1087;&#1086;&#1096;&#1080;&#1088;2003-201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6;&#1083;&#1103;_&#1087;&#1088;&#1077;&#1079;&#1077;&#1085;&#109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6;&#1083;&#1103;_&#1087;&#1088;&#1077;&#1079;&#1077;&#1085;&#1090;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D:\&#1087;&#1088;&#1077;&#1079;&#1077;&#1085;&#1090;&#1072;&#1094;&#1080;&#1080;\&#1076;&#1083;&#1103;_&#1087;&#1088;&#1077;&#1079;&#1077;&#1085;&#1090;.xls" TargetMode="External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87;&#1088;&#1077;&#1079;&#1077;&#1085;&#1090;&#1072;&#1094;&#1080;&#1080;\&#1076;&#1083;&#1103;_&#1087;&#1088;&#1077;&#1079;&#1077;&#1085;&#1090;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зайняті</c:v>
                </c:pt>
              </c:strCache>
            </c:strRef>
          </c:tx>
          <c:spPr>
            <a:solidFill>
              <a:srgbClr val="00A7E2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Усього по області</c:v>
                </c:pt>
                <c:pt idx="1">
                  <c:v>По закладах районів областi </c:v>
                </c:pt>
                <c:pt idx="2">
                  <c:v>По закладах м. Харкова 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0.79768514332218199</c:v>
                </c:pt>
                <c:pt idx="1">
                  <c:v>0.72041391053769099</c:v>
                </c:pt>
                <c:pt idx="2">
                  <c:v>0.87421409834700403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вільні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dLbls>
            <c:dLbl>
              <c:idx val="0"/>
              <c:layout>
                <c:manualLayout>
                  <c:x val="1.587290477656949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7460195254226443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Усього по області</c:v>
                </c:pt>
                <c:pt idx="1">
                  <c:v>По закладах районів областi </c:v>
                </c:pt>
                <c:pt idx="2">
                  <c:v>По закладах м. Харкова 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0.20231485667781901</c:v>
                </c:pt>
                <c:pt idx="1">
                  <c:v>0.27958608946230956</c:v>
                </c:pt>
                <c:pt idx="2">
                  <c:v>0.12578590165299625</c:v>
                </c:pt>
              </c:numCache>
            </c:numRef>
          </c:val>
        </c:ser>
        <c:overlap val="100"/>
        <c:axId val="101488896"/>
        <c:axId val="101498880"/>
      </c:barChart>
      <c:catAx>
        <c:axId val="101488896"/>
        <c:scaling>
          <c:orientation val="minMax"/>
        </c:scaling>
        <c:axPos val="l"/>
        <c:numFmt formatCode="General" sourceLinked="1"/>
        <c:tickLblPos val="nextTo"/>
        <c:crossAx val="101498880"/>
        <c:crosses val="autoZero"/>
        <c:auto val="1"/>
        <c:lblAlgn val="ctr"/>
        <c:lblOffset val="100"/>
      </c:catAx>
      <c:valAx>
        <c:axId val="101498880"/>
        <c:scaling>
          <c:orientation val="minMax"/>
          <c:max val="1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14888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591944529988746E-3"/>
          <c:y val="0"/>
          <c:w val="0.46905591795216423"/>
          <c:h val="0.60850497464064468"/>
        </c:manualLayout>
      </c:layout>
      <c:doughnutChart>
        <c:varyColors val="1"/>
        <c:ser>
          <c:idx val="0"/>
          <c:order val="0"/>
          <c:explosion val="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E636"/>
              </a:solidFill>
            </c:spPr>
          </c:dPt>
          <c:dPt>
            <c:idx val="2"/>
            <c:spPr>
              <a:solidFill>
                <a:schemeClr val="bg1">
                  <a:lumMod val="75000"/>
                </a:schemeClr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lang="ru-RU" sz="1600" b="1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lang="ru-RU" sz="1600" b="1">
                    <a:latin typeface="Book Antiqua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Лист1!$AA$82:$AA$87</c:f>
              <c:strCache>
                <c:ptCount val="6"/>
                <c:pt idx="0">
                  <c:v> органов дыхания</c:v>
                </c:pt>
                <c:pt idx="1">
                  <c:v> органов пищеварения</c:v>
                </c:pt>
                <c:pt idx="2">
                  <c:v> костно-мышечной системы</c:v>
                </c:pt>
                <c:pt idx="3">
                  <c:v> глаза и придаточного аппарата </c:v>
                </c:pt>
                <c:pt idx="4">
                  <c:v> эндокринной системы</c:v>
                </c:pt>
                <c:pt idx="5">
                  <c:v> нервной системы</c:v>
                </c:pt>
              </c:strCache>
            </c:strRef>
          </c:cat>
          <c:val>
            <c:numRef>
              <c:f>Лист1!$AB$82:$AB$87</c:f>
              <c:numCache>
                <c:formatCode>0.00</c:formatCode>
                <c:ptCount val="6"/>
                <c:pt idx="0">
                  <c:v>36.415799116590215</c:v>
                </c:pt>
                <c:pt idx="1">
                  <c:v>9.4088350447622737</c:v>
                </c:pt>
                <c:pt idx="2">
                  <c:v>8.1907142552798664</c:v>
                </c:pt>
                <c:pt idx="3">
                  <c:v>7.8195495840967313</c:v>
                </c:pt>
                <c:pt idx="4">
                  <c:v>7.0412399929933471</c:v>
                </c:pt>
                <c:pt idx="5">
                  <c:v>5.5977692245782986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8255141987924379"/>
          <c:y val="0.45964994782850827"/>
          <c:w val="0.61277334308538056"/>
          <c:h val="0.44665701424709225"/>
        </c:manualLayout>
      </c:layout>
      <c:txPr>
        <a:bodyPr/>
        <a:lstStyle/>
        <a:p>
          <a:pPr>
            <a:defRPr lang="ru-RU" sz="14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4.0593076727565583E-2"/>
          <c:y val="3.0153958139064112E-2"/>
          <c:w val="0.86025165056133213"/>
          <c:h val="0.69638807677386583"/>
        </c:manualLayout>
      </c:layout>
      <c:doughnutChart>
        <c:varyColors val="1"/>
        <c:ser>
          <c:idx val="0"/>
          <c:order val="0"/>
          <c:spPr>
            <a:effectLst>
              <a:outerShdw blurRad="50800" dist="12700" dir="600000" rotWithShape="0">
                <a:srgbClr val="000000">
                  <a:alpha val="42000"/>
                </a:srgbClr>
              </a:outerShdw>
            </a:effectLst>
            <a:scene3d>
              <a:camera prst="orthographicFront"/>
              <a:lightRig rig="balanced" dir="tl"/>
            </a:scene3d>
            <a:sp3d>
              <a:bevelT w="25400" h="50800" prst="angle"/>
              <a:contourClr>
                <a:srgbClr val="000000"/>
              </a:contourClr>
            </a:sp3d>
          </c:spPr>
          <c:explosion val="5"/>
          <c:dPt>
            <c:idx val="0"/>
            <c:spPr>
              <a:solidFill>
                <a:srgbClr val="00B0F0"/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FFE636"/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rgbClr val="00B050"/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Pt>
            <c:idx val="3"/>
            <c:spPr>
              <a:solidFill>
                <a:srgbClr val="D587C6"/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Pt>
            <c:idx val="4"/>
            <c:spPr>
              <a:solidFill>
                <a:schemeClr val="bg1">
                  <a:lumMod val="75000"/>
                </a:schemeClr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Pt>
            <c:idx val="5"/>
            <c:spPr>
              <a:solidFill>
                <a:schemeClr val="accent4">
                  <a:lumMod val="50000"/>
                </a:schemeClr>
              </a:solidFill>
              <a:effectLst>
                <a:outerShdw blurRad="50800" dist="12700" dir="600000" rotWithShape="0">
                  <a:srgbClr val="000000">
                    <a:alpha val="42000"/>
                  </a:srgbClr>
                </a:outerShdw>
              </a:effectLst>
              <a:scene3d>
                <a:camera prst="orthographicFront"/>
                <a:lightRig rig="balanced" dir="tl"/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lang="ru-RU" sz="1600" b="1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dLbl>
              <c:idx val="5"/>
              <c:spPr/>
              <c:txPr>
                <a:bodyPr/>
                <a:lstStyle/>
                <a:p>
                  <a:pPr>
                    <a:defRPr lang="ru-RU" sz="1600" b="1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lang="ru-RU" sz="1600" b="1">
                    <a:latin typeface="Book Antiqu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Лист1!$AE$82:$AE$87</c:f>
              <c:strCache>
                <c:ptCount val="6"/>
                <c:pt idx="0">
                  <c:v> органов дыхания</c:v>
                </c:pt>
                <c:pt idx="1">
                  <c:v> органов пищеварения</c:v>
                </c:pt>
                <c:pt idx="2">
                  <c:v> глаза и придаточного аппарата </c:v>
                </c:pt>
                <c:pt idx="3">
                  <c:v> нервной системы</c:v>
                </c:pt>
                <c:pt idx="4">
                  <c:v> костно-мышечной системы</c:v>
                </c:pt>
                <c:pt idx="5">
                  <c:v> мочеполовой системы</c:v>
                </c:pt>
              </c:strCache>
            </c:strRef>
          </c:cat>
          <c:val>
            <c:numRef>
              <c:f>Лист1!$AF$82:$AF$87</c:f>
              <c:numCache>
                <c:formatCode>0.00</c:formatCode>
                <c:ptCount val="6"/>
                <c:pt idx="0">
                  <c:v>32.512988685075506</c:v>
                </c:pt>
                <c:pt idx="1">
                  <c:v>11.697390145261213</c:v>
                </c:pt>
                <c:pt idx="2">
                  <c:v>9.4385707144912789</c:v>
                </c:pt>
                <c:pt idx="3">
                  <c:v>7.9386237295324236</c:v>
                </c:pt>
                <c:pt idx="4">
                  <c:v>6.5132764810130563</c:v>
                </c:pt>
                <c:pt idx="5">
                  <c:v>5.6816976930883714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autoTitleDeleted val="1"/>
    <c:plotArea>
      <c:layout>
        <c:manualLayout>
          <c:layoutTarget val="inner"/>
          <c:xMode val="edge"/>
          <c:yMode val="edge"/>
          <c:x val="9.7908958370437157E-2"/>
          <c:y val="4.4999736505369516E-2"/>
          <c:w val="0.88565791668441485"/>
          <c:h val="0.59324066282074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5"/>
            <c:spPr>
              <a:solidFill>
                <a:srgbClr val="FFFF00"/>
              </a:solidFill>
              <a:scene3d>
                <a:camera prst="orthographicFront"/>
                <a:lightRig rig="brightRoom" dir="tl">
                  <a:rot lat="0" lon="0" rev="5400000"/>
                </a:lightRig>
              </a:scene3d>
              <a:sp3d>
                <a:bevelT w="25400" h="508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4.4817613486784983E-3"/>
                  <c:y val="-7.8430823601872788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1.3071803933645465E-2"/>
                </c:manualLayout>
              </c:layout>
              <c:showVal val="1"/>
            </c:dLbl>
            <c:dLbl>
              <c:idx val="3"/>
              <c:layout>
                <c:manualLayout>
                  <c:x val="-8.9635226973569897E-3"/>
                  <c:y val="1.3071803933645465E-2"/>
                </c:manualLayout>
              </c:layout>
              <c:showVal val="1"/>
            </c:dLbl>
            <c:dLbl>
              <c:idx val="4"/>
              <c:layout>
                <c:manualLayout>
                  <c:x val="1.4939204495594259E-3"/>
                  <c:y val="1.0457443146916373E-2"/>
                </c:manualLayout>
              </c:layout>
              <c:showVal val="1"/>
            </c:dLbl>
            <c:dLbl>
              <c:idx val="5"/>
              <c:layout>
                <c:manualLayout>
                  <c:x val="1.3445284046035448E-2"/>
                  <c:y val="1.0457443146916373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2.0914886293832501E-2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 sz="1400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Донецкая</c:v>
                </c:pt>
                <c:pt idx="1">
                  <c:v>Днепропетровская</c:v>
                </c:pt>
                <c:pt idx="2">
                  <c:v>Львовская</c:v>
                </c:pt>
                <c:pt idx="3">
                  <c:v>г.Киев</c:v>
                </c:pt>
                <c:pt idx="4">
                  <c:v>Одесская</c:v>
                </c:pt>
                <c:pt idx="5">
                  <c:v>Харьковская</c:v>
                </c:pt>
                <c:pt idx="6">
                  <c:v>Луганская</c:v>
                </c:pt>
                <c:pt idx="7">
                  <c:v>…</c:v>
                </c:pt>
                <c:pt idx="8">
                  <c:v>Сумская</c:v>
                </c:pt>
                <c:pt idx="9">
                  <c:v>Кировоградская</c:v>
                </c:pt>
                <c:pt idx="10">
                  <c:v>Черниговская</c:v>
                </c:pt>
              </c:strCache>
            </c:strRef>
          </c:cat>
          <c:val>
            <c:numRef>
              <c:f>Лист1!$B$2:$B$12</c:f>
              <c:numCache>
                <c:formatCode>#,##0</c:formatCode>
                <c:ptCount val="11"/>
                <c:pt idx="0">
                  <c:v>665199</c:v>
                </c:pt>
                <c:pt idx="1">
                  <c:v>556361</c:v>
                </c:pt>
                <c:pt idx="2">
                  <c:v>490049</c:v>
                </c:pt>
                <c:pt idx="3">
                  <c:v>447252</c:v>
                </c:pt>
                <c:pt idx="4">
                  <c:v>435027</c:v>
                </c:pt>
                <c:pt idx="5">
                  <c:v>415618</c:v>
                </c:pt>
                <c:pt idx="6">
                  <c:v>338554</c:v>
                </c:pt>
                <c:pt idx="8">
                  <c:v>182657</c:v>
                </c:pt>
                <c:pt idx="9">
                  <c:v>175905</c:v>
                </c:pt>
                <c:pt idx="10">
                  <c:v>172396</c:v>
                </c:pt>
              </c:numCache>
            </c:numRef>
          </c:val>
        </c:ser>
        <c:axId val="102722944"/>
        <c:axId val="102741120"/>
      </c:barChart>
      <c:catAx>
        <c:axId val="102722944"/>
        <c:scaling>
          <c:orientation val="minMax"/>
        </c:scaling>
        <c:axPos val="b"/>
        <c:tickLblPos val="nextTo"/>
        <c:txPr>
          <a:bodyPr/>
          <a:lstStyle/>
          <a:p>
            <a:pPr>
              <a:defRPr lang="ru-RU" sz="1600"/>
            </a:pPr>
            <a:endParaRPr lang="ru-RU"/>
          </a:p>
        </c:txPr>
        <c:crossAx val="102741120"/>
        <c:crosses val="autoZero"/>
        <c:auto val="1"/>
        <c:lblAlgn val="ctr"/>
        <c:lblOffset val="100"/>
      </c:catAx>
      <c:valAx>
        <c:axId val="102741120"/>
        <c:scaling>
          <c:orientation val="minMax"/>
          <c:max val="700000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ru-RU" sz="1200" baseline="0"/>
            </a:pPr>
            <a:endParaRPr lang="ru-RU"/>
          </a:p>
        </c:txPr>
        <c:crossAx val="102722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7136968689363774"/>
          <c:y val="9.0488316856630432E-2"/>
          <c:w val="0.63289441947510017"/>
          <c:h val="0.753657466762516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12"/>
          </c:dPt>
          <c:dPt>
            <c:idx val="1"/>
            <c:explosion val="17"/>
          </c:dPt>
          <c:dPt>
            <c:idx val="2"/>
            <c:explosion val="17"/>
          </c:dPt>
          <c:dLbls>
            <c:dLbl>
              <c:idx val="0"/>
              <c:layout>
                <c:manualLayout>
                  <c:x val="-6.629330708661417E-2"/>
                  <c:y val="-0.10574680118110313"/>
                </c:manualLayout>
              </c:layout>
              <c:showVal val="1"/>
            </c:dLbl>
            <c:dLbl>
              <c:idx val="1"/>
              <c:layout>
                <c:manualLayout>
                  <c:x val="-2.6981627296588022E-3"/>
                  <c:y val="1.3515009842519774E-2"/>
                </c:manualLayout>
              </c:layout>
              <c:showVal val="1"/>
            </c:dLbl>
            <c:dLbl>
              <c:idx val="2"/>
              <c:layout>
                <c:manualLayout>
                  <c:x val="-1.2874015748031507E-2"/>
                  <c:y val="-3.469537401574803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0-6 лет</c:v>
                </c:pt>
                <c:pt idx="1">
                  <c:v>7-14 лет</c:v>
                </c:pt>
                <c:pt idx="2">
                  <c:v>15-17 лет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40.890779668988301</c:v>
                </c:pt>
                <c:pt idx="1">
                  <c:v>40.27580688470141</c:v>
                </c:pt>
                <c:pt idx="2">
                  <c:v>18.833413446310328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4514327378016873"/>
          <c:y val="0.86653824348960262"/>
          <c:w val="0.54688035025530479"/>
          <c:h val="0.1159222198342942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9285785059374553E-2"/>
          <c:y val="6.6496246723453903E-2"/>
          <c:w val="0.88798771686323463"/>
          <c:h val="0.81841534428866258"/>
        </c:manualLayout>
      </c:layout>
      <c:lineChart>
        <c:grouping val="standard"/>
        <c:ser>
          <c:idx val="0"/>
          <c:order val="0"/>
          <c:spPr>
            <a:ln w="38100">
              <a:solidFill>
                <a:srgbClr val="0000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0"/>
                  <c:y val="3.0690537084399224E-2"/>
                </c:manualLayout>
              </c:layout>
              <c:showVal val="1"/>
            </c:dLbl>
            <c:dLbl>
              <c:idx val="4"/>
              <c:layout>
                <c:manualLayout>
                  <c:x val="-4.3290043290043333E-3"/>
                  <c:y val="4.0920716112532014E-2"/>
                </c:manualLayout>
              </c:layout>
              <c:showVal val="1"/>
            </c:dLbl>
            <c:dLbl>
              <c:idx val="7"/>
              <c:layout>
                <c:manualLayout>
                  <c:x val="-8.6580086580087083E-3"/>
                  <c:y val="-2.728047740835501E-2"/>
                </c:manualLayout>
              </c:layout>
              <c:showVal val="1"/>
            </c:dLbl>
            <c:dLbl>
              <c:idx val="8"/>
              <c:layout>
                <c:manualLayout>
                  <c:x val="-3.246753246753261E-2"/>
                  <c:y val="4.7740566955984824E-2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 sz="1200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1694.62</c:v>
                </c:pt>
                <c:pt idx="1">
                  <c:v>1740.81</c:v>
                </c:pt>
                <c:pt idx="2" formatCode="0.00">
                  <c:v>1797.86</c:v>
                </c:pt>
                <c:pt idx="3" formatCode="0.00">
                  <c:v>1813.7</c:v>
                </c:pt>
                <c:pt idx="4" formatCode="0.00">
                  <c:v>1879.5</c:v>
                </c:pt>
                <c:pt idx="5" formatCode="0.00">
                  <c:v>1885.79</c:v>
                </c:pt>
                <c:pt idx="6" formatCode="0.00">
                  <c:v>1938.87</c:v>
                </c:pt>
                <c:pt idx="7" formatCode="0.00">
                  <c:v>1998.3</c:v>
                </c:pt>
                <c:pt idx="8" formatCode="0.00">
                  <c:v>1980.54</c:v>
                </c:pt>
              </c:numCache>
            </c:numRef>
          </c:val>
        </c:ser>
        <c:marker val="1"/>
        <c:axId val="64507264"/>
        <c:axId val="76842112"/>
      </c:lineChart>
      <c:catAx>
        <c:axId val="645072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ru-RU"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6842112"/>
        <c:crosses val="autoZero"/>
        <c:lblAlgn val="ctr"/>
        <c:lblOffset val="100"/>
        <c:tickLblSkip val="1"/>
        <c:tickMarkSkip val="1"/>
      </c:catAx>
      <c:valAx>
        <c:axId val="76842112"/>
        <c:scaling>
          <c:orientation val="minMax"/>
          <c:max val="2050"/>
          <c:min val="1650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ru-RU"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50726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6.207090398580685E-2"/>
          <c:y val="4.8242125984251955E-2"/>
          <c:w val="0.93792909601419761"/>
          <c:h val="0.7018057371144588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Украина</c:v>
                </c:pt>
              </c:strCache>
            </c:strRef>
          </c:tx>
          <c:dLbls>
            <c:dLbl>
              <c:idx val="2"/>
              <c:layout>
                <c:manualLayout>
                  <c:x val="-1.4453429343557189E-3"/>
                  <c:y val="-2.4352949794188773E-2"/>
                </c:manualLayout>
              </c:layout>
              <c:showVal val="1"/>
            </c:dLbl>
            <c:dLbl>
              <c:idx val="3"/>
              <c:layout>
                <c:manualLayout>
                  <c:x val="-1.1562743474845684E-2"/>
                  <c:y val="-9.741179917675518E-3"/>
                </c:manualLayout>
              </c:layout>
              <c:showVal val="1"/>
            </c:dLbl>
            <c:dLbl>
              <c:idx val="6"/>
              <c:layout>
                <c:manualLayout>
                  <c:x val="-5.7813717374228732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-7.2267146717785525E-3"/>
                  <c:y val="2.4352949794188778E-3"/>
                </c:manualLayout>
              </c:layout>
              <c:showVal val="1"/>
            </c:dLbl>
            <c:dLbl>
              <c:idx val="8"/>
              <c:layout>
                <c:manualLayout>
                  <c:x val="-2.0234801080980011E-2"/>
                  <c:y val="-2.4352949794188778E-3"/>
                </c:manualLayout>
              </c:layout>
              <c:showVal val="1"/>
            </c:dLbl>
            <c:dLbl>
              <c:idx val="9"/>
              <c:layout>
                <c:manualLayout>
                  <c:x val="-1.4453429343557189E-3"/>
                  <c:y val="1.7047064855932166E-2"/>
                </c:manualLayout>
              </c:layout>
              <c:showVal val="1"/>
            </c:dLbl>
            <c:dLbl>
              <c:idx val="10"/>
              <c:layout>
                <c:manualLayout>
                  <c:x val="-2.8906858687114284E-3"/>
                  <c:y val="1.7047064855932211E-2"/>
                </c:manualLayout>
              </c:layout>
              <c:showVal val="1"/>
            </c:dLbl>
            <c:dLbl>
              <c:idx val="12"/>
              <c:layout>
                <c:manualLayout>
                  <c:x val="-5.7813717374227622E-3"/>
                  <c:y val="1.7047064855932166E-2"/>
                </c:manualLayout>
              </c:layout>
              <c:showVal val="1"/>
            </c:dLbl>
            <c:dLbl>
              <c:idx val="13"/>
              <c:layout>
                <c:manualLayout>
                  <c:x val="-1.4453429343557181E-2"/>
                  <c:y val="-1.9175551019046461E-7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 sz="1200">
                    <a:latin typeface="+mn-lt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инфекционные</c:v>
                </c:pt>
                <c:pt idx="1">
                  <c:v>крови и кроветв. органов</c:v>
                </c:pt>
                <c:pt idx="2">
                  <c:v>эндокринной системы</c:v>
                </c:pt>
                <c:pt idx="3">
                  <c:v>расстр. психики и поведения</c:v>
                </c:pt>
                <c:pt idx="4">
                  <c:v>нервной системы</c:v>
                </c:pt>
                <c:pt idx="5">
                  <c:v>глаза и придаточного аппарата</c:v>
                </c:pt>
                <c:pt idx="6">
                  <c:v>уха и сосцевидного отростка</c:v>
                </c:pt>
                <c:pt idx="7">
                  <c:v>системы кровообращения</c:v>
                </c:pt>
                <c:pt idx="8">
                  <c:v>органов пищеварения</c:v>
                </c:pt>
                <c:pt idx="9">
                  <c:v>кожи и подкожной клетчатки</c:v>
                </c:pt>
                <c:pt idx="10">
                  <c:v>костно-мышечной системы</c:v>
                </c:pt>
                <c:pt idx="11">
                  <c:v>мочеполовой системы</c:v>
                </c:pt>
                <c:pt idx="12">
                  <c:v>врожденные аномалии</c:v>
                </c:pt>
                <c:pt idx="13">
                  <c:v>травмы, отравления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67.98</c:v>
                </c:pt>
                <c:pt idx="1">
                  <c:v>42.5</c:v>
                </c:pt>
                <c:pt idx="2">
                  <c:v>90.47</c:v>
                </c:pt>
                <c:pt idx="3">
                  <c:v>33.31</c:v>
                </c:pt>
                <c:pt idx="4">
                  <c:v>62.98</c:v>
                </c:pt>
                <c:pt idx="5">
                  <c:v>105.75</c:v>
                </c:pt>
                <c:pt idx="6">
                  <c:v>47.52</c:v>
                </c:pt>
                <c:pt idx="7">
                  <c:v>38.49</c:v>
                </c:pt>
                <c:pt idx="8">
                  <c:v>141.20999999999998</c:v>
                </c:pt>
                <c:pt idx="9">
                  <c:v>85.76</c:v>
                </c:pt>
                <c:pt idx="10">
                  <c:v>86.08</c:v>
                </c:pt>
                <c:pt idx="11">
                  <c:v>55.75</c:v>
                </c:pt>
                <c:pt idx="12">
                  <c:v>28.7</c:v>
                </c:pt>
                <c:pt idx="13">
                  <c:v>57.77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dLbls>
            <c:dLbl>
              <c:idx val="0"/>
              <c:layout>
                <c:manualLayout>
                  <c:x val="4.3360288030671514E-3"/>
                  <c:y val="-1.7047064855932166E-2"/>
                </c:manualLayout>
              </c:layout>
              <c:showVal val="1"/>
            </c:dLbl>
            <c:dLbl>
              <c:idx val="1"/>
              <c:layout>
                <c:manualLayout>
                  <c:x val="4.3360288030671514E-3"/>
                  <c:y val="-4.8705899588377165E-3"/>
                </c:manualLayout>
              </c:layout>
              <c:showVal val="1"/>
            </c:dLbl>
            <c:dLbl>
              <c:idx val="2"/>
              <c:layout>
                <c:manualLayout>
                  <c:x val="1.8789458146624263E-2"/>
                  <c:y val="-2.4352949794188778E-3"/>
                </c:manualLayout>
              </c:layout>
              <c:showVal val="1"/>
            </c:dLbl>
            <c:dLbl>
              <c:idx val="3"/>
              <c:layout>
                <c:manualLayout>
                  <c:x val="1.0117400540489974E-2"/>
                  <c:y val="-1.2176474897094404E-2"/>
                </c:manualLayout>
              </c:layout>
              <c:showVal val="1"/>
            </c:dLbl>
            <c:dLbl>
              <c:idx val="4"/>
              <c:layout>
                <c:manualLayout>
                  <c:x val="-1.0117400540489974E-2"/>
                  <c:y val="-1.4611769876513287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2.4352949794188773E-2"/>
                </c:manualLayout>
              </c:layout>
              <c:showVal val="1"/>
            </c:dLbl>
            <c:dLbl>
              <c:idx val="10"/>
              <c:layout>
                <c:manualLayout>
                  <c:x val="1.4453429343557189E-3"/>
                  <c:y val="-2.4352949794188778E-3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-9.741179917675518E-3"/>
                </c:manualLayout>
              </c:layout>
              <c:showVal val="1"/>
            </c:dLbl>
            <c:dLbl>
              <c:idx val="12"/>
              <c:layout>
                <c:manualLayout>
                  <c:x val="1.0599059077373754E-16"/>
                  <c:y val="-1.2176474897094404E-2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 sz="12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инфекционные</c:v>
                </c:pt>
                <c:pt idx="1">
                  <c:v>крови и кроветв. органов</c:v>
                </c:pt>
                <c:pt idx="2">
                  <c:v>эндокринной системы</c:v>
                </c:pt>
                <c:pt idx="3">
                  <c:v>расстр. психики и поведения</c:v>
                </c:pt>
                <c:pt idx="4">
                  <c:v>нервной системы</c:v>
                </c:pt>
                <c:pt idx="5">
                  <c:v>глаза и придаточного аппарата</c:v>
                </c:pt>
                <c:pt idx="6">
                  <c:v>уха и сосцевидного отростка</c:v>
                </c:pt>
                <c:pt idx="7">
                  <c:v>системы кровообращения</c:v>
                </c:pt>
                <c:pt idx="8">
                  <c:v>органов пищеварения</c:v>
                </c:pt>
                <c:pt idx="9">
                  <c:v>кожи и подкожной клетчатки</c:v>
                </c:pt>
                <c:pt idx="10">
                  <c:v>костно-мышечной системы</c:v>
                </c:pt>
                <c:pt idx="11">
                  <c:v>мочеполовой системы</c:v>
                </c:pt>
                <c:pt idx="12">
                  <c:v>врожденные аномалии</c:v>
                </c:pt>
                <c:pt idx="13">
                  <c:v>травмы, отравления</c:v>
                </c:pt>
              </c:strCache>
            </c:strRef>
          </c:cat>
          <c:val>
            <c:numRef>
              <c:f>Лист1!$C$2:$C$15</c:f>
              <c:numCache>
                <c:formatCode>#,##0.00</c:formatCode>
                <c:ptCount val="14"/>
                <c:pt idx="0">
                  <c:v>87.8</c:v>
                </c:pt>
                <c:pt idx="1">
                  <c:v>50.52</c:v>
                </c:pt>
                <c:pt idx="2">
                  <c:v>57.09</c:v>
                </c:pt>
                <c:pt idx="3">
                  <c:v>36.96</c:v>
                </c:pt>
                <c:pt idx="4">
                  <c:v>110.04</c:v>
                </c:pt>
                <c:pt idx="5">
                  <c:v>145.80000000000001</c:v>
                </c:pt>
                <c:pt idx="6">
                  <c:v>64.48</c:v>
                </c:pt>
                <c:pt idx="7">
                  <c:v>81.93</c:v>
                </c:pt>
                <c:pt idx="8">
                  <c:v>185.57</c:v>
                </c:pt>
                <c:pt idx="9">
                  <c:v>101.05</c:v>
                </c:pt>
                <c:pt idx="10">
                  <c:v>94.08</c:v>
                </c:pt>
                <c:pt idx="11">
                  <c:v>90.39</c:v>
                </c:pt>
                <c:pt idx="12">
                  <c:v>32.480000000000004</c:v>
                </c:pt>
                <c:pt idx="13">
                  <c:v>53.120000000000012</c:v>
                </c:pt>
              </c:numCache>
            </c:numRef>
          </c:val>
        </c:ser>
        <c:axId val="105319040"/>
        <c:axId val="105477632"/>
      </c:barChart>
      <c:catAx>
        <c:axId val="105319040"/>
        <c:scaling>
          <c:orientation val="minMax"/>
        </c:scaling>
        <c:axPos val="b"/>
        <c:numFmt formatCode="#,##0.00" sourceLinked="0"/>
        <c:tickLblPos val="nextTo"/>
        <c:txPr>
          <a:bodyPr/>
          <a:lstStyle/>
          <a:p>
            <a:pPr>
              <a:defRPr lang="ru-RU"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5477632"/>
        <c:crosses val="autoZero"/>
        <c:auto val="1"/>
        <c:lblAlgn val="ctr"/>
        <c:lblOffset val="100"/>
      </c:catAx>
      <c:valAx>
        <c:axId val="105477632"/>
        <c:scaling>
          <c:orientation val="minMax"/>
          <c:max val="2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lang="ru-RU" sz="1400"/>
            </a:pPr>
            <a:endParaRPr lang="ru-RU"/>
          </a:p>
        </c:txPr>
        <c:crossAx val="10531904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6447794327017633"/>
          <c:y val="2.6150657702224411E-2"/>
          <c:w val="0.35372414027189131"/>
          <c:h val="8.2788029726554954E-2"/>
        </c:manualLayout>
      </c:layout>
      <c:txPr>
        <a:bodyPr/>
        <a:lstStyle/>
        <a:p>
          <a:pPr>
            <a:defRPr lang="ru-RU"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9.263069466020386E-3"/>
          <c:y val="3.9884008038211675E-2"/>
          <c:w val="0.54289291738617562"/>
          <c:h val="0.74014666427667963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A7E2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7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8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9"/>
            <c:spPr>
              <a:solidFill>
                <a:schemeClr val="accent4">
                  <a:lumMod val="50000"/>
                </a:schemeClr>
              </a:solidFill>
            </c:spPr>
          </c:dPt>
          <c:dLbls>
            <c:dLbl>
              <c:idx val="5"/>
              <c:spPr/>
              <c:txPr>
                <a:bodyPr/>
                <a:lstStyle/>
                <a:p>
                  <a:pPr>
                    <a:defRPr lang="ru-RU" sz="1600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1.1854360711261643E-2"/>
                  <c:y val="-2.7705433791830391E-2"/>
                </c:manualLayout>
              </c:layout>
              <c:showVal val="1"/>
            </c:dLbl>
            <c:dLbl>
              <c:idx val="8"/>
              <c:layout>
                <c:manualLayout>
                  <c:x val="-1.0160880609652877E-2"/>
                  <c:y val="-5.310208143434178E-2"/>
                </c:manualLayout>
              </c:layout>
              <c:showVal val="1"/>
            </c:dLbl>
            <c:dLbl>
              <c:idx val="9"/>
              <c:layout>
                <c:manualLayout>
                  <c:x val="1.6934801016088138E-3"/>
                  <c:y val="-3.0014219941149601E-2"/>
                </c:manualLayout>
              </c:layout>
              <c:spPr/>
              <c:txPr>
                <a:bodyPr/>
                <a:lstStyle/>
                <a:p>
                  <a:pPr>
                    <a:defRPr lang="ru-RU" sz="1600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lang="ru-RU" sz="1600">
                    <a:latin typeface="Book Antiqu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Лист1!$A$83:$A$92</c:f>
              <c:strCache>
                <c:ptCount val="10"/>
                <c:pt idx="0">
                  <c:v>б-ни органов дыхания</c:v>
                </c:pt>
                <c:pt idx="1">
                  <c:v>б-ни органов пищеварения</c:v>
                </c:pt>
                <c:pt idx="2">
                  <c:v>б-ни глаза и придаточного аппарата </c:v>
                </c:pt>
                <c:pt idx="3">
                  <c:v>б-ни эндокринной системы</c:v>
                </c:pt>
                <c:pt idx="4">
                  <c:v>б-ни костно-мышечной системы</c:v>
                </c:pt>
                <c:pt idx="5">
                  <c:v>б-ни кожи и подкожной клетчатки</c:v>
                </c:pt>
                <c:pt idx="6">
                  <c:v>инфекционные и паразитарные </c:v>
                </c:pt>
                <c:pt idx="7">
                  <c:v>б-ни нервной системы</c:v>
                </c:pt>
                <c:pt idx="8">
                  <c:v>травмы, отравления</c:v>
                </c:pt>
                <c:pt idx="9">
                  <c:v>б-ни мочеполовой системы</c:v>
                </c:pt>
              </c:strCache>
            </c:strRef>
          </c:cat>
          <c:val>
            <c:numRef>
              <c:f>Лист1!$B$83:$B$92</c:f>
              <c:numCache>
                <c:formatCode>0.00</c:formatCode>
                <c:ptCount val="10"/>
                <c:pt idx="0">
                  <c:v>51.495052017254501</c:v>
                </c:pt>
                <c:pt idx="1">
                  <c:v>7.1662014717076881</c:v>
                </c:pt>
                <c:pt idx="2">
                  <c:v>5.3666582085764878</c:v>
                </c:pt>
                <c:pt idx="3">
                  <c:v>4.5912205024105583</c:v>
                </c:pt>
                <c:pt idx="4">
                  <c:v>4.3684344075107671</c:v>
                </c:pt>
                <c:pt idx="5">
                  <c:v>4.3521948743973367</c:v>
                </c:pt>
                <c:pt idx="6">
                  <c:v>3.4498858157827961</c:v>
                </c:pt>
                <c:pt idx="7">
                  <c:v>3.1961431108855587</c:v>
                </c:pt>
                <c:pt idx="8">
                  <c:v>2.9317432123826439</c:v>
                </c:pt>
                <c:pt idx="9">
                  <c:v>2.8292311596041597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839806116530058"/>
          <c:y val="6.5991289149834107E-5"/>
          <c:w val="0.39493529439218122"/>
          <c:h val="0.9998560190054917"/>
        </c:manualLayout>
      </c:layout>
      <c:txPr>
        <a:bodyPr/>
        <a:lstStyle/>
        <a:p>
          <a:pPr>
            <a:defRPr lang="ru-RU" sz="1600">
              <a:latin typeface="Book Antiqu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4.3153503737506684E-2"/>
          <c:y val="4.2182631892590423E-2"/>
          <c:w val="0.48468638661435898"/>
          <c:h val="0.79627049229501823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rgbClr val="00A7E2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chemeClr val="bg1">
                  <a:lumMod val="65000"/>
                </a:schemeClr>
              </a:solidFill>
            </c:spPr>
          </c:dPt>
          <c:dPt>
            <c:idx val="6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7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dLbl>
              <c:idx val="4"/>
              <c:spPr/>
              <c:txPr>
                <a:bodyPr/>
                <a:lstStyle/>
                <a:p>
                  <a:pPr>
                    <a:defRPr lang="ru-RU" sz="1600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dLbl>
              <c:idx val="6"/>
              <c:spPr/>
              <c:txPr>
                <a:bodyPr/>
                <a:lstStyle/>
                <a:p>
                  <a:pPr>
                    <a:defRPr lang="ru-RU" sz="1600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</c:dLbl>
            <c:dLbl>
              <c:idx val="8"/>
              <c:layout>
                <c:manualLayout>
                  <c:x val="-4.6376486999368458E-3"/>
                  <c:y val="-3.04759771710136E-2"/>
                </c:manualLayout>
              </c:layout>
              <c:spPr/>
              <c:txPr>
                <a:bodyPr/>
                <a:lstStyle/>
                <a:p>
                  <a:pPr>
                    <a:defRPr lang="ru-RU" sz="1600">
                      <a:solidFill>
                        <a:schemeClr val="bg1"/>
                      </a:solidFill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lang="ru-RU" sz="1600">
                    <a:latin typeface="Book Antiqu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Лист1!$E$83:$E$92</c:f>
              <c:strCache>
                <c:ptCount val="10"/>
                <c:pt idx="0">
                  <c:v> органов дыхания</c:v>
                </c:pt>
                <c:pt idx="1">
                  <c:v> органов пищеварения</c:v>
                </c:pt>
                <c:pt idx="2">
                  <c:v> глаза и придаточного аппарата </c:v>
                </c:pt>
                <c:pt idx="3">
                  <c:v> нервной системы</c:v>
                </c:pt>
                <c:pt idx="4">
                  <c:v> кожи и подкожной клетчатки</c:v>
                </c:pt>
                <c:pt idx="5">
                  <c:v> костно-мышечной системы</c:v>
                </c:pt>
                <c:pt idx="6">
                  <c:v> мочеполовой системы</c:v>
                </c:pt>
                <c:pt idx="7">
                  <c:v>инфекционные и паразитарные </c:v>
                </c:pt>
                <c:pt idx="8">
                  <c:v> системы кровообращения        </c:v>
                </c:pt>
                <c:pt idx="9">
                  <c:v> уха и сосцевидного отростка</c:v>
                </c:pt>
              </c:strCache>
            </c:strRef>
          </c:cat>
          <c:val>
            <c:numRef>
              <c:f>Лист1!$F$83:$F$92</c:f>
              <c:numCache>
                <c:formatCode>0.00</c:formatCode>
                <c:ptCount val="10"/>
                <c:pt idx="0">
                  <c:v>45.932675044883311</c:v>
                </c:pt>
                <c:pt idx="1">
                  <c:v>8.3289946140035926</c:v>
                </c:pt>
                <c:pt idx="2">
                  <c:v>6.5439856373428915</c:v>
                </c:pt>
                <c:pt idx="3">
                  <c:v>4.9389587073608734</c:v>
                </c:pt>
                <c:pt idx="4">
                  <c:v>4.5354578096947948</c:v>
                </c:pt>
                <c:pt idx="5">
                  <c:v>4.2226211849192259</c:v>
                </c:pt>
                <c:pt idx="6">
                  <c:v>4.0570017953321527</c:v>
                </c:pt>
                <c:pt idx="7">
                  <c:v>3.9407540394973082</c:v>
                </c:pt>
                <c:pt idx="8">
                  <c:v>3.6772890484739769</c:v>
                </c:pt>
                <c:pt idx="9">
                  <c:v>2.8940754039497167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3"/>
        <c:txPr>
          <a:bodyPr/>
          <a:lstStyle/>
          <a:p>
            <a:pPr>
              <a:defRPr lang="ru-RU" sz="1600" b="1">
                <a:latin typeface="Book Antiqua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lang="ru-RU" sz="1600" b="1">
                <a:latin typeface="Book Antiqua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lang="ru-RU" sz="1600" b="1">
                <a:latin typeface="Book Antiqua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591746932883123"/>
          <c:y val="1.1585739282589743E-2"/>
          <c:w val="0.43741584371732561"/>
          <c:h val="0.97682852143482279"/>
        </c:manualLayout>
      </c:layout>
      <c:txPr>
        <a:bodyPr/>
        <a:lstStyle/>
        <a:p>
          <a:pPr>
            <a:defRPr lang="ru-RU" sz="1600">
              <a:latin typeface="Book Antiqua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1378027512133121E-3"/>
          <c:y val="1.5753951247666174E-2"/>
          <c:w val="0.42199046220744479"/>
          <c:h val="0.59323296861045893"/>
        </c:manualLayout>
      </c:layout>
      <c:doughnutChart>
        <c:varyColors val="1"/>
        <c:ser>
          <c:idx val="0"/>
          <c:order val="0"/>
          <c:explosion val="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E636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EB80A">
                  <a:lumMod val="75000"/>
                </a:srgbClr>
              </a:solidFill>
            </c:spPr>
          </c:dPt>
          <c:dPt>
            <c:idx val="4"/>
            <c:spPr>
              <a:solidFill>
                <a:sysClr val="window" lastClr="FFFFFF">
                  <a:lumMod val="75000"/>
                </a:sysClr>
              </a:solidFill>
            </c:spPr>
          </c:dPt>
          <c:dPt>
            <c:idx val="5"/>
            <c:spPr>
              <a:solidFill>
                <a:schemeClr val="accent5">
                  <a:lumMod val="75000"/>
                </a:schemeClr>
              </a:solidFill>
            </c:spPr>
          </c:dPt>
          <c:dLbls>
            <c:dLbl>
              <c:idx val="5"/>
              <c:layout>
                <c:manualLayout>
                  <c:x val="-7.3309910720650694E-3"/>
                  <c:y val="-3.0917657999578831E-2"/>
                </c:manualLayout>
              </c:layout>
              <c:spPr/>
              <c:txPr>
                <a:bodyPr/>
                <a:lstStyle/>
                <a:p>
                  <a:pPr>
                    <a:defRPr lang="ru-RU" sz="16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lang="ru-RU" sz="1600" b="1"/>
                </a:pPr>
                <a:endParaRPr lang="ru-RU"/>
              </a:p>
            </c:txPr>
            <c:showVal val="1"/>
          </c:dLbls>
          <c:cat>
            <c:strRef>
              <c:f>Лист1!$T$82:$T$87</c:f>
              <c:strCache>
                <c:ptCount val="6"/>
                <c:pt idx="0">
                  <c:v> органов дыхания</c:v>
                </c:pt>
                <c:pt idx="1">
                  <c:v> органов пищеварения</c:v>
                </c:pt>
                <c:pt idx="2">
                  <c:v> глаза и придаточного аппарата </c:v>
                </c:pt>
                <c:pt idx="3">
                  <c:v> эндокринной системы</c:v>
                </c:pt>
                <c:pt idx="4">
                  <c:v> костно-мышечной системы</c:v>
                </c:pt>
                <c:pt idx="5">
                  <c:v> кожи и подкожной клетчатки</c:v>
                </c:pt>
              </c:strCache>
            </c:strRef>
          </c:cat>
          <c:val>
            <c:numRef>
              <c:f>Лист1!$U$82:$U$87</c:f>
              <c:numCache>
                <c:formatCode>0.00</c:formatCode>
                <c:ptCount val="6"/>
                <c:pt idx="0">
                  <c:v>47.173839979438917</c:v>
                </c:pt>
                <c:pt idx="1">
                  <c:v>9.2613827326466467</c:v>
                </c:pt>
                <c:pt idx="2">
                  <c:v>6.2572902868666089</c:v>
                </c:pt>
                <c:pt idx="3">
                  <c:v>6.0907257665921977</c:v>
                </c:pt>
                <c:pt idx="4">
                  <c:v>5.3888812004507605</c:v>
                </c:pt>
                <c:pt idx="5">
                  <c:v>3.8379035606255312</c:v>
                </c:pt>
              </c:numCache>
            </c:numRef>
          </c:val>
        </c:ser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21542651215400391"/>
          <c:y val="0.5092677355630153"/>
          <c:w val="0.68089696696118585"/>
          <c:h val="0.35364663371284366"/>
        </c:manualLayout>
      </c:layout>
      <c:txPr>
        <a:bodyPr/>
        <a:lstStyle/>
        <a:p>
          <a:pPr>
            <a:defRPr lang="ru-RU" sz="17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5949279310515724E-2"/>
          <c:y val="5.5481116492622967E-2"/>
          <c:w val="0.64525602620454237"/>
          <c:h val="0.83883283406590325"/>
        </c:manualLayout>
      </c:layout>
      <c:doughnutChart>
        <c:varyColors val="1"/>
        <c:ser>
          <c:idx val="0"/>
          <c:order val="0"/>
          <c:explosion val="7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E636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prstClr val="white">
                  <a:lumMod val="75000"/>
                </a:prstClr>
              </a:solidFill>
            </c:spPr>
          </c:dPt>
          <c:dPt>
            <c:idx val="4"/>
            <c:spPr>
              <a:solidFill>
                <a:srgbClr val="B32C16">
                  <a:lumMod val="40000"/>
                  <a:lumOff val="60000"/>
                </a:srgbClr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Lbls>
            <c:dLbl>
              <c:idx val="5"/>
              <c:layout>
                <c:manualLayout>
                  <c:x val="-1.094009436908177E-2"/>
                  <c:y val="-5.333296004927364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lang="ru-RU" sz="18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ru-RU" sz="1800" b="1"/>
                </a:pPr>
                <a:endParaRPr lang="ru-RU"/>
              </a:p>
            </c:txPr>
            <c:showVal val="1"/>
          </c:dLbls>
          <c:cat>
            <c:strRef>
              <c:f>Лист1!$W$82:$W$87</c:f>
              <c:strCache>
                <c:ptCount val="6"/>
                <c:pt idx="0">
                  <c:v> органов дыхания</c:v>
                </c:pt>
                <c:pt idx="1">
                  <c:v> органов пищеварения</c:v>
                </c:pt>
                <c:pt idx="2">
                  <c:v> глаза и придаточного аппарата </c:v>
                </c:pt>
                <c:pt idx="3">
                  <c:v> костно-мышечной системы</c:v>
                </c:pt>
                <c:pt idx="4">
                  <c:v> нервной системы</c:v>
                </c:pt>
                <c:pt idx="5">
                  <c:v>системы кровообращения    </c:v>
                </c:pt>
              </c:strCache>
            </c:strRef>
          </c:cat>
          <c:val>
            <c:numRef>
              <c:f>Лист1!$X$82:$X$87</c:f>
              <c:numCache>
                <c:formatCode>0.00</c:formatCode>
                <c:ptCount val="6"/>
                <c:pt idx="0">
                  <c:v>44.221502553361347</c:v>
                </c:pt>
                <c:pt idx="1">
                  <c:v>9.6126544670449725</c:v>
                </c:pt>
                <c:pt idx="2">
                  <c:v>7.0761646496277955</c:v>
                </c:pt>
                <c:pt idx="3">
                  <c:v>5.3890121104632334</c:v>
                </c:pt>
                <c:pt idx="4">
                  <c:v>5.0404710859089894</c:v>
                </c:pt>
                <c:pt idx="5">
                  <c:v>4.1639747667820046</c:v>
                </c:pt>
              </c:numCache>
            </c:numRef>
          </c:val>
        </c:ser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ln>
      <a:noFill/>
    </a:ln>
  </c:sp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311FC-7F7B-494A-AD15-D78E897361BA}" type="doc">
      <dgm:prSet loTypeId="urn:microsoft.com/office/officeart/2005/8/layout/chevron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8A430E-06FD-4510-A1C3-883AE3A90566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Демографические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показатели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1551F7-172F-464C-BE6B-8D5B0910404D}" type="parTrans" cxnId="{6FD0CF04-1C5C-4D3D-A2C9-FE2207A37370}">
      <dgm:prSet/>
      <dgm:spPr/>
      <dgm:t>
        <a:bodyPr/>
        <a:lstStyle/>
        <a:p>
          <a:endParaRPr lang="ru-RU"/>
        </a:p>
      </dgm:t>
    </dgm:pt>
    <dgm:pt modelId="{0453A040-1E46-48E1-893A-8014F5291C64}" type="sibTrans" cxnId="{6FD0CF04-1C5C-4D3D-A2C9-FE2207A37370}">
      <dgm:prSet/>
      <dgm:spPr/>
      <dgm:t>
        <a:bodyPr/>
        <a:lstStyle/>
        <a:p>
          <a:endParaRPr lang="ru-RU"/>
        </a:p>
      </dgm:t>
    </dgm:pt>
    <dgm:pt modelId="{7D3DC0FA-4DB7-42EE-B5A7-65271A7DA28F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Структура (возрастно-половой состав населения)</a:t>
          </a:r>
          <a:endParaRPr lang="ru-RU" dirty="0">
            <a:latin typeface="Book Antiqua" pitchFamily="18" charset="0"/>
          </a:endParaRPr>
        </a:p>
      </dgm:t>
    </dgm:pt>
    <dgm:pt modelId="{478D4CAF-8C56-4D85-B571-123A0DF37830}" type="parTrans" cxnId="{332C90A1-C9D4-46B4-8602-5D8348823982}">
      <dgm:prSet/>
      <dgm:spPr/>
      <dgm:t>
        <a:bodyPr/>
        <a:lstStyle/>
        <a:p>
          <a:endParaRPr lang="ru-RU"/>
        </a:p>
      </dgm:t>
    </dgm:pt>
    <dgm:pt modelId="{E0A380C7-254F-451A-B197-75B813716C36}" type="sibTrans" cxnId="{332C90A1-C9D4-46B4-8602-5D8348823982}">
      <dgm:prSet/>
      <dgm:spPr/>
      <dgm:t>
        <a:bodyPr/>
        <a:lstStyle/>
        <a:p>
          <a:endParaRPr lang="ru-RU"/>
        </a:p>
      </dgm:t>
    </dgm:pt>
    <dgm:pt modelId="{5EFB2F47-0AEE-49FF-85EA-052504F8A52B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Размещение</a:t>
          </a:r>
          <a:endParaRPr lang="ru-RU" dirty="0">
            <a:latin typeface="Book Antiqua" pitchFamily="18" charset="0"/>
          </a:endParaRPr>
        </a:p>
      </dgm:t>
    </dgm:pt>
    <dgm:pt modelId="{A4F3D8E8-5767-4C60-B2F7-8DC743E245BD}" type="parTrans" cxnId="{CCAFD1EE-0500-49E6-8F4C-45E9C69D0593}">
      <dgm:prSet/>
      <dgm:spPr/>
      <dgm:t>
        <a:bodyPr/>
        <a:lstStyle/>
        <a:p>
          <a:endParaRPr lang="ru-RU"/>
        </a:p>
      </dgm:t>
    </dgm:pt>
    <dgm:pt modelId="{CD298ED3-F3D7-4AE8-87CF-297C005E70D1}" type="sibTrans" cxnId="{CCAFD1EE-0500-49E6-8F4C-45E9C69D0593}">
      <dgm:prSet/>
      <dgm:spPr/>
      <dgm:t>
        <a:bodyPr/>
        <a:lstStyle/>
        <a:p>
          <a:endParaRPr lang="ru-RU"/>
        </a:p>
      </dgm:t>
    </dgm:pt>
    <dgm:pt modelId="{0936EA88-0B9C-47C6-9B1A-80AB168AEF3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Статистика заболеваемости</a:t>
          </a:r>
          <a:endParaRPr lang="ru-RU" sz="14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A01C1DD1-BBED-4CE3-BB7E-660FD3B78DA9}" type="parTrans" cxnId="{92ED8760-F525-49AB-9796-5B4621120A21}">
      <dgm:prSet/>
      <dgm:spPr/>
      <dgm:t>
        <a:bodyPr/>
        <a:lstStyle/>
        <a:p>
          <a:endParaRPr lang="ru-RU"/>
        </a:p>
      </dgm:t>
    </dgm:pt>
    <dgm:pt modelId="{0F51C4C9-F86C-46D8-B1B7-826683EE5B82}" type="sibTrans" cxnId="{92ED8760-F525-49AB-9796-5B4621120A21}">
      <dgm:prSet/>
      <dgm:spPr/>
      <dgm:t>
        <a:bodyPr/>
        <a:lstStyle/>
        <a:p>
          <a:endParaRPr lang="ru-RU"/>
        </a:p>
      </dgm:t>
    </dgm:pt>
    <dgm:pt modelId="{A6B3D42D-610F-4E8D-B06E-15C97610C270}">
      <dgm:prSet phldrT="[Текст]" custT="1"/>
      <dgm:spPr/>
      <dgm:t>
        <a:bodyPr/>
        <a:lstStyle/>
        <a:p>
          <a:r>
            <a:rPr lang="ru-RU" sz="1600" b="1" dirty="0" smtClean="0">
              <a:latin typeface="Book Antiqua" pitchFamily="18" charset="0"/>
            </a:rPr>
            <a:t>Собственно заболеваемость </a:t>
          </a:r>
          <a:r>
            <a:rPr lang="ru-RU" sz="1600" dirty="0" smtClean="0">
              <a:latin typeface="Book Antiqua" pitchFamily="18" charset="0"/>
            </a:rPr>
            <a:t>(первичная в данном году);</a:t>
          </a:r>
          <a:endParaRPr lang="ru-RU" sz="1600" dirty="0">
            <a:latin typeface="Book Antiqua" pitchFamily="18" charset="0"/>
          </a:endParaRPr>
        </a:p>
      </dgm:t>
    </dgm:pt>
    <dgm:pt modelId="{67DAADCE-32C7-437B-94E7-73BFF35E7E6E}" type="parTrans" cxnId="{33247499-CD5D-4A6E-8BDD-3C46D900EA83}">
      <dgm:prSet/>
      <dgm:spPr/>
      <dgm:t>
        <a:bodyPr/>
        <a:lstStyle/>
        <a:p>
          <a:endParaRPr lang="ru-RU"/>
        </a:p>
      </dgm:t>
    </dgm:pt>
    <dgm:pt modelId="{36873642-C252-4455-AC8E-12296AF58DA5}" type="sibTrans" cxnId="{33247499-CD5D-4A6E-8BDD-3C46D900EA83}">
      <dgm:prSet/>
      <dgm:spPr/>
      <dgm:t>
        <a:bodyPr/>
        <a:lstStyle/>
        <a:p>
          <a:endParaRPr lang="ru-RU"/>
        </a:p>
      </dgm:t>
    </dgm:pt>
    <dgm:pt modelId="{7EE3EE48-0D7A-4428-9445-DC136CF23860}">
      <dgm:prSet phldrT="[Текст]" custT="1"/>
      <dgm:spPr/>
      <dgm:t>
        <a:bodyPr/>
        <a:lstStyle/>
        <a:p>
          <a:r>
            <a:rPr lang="ru-RU" sz="1600" b="1" dirty="0" smtClean="0">
              <a:latin typeface="Book Antiqua" pitchFamily="18" charset="0"/>
            </a:rPr>
            <a:t>Распространенность заболеваний </a:t>
          </a:r>
          <a:r>
            <a:rPr lang="ru-RU" sz="1600" dirty="0" smtClean="0">
              <a:latin typeface="Book Antiqua" pitchFamily="18" charset="0"/>
            </a:rPr>
            <a:t>(совокупность всех имеющихся заболеваний);</a:t>
          </a:r>
          <a:endParaRPr lang="ru-RU" sz="1600" dirty="0">
            <a:latin typeface="Book Antiqua" pitchFamily="18" charset="0"/>
          </a:endParaRPr>
        </a:p>
      </dgm:t>
    </dgm:pt>
    <dgm:pt modelId="{34AD5538-13AA-405C-BA96-F3F7F0780A36}" type="parTrans" cxnId="{D3E34F5B-AA1F-48CA-95D8-EA8A5D3F2EEB}">
      <dgm:prSet/>
      <dgm:spPr/>
      <dgm:t>
        <a:bodyPr/>
        <a:lstStyle/>
        <a:p>
          <a:endParaRPr lang="ru-RU"/>
        </a:p>
      </dgm:t>
    </dgm:pt>
    <dgm:pt modelId="{4323B99D-13F9-47CD-AA16-03CE525E6138}" type="sibTrans" cxnId="{D3E34F5B-AA1F-48CA-95D8-EA8A5D3F2EEB}">
      <dgm:prSet/>
      <dgm:spPr/>
      <dgm:t>
        <a:bodyPr/>
        <a:lstStyle/>
        <a:p>
          <a:endParaRPr lang="ru-RU"/>
        </a:p>
      </dgm:t>
    </dgm:pt>
    <dgm:pt modelId="{5193D7D3-D239-4F36-81E9-15FD8CB4484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Физическое развитие </a:t>
          </a:r>
          <a:endParaRPr lang="ru-RU" sz="1400" dirty="0">
            <a:solidFill>
              <a:schemeClr val="tx1"/>
            </a:solidFill>
          </a:endParaRPr>
        </a:p>
      </dgm:t>
    </dgm:pt>
    <dgm:pt modelId="{860C5B4E-A987-4F18-BFC3-092FFF55295B}" type="parTrans" cxnId="{9F9B0EDA-0A2D-4918-9415-02C78C5395B9}">
      <dgm:prSet/>
      <dgm:spPr/>
      <dgm:t>
        <a:bodyPr/>
        <a:lstStyle/>
        <a:p>
          <a:endParaRPr lang="ru-RU"/>
        </a:p>
      </dgm:t>
    </dgm:pt>
    <dgm:pt modelId="{6AF1673A-5972-42D3-884A-3728C87B4497}" type="sibTrans" cxnId="{9F9B0EDA-0A2D-4918-9415-02C78C5395B9}">
      <dgm:prSet/>
      <dgm:spPr/>
      <dgm:t>
        <a:bodyPr/>
        <a:lstStyle/>
        <a:p>
          <a:endParaRPr lang="ru-RU"/>
        </a:p>
      </dgm:t>
    </dgm:pt>
    <dgm:pt modelId="{5F2F90CC-858B-44E2-88C2-D112FAE0653A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Отдельных групп населения (совокупность морфологических и функциональных признаков, которые характеризуют развитие и формирование организма в процессе его роста </a:t>
          </a:r>
          <a:endParaRPr lang="ru-RU" dirty="0">
            <a:latin typeface="Book Antiqua" pitchFamily="18" charset="0"/>
          </a:endParaRPr>
        </a:p>
      </dgm:t>
    </dgm:pt>
    <dgm:pt modelId="{89DA68BF-20C8-4914-90C9-62E0D39D95B5}" type="parTrans" cxnId="{9E1766F4-1701-4708-94A8-F4784B690484}">
      <dgm:prSet/>
      <dgm:spPr/>
      <dgm:t>
        <a:bodyPr/>
        <a:lstStyle/>
        <a:p>
          <a:endParaRPr lang="ru-RU"/>
        </a:p>
      </dgm:t>
    </dgm:pt>
    <dgm:pt modelId="{2F7ADD85-A871-4853-995D-2413427983E1}" type="sibTrans" cxnId="{9E1766F4-1701-4708-94A8-F4784B690484}">
      <dgm:prSet/>
      <dgm:spPr/>
      <dgm:t>
        <a:bodyPr/>
        <a:lstStyle/>
        <a:p>
          <a:endParaRPr lang="ru-RU"/>
        </a:p>
      </dgm:t>
    </dgm:pt>
    <dgm:pt modelId="{C23018E0-D86D-4ACB-A25F-34DED5E35EAD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Движение (миграция, естественное движение)</a:t>
          </a:r>
          <a:endParaRPr lang="ru-RU" dirty="0">
            <a:latin typeface="Book Antiqua" pitchFamily="18" charset="0"/>
          </a:endParaRPr>
        </a:p>
      </dgm:t>
    </dgm:pt>
    <dgm:pt modelId="{B171A6A3-940C-44EF-A93E-62F9953DCD3E}" type="parTrans" cxnId="{D62ABE08-9983-401B-9122-D89AD4B8FA90}">
      <dgm:prSet/>
      <dgm:spPr/>
      <dgm:t>
        <a:bodyPr/>
        <a:lstStyle/>
        <a:p>
          <a:endParaRPr lang="ru-RU"/>
        </a:p>
      </dgm:t>
    </dgm:pt>
    <dgm:pt modelId="{2D3FFE00-DDB5-43E2-A5A1-3CD8D4CC205D}" type="sibTrans" cxnId="{D62ABE08-9983-401B-9122-D89AD4B8FA90}">
      <dgm:prSet/>
      <dgm:spPr/>
      <dgm:t>
        <a:bodyPr/>
        <a:lstStyle/>
        <a:p>
          <a:endParaRPr lang="ru-RU"/>
        </a:p>
      </dgm:t>
    </dgm:pt>
    <dgm:pt modelId="{39B2E3D6-E8C6-4D58-A2E6-13B52F035686}">
      <dgm:prSet phldrT="[Текст]" custT="1"/>
      <dgm:spPr/>
      <dgm:t>
        <a:bodyPr/>
        <a:lstStyle/>
        <a:p>
          <a:r>
            <a:rPr lang="ru-RU" sz="1600" b="1" dirty="0" smtClean="0">
              <a:latin typeface="Book Antiqua" pitchFamily="18" charset="0"/>
            </a:rPr>
            <a:t>Патологическая </a:t>
          </a:r>
          <a:r>
            <a:rPr lang="ru-RU" sz="1600" b="1" dirty="0" err="1" smtClean="0">
              <a:latin typeface="Book Antiqua" pitchFamily="18" charset="0"/>
            </a:rPr>
            <a:t>пораженность</a:t>
          </a:r>
          <a:r>
            <a:rPr lang="ru-RU" sz="1600" b="1" dirty="0" smtClean="0">
              <a:latin typeface="Book Antiqua" pitchFamily="18" charset="0"/>
            </a:rPr>
            <a:t> </a:t>
          </a:r>
          <a:r>
            <a:rPr lang="ru-RU" sz="1600" dirty="0" smtClean="0">
              <a:latin typeface="Book Antiqua" pitchFamily="18" charset="0"/>
            </a:rPr>
            <a:t>(частота патологии, установленная при медосмотрах).</a:t>
          </a:r>
          <a:endParaRPr lang="ru-RU" sz="1600" dirty="0">
            <a:latin typeface="Book Antiqua" pitchFamily="18" charset="0"/>
          </a:endParaRPr>
        </a:p>
      </dgm:t>
    </dgm:pt>
    <dgm:pt modelId="{CB26AD63-45EE-46CE-AFB6-49A83A856FF0}" type="parTrans" cxnId="{8ADC2CAB-E925-4792-AD37-90D3D79F75F3}">
      <dgm:prSet/>
      <dgm:spPr/>
      <dgm:t>
        <a:bodyPr/>
        <a:lstStyle/>
        <a:p>
          <a:endParaRPr lang="ru-RU"/>
        </a:p>
      </dgm:t>
    </dgm:pt>
    <dgm:pt modelId="{2A09F495-8865-4FFC-8093-770EB98655A6}" type="sibTrans" cxnId="{8ADC2CAB-E925-4792-AD37-90D3D79F75F3}">
      <dgm:prSet/>
      <dgm:spPr/>
      <dgm:t>
        <a:bodyPr/>
        <a:lstStyle/>
        <a:p>
          <a:endParaRPr lang="ru-RU"/>
        </a:p>
      </dgm:t>
    </dgm:pt>
    <dgm:pt modelId="{FF18DE26-31C6-4868-BBE2-80935AC5891E}" type="pres">
      <dgm:prSet presAssocID="{329311FC-7F7B-494A-AD15-D78E897361B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76B0BFD-0CB8-4896-A48F-46C3E9FEFBBD}" type="pres">
      <dgm:prSet presAssocID="{278A430E-06FD-4510-A1C3-883AE3A90566}" presName="composite" presStyleCnt="0"/>
      <dgm:spPr/>
    </dgm:pt>
    <dgm:pt modelId="{DE77EFD3-36B5-4DFF-963F-11BA69FC1B4E}" type="pres">
      <dgm:prSet presAssocID="{278A430E-06FD-4510-A1C3-883AE3A90566}" presName="parentText" presStyleLbl="alignNode1" presStyleIdx="0" presStyleCnt="3" custScaleX="144705" custScaleY="115843" custLinFactX="-18086" custLinFactNeighborX="-100000" custLinFactNeighborY="742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5D7A5C-372E-4E11-921E-7C71FD3D5B2E}" type="pres">
      <dgm:prSet presAssocID="{278A430E-06FD-4510-A1C3-883AE3A90566}" presName="descendantText" presStyleLbl="alignAcc1" presStyleIdx="0" presStyleCnt="3" custLinFactNeighborX="-9254" custLinFactNeighborY="2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49E2A-A6B1-4D14-9FBB-63449CF6F667}" type="pres">
      <dgm:prSet presAssocID="{0453A040-1E46-48E1-893A-8014F5291C64}" presName="sp" presStyleCnt="0"/>
      <dgm:spPr/>
    </dgm:pt>
    <dgm:pt modelId="{1B736001-001E-46A8-8140-A89E6793D682}" type="pres">
      <dgm:prSet presAssocID="{0936EA88-0B9C-47C6-9B1A-80AB168AEF3C}" presName="composite" presStyleCnt="0"/>
      <dgm:spPr/>
    </dgm:pt>
    <dgm:pt modelId="{1BB452A5-EB60-4EBE-96AD-C891D34FE19C}" type="pres">
      <dgm:prSet presAssocID="{0936EA88-0B9C-47C6-9B1A-80AB168AEF3C}" presName="parentText" presStyleLbl="alignNode1" presStyleIdx="1" presStyleCnt="3" custScaleX="140287" custScaleY="122335" custLinFactNeighborX="6185" custLinFactNeighborY="-64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3B32F-02C4-4EA3-9020-265E0022A106}" type="pres">
      <dgm:prSet presAssocID="{0936EA88-0B9C-47C6-9B1A-80AB168AEF3C}" presName="descendantText" presStyleLbl="alignAcc1" presStyleIdx="1" presStyleCnt="3" custScaleY="215670" custLinFactNeighborX="14748" custLinFactNeighborY="-18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EFDEE-D765-4074-8520-0AFA39DD3186}" type="pres">
      <dgm:prSet presAssocID="{0F51C4C9-F86C-46D8-B1B7-826683EE5B82}" presName="sp" presStyleCnt="0"/>
      <dgm:spPr/>
    </dgm:pt>
    <dgm:pt modelId="{FDCE3458-C88E-4AF6-B865-2074E9D2A212}" type="pres">
      <dgm:prSet presAssocID="{5193D7D3-D239-4F36-81E9-15FD8CB44840}" presName="composite" presStyleCnt="0"/>
      <dgm:spPr/>
    </dgm:pt>
    <dgm:pt modelId="{A905C8E8-5496-4BDC-BA09-57487C5A61B8}" type="pres">
      <dgm:prSet presAssocID="{5193D7D3-D239-4F36-81E9-15FD8CB44840}" presName="parentText" presStyleLbl="alignNode1" presStyleIdx="2" presStyleCnt="3" custScaleX="124653" custScaleY="109625" custLinFactX="-14167" custLinFactNeighborX="-100000" custLinFactNeighborY="-148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0D140-52A2-4BA9-98CC-AE7EB01AAF6C}" type="pres">
      <dgm:prSet presAssocID="{5193D7D3-D239-4F36-81E9-15FD8CB44840}" presName="descendantText" presStyleLbl="alignAcc1" presStyleIdx="2" presStyleCnt="3" custLinFactNeighborX="-14597" custLinFactNeighborY="15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525B10-F86B-498A-BC87-5D61709E535B}" type="presOf" srcId="{C23018E0-D86D-4ACB-A25F-34DED5E35EAD}" destId="{7B5D7A5C-372E-4E11-921E-7C71FD3D5B2E}" srcOrd="0" destOrd="2" presId="urn:microsoft.com/office/officeart/2005/8/layout/chevron2"/>
    <dgm:cxn modelId="{6FABB169-7DD0-4FDB-9D8D-56087D2E4F1D}" type="presOf" srcId="{0936EA88-0B9C-47C6-9B1A-80AB168AEF3C}" destId="{1BB452A5-EB60-4EBE-96AD-C891D34FE19C}" srcOrd="0" destOrd="0" presId="urn:microsoft.com/office/officeart/2005/8/layout/chevron2"/>
    <dgm:cxn modelId="{E5DABD7C-3C57-4127-AD89-EA6C0F259BEA}" type="presOf" srcId="{5F2F90CC-858B-44E2-88C2-D112FAE0653A}" destId="{FEE0D140-52A2-4BA9-98CC-AE7EB01AAF6C}" srcOrd="0" destOrd="0" presId="urn:microsoft.com/office/officeart/2005/8/layout/chevron2"/>
    <dgm:cxn modelId="{CCAFD1EE-0500-49E6-8F4C-45E9C69D0593}" srcId="{278A430E-06FD-4510-A1C3-883AE3A90566}" destId="{5EFB2F47-0AEE-49FF-85EA-052504F8A52B}" srcOrd="1" destOrd="0" parTransId="{A4F3D8E8-5767-4C60-B2F7-8DC743E245BD}" sibTransId="{CD298ED3-F3D7-4AE8-87CF-297C005E70D1}"/>
    <dgm:cxn modelId="{6FD0CF04-1C5C-4D3D-A2C9-FE2207A37370}" srcId="{329311FC-7F7B-494A-AD15-D78E897361BA}" destId="{278A430E-06FD-4510-A1C3-883AE3A90566}" srcOrd="0" destOrd="0" parTransId="{121551F7-172F-464C-BE6B-8D5B0910404D}" sibTransId="{0453A040-1E46-48E1-893A-8014F5291C64}"/>
    <dgm:cxn modelId="{4663281D-284E-4406-9200-CE9B42016650}" type="presOf" srcId="{A6B3D42D-610F-4E8D-B06E-15C97610C270}" destId="{9E93B32F-02C4-4EA3-9020-265E0022A106}" srcOrd="0" destOrd="0" presId="urn:microsoft.com/office/officeart/2005/8/layout/chevron2"/>
    <dgm:cxn modelId="{332C90A1-C9D4-46B4-8602-5D8348823982}" srcId="{278A430E-06FD-4510-A1C3-883AE3A90566}" destId="{7D3DC0FA-4DB7-42EE-B5A7-65271A7DA28F}" srcOrd="0" destOrd="0" parTransId="{478D4CAF-8C56-4D85-B571-123A0DF37830}" sibTransId="{E0A380C7-254F-451A-B197-75B813716C36}"/>
    <dgm:cxn modelId="{92ED8760-F525-49AB-9796-5B4621120A21}" srcId="{329311FC-7F7B-494A-AD15-D78E897361BA}" destId="{0936EA88-0B9C-47C6-9B1A-80AB168AEF3C}" srcOrd="1" destOrd="0" parTransId="{A01C1DD1-BBED-4CE3-BB7E-660FD3B78DA9}" sibTransId="{0F51C4C9-F86C-46D8-B1B7-826683EE5B82}"/>
    <dgm:cxn modelId="{E3924A6A-F8F1-41E8-A2CC-DAB66424132A}" type="presOf" srcId="{278A430E-06FD-4510-A1C3-883AE3A90566}" destId="{DE77EFD3-36B5-4DFF-963F-11BA69FC1B4E}" srcOrd="0" destOrd="0" presId="urn:microsoft.com/office/officeart/2005/8/layout/chevron2"/>
    <dgm:cxn modelId="{8ADC2CAB-E925-4792-AD37-90D3D79F75F3}" srcId="{0936EA88-0B9C-47C6-9B1A-80AB168AEF3C}" destId="{39B2E3D6-E8C6-4D58-A2E6-13B52F035686}" srcOrd="2" destOrd="0" parTransId="{CB26AD63-45EE-46CE-AFB6-49A83A856FF0}" sibTransId="{2A09F495-8865-4FFC-8093-770EB98655A6}"/>
    <dgm:cxn modelId="{062BBF1A-7C07-4C34-8BC0-5304161A4395}" type="presOf" srcId="{7EE3EE48-0D7A-4428-9445-DC136CF23860}" destId="{9E93B32F-02C4-4EA3-9020-265E0022A106}" srcOrd="0" destOrd="1" presId="urn:microsoft.com/office/officeart/2005/8/layout/chevron2"/>
    <dgm:cxn modelId="{5495C6A3-FDB5-4FC1-9F54-0AC9FE6867FF}" type="presOf" srcId="{39B2E3D6-E8C6-4D58-A2E6-13B52F035686}" destId="{9E93B32F-02C4-4EA3-9020-265E0022A106}" srcOrd="0" destOrd="2" presId="urn:microsoft.com/office/officeart/2005/8/layout/chevron2"/>
    <dgm:cxn modelId="{AFB57278-3616-4C09-A7FB-DAA3F64F8360}" type="presOf" srcId="{7D3DC0FA-4DB7-42EE-B5A7-65271A7DA28F}" destId="{7B5D7A5C-372E-4E11-921E-7C71FD3D5B2E}" srcOrd="0" destOrd="0" presId="urn:microsoft.com/office/officeart/2005/8/layout/chevron2"/>
    <dgm:cxn modelId="{D62ABE08-9983-401B-9122-D89AD4B8FA90}" srcId="{278A430E-06FD-4510-A1C3-883AE3A90566}" destId="{C23018E0-D86D-4ACB-A25F-34DED5E35EAD}" srcOrd="2" destOrd="0" parTransId="{B171A6A3-940C-44EF-A93E-62F9953DCD3E}" sibTransId="{2D3FFE00-DDB5-43E2-A5A1-3CD8D4CC205D}"/>
    <dgm:cxn modelId="{D3E34F5B-AA1F-48CA-95D8-EA8A5D3F2EEB}" srcId="{0936EA88-0B9C-47C6-9B1A-80AB168AEF3C}" destId="{7EE3EE48-0D7A-4428-9445-DC136CF23860}" srcOrd="1" destOrd="0" parTransId="{34AD5538-13AA-405C-BA96-F3F7F0780A36}" sibTransId="{4323B99D-13F9-47CD-AA16-03CE525E6138}"/>
    <dgm:cxn modelId="{9E1766F4-1701-4708-94A8-F4784B690484}" srcId="{5193D7D3-D239-4F36-81E9-15FD8CB44840}" destId="{5F2F90CC-858B-44E2-88C2-D112FAE0653A}" srcOrd="0" destOrd="0" parTransId="{89DA68BF-20C8-4914-90C9-62E0D39D95B5}" sibTransId="{2F7ADD85-A871-4853-995D-2413427983E1}"/>
    <dgm:cxn modelId="{FC221A01-D04D-4027-9611-B11A1CBC17F7}" type="presOf" srcId="{5EFB2F47-0AEE-49FF-85EA-052504F8A52B}" destId="{7B5D7A5C-372E-4E11-921E-7C71FD3D5B2E}" srcOrd="0" destOrd="1" presId="urn:microsoft.com/office/officeart/2005/8/layout/chevron2"/>
    <dgm:cxn modelId="{E89F775F-6D50-4765-A7D6-3010A5CA54C2}" type="presOf" srcId="{5193D7D3-D239-4F36-81E9-15FD8CB44840}" destId="{A905C8E8-5496-4BDC-BA09-57487C5A61B8}" srcOrd="0" destOrd="0" presId="urn:microsoft.com/office/officeart/2005/8/layout/chevron2"/>
    <dgm:cxn modelId="{33247499-CD5D-4A6E-8BDD-3C46D900EA83}" srcId="{0936EA88-0B9C-47C6-9B1A-80AB168AEF3C}" destId="{A6B3D42D-610F-4E8D-B06E-15C97610C270}" srcOrd="0" destOrd="0" parTransId="{67DAADCE-32C7-437B-94E7-73BFF35E7E6E}" sibTransId="{36873642-C252-4455-AC8E-12296AF58DA5}"/>
    <dgm:cxn modelId="{53D18D86-1069-4CE1-993C-EA9651379F7D}" type="presOf" srcId="{329311FC-7F7B-494A-AD15-D78E897361BA}" destId="{FF18DE26-31C6-4868-BBE2-80935AC5891E}" srcOrd="0" destOrd="0" presId="urn:microsoft.com/office/officeart/2005/8/layout/chevron2"/>
    <dgm:cxn modelId="{9F9B0EDA-0A2D-4918-9415-02C78C5395B9}" srcId="{329311FC-7F7B-494A-AD15-D78E897361BA}" destId="{5193D7D3-D239-4F36-81E9-15FD8CB44840}" srcOrd="2" destOrd="0" parTransId="{860C5B4E-A987-4F18-BFC3-092FFF55295B}" sibTransId="{6AF1673A-5972-42D3-884A-3728C87B4497}"/>
    <dgm:cxn modelId="{29035EF6-34A9-437D-9957-D5A0BA991D3E}" type="presParOf" srcId="{FF18DE26-31C6-4868-BBE2-80935AC5891E}" destId="{576B0BFD-0CB8-4896-A48F-46C3E9FEFBBD}" srcOrd="0" destOrd="0" presId="urn:microsoft.com/office/officeart/2005/8/layout/chevron2"/>
    <dgm:cxn modelId="{3D866EB2-371B-47EB-82F2-E36FA4CB549B}" type="presParOf" srcId="{576B0BFD-0CB8-4896-A48F-46C3E9FEFBBD}" destId="{DE77EFD3-36B5-4DFF-963F-11BA69FC1B4E}" srcOrd="0" destOrd="0" presId="urn:microsoft.com/office/officeart/2005/8/layout/chevron2"/>
    <dgm:cxn modelId="{82542B2D-BA11-4D21-A427-7BF19ACDF497}" type="presParOf" srcId="{576B0BFD-0CB8-4896-A48F-46C3E9FEFBBD}" destId="{7B5D7A5C-372E-4E11-921E-7C71FD3D5B2E}" srcOrd="1" destOrd="0" presId="urn:microsoft.com/office/officeart/2005/8/layout/chevron2"/>
    <dgm:cxn modelId="{ADF49F20-80DE-4DE8-AC79-F3EF3D95181B}" type="presParOf" srcId="{FF18DE26-31C6-4868-BBE2-80935AC5891E}" destId="{91749E2A-A6B1-4D14-9FBB-63449CF6F667}" srcOrd="1" destOrd="0" presId="urn:microsoft.com/office/officeart/2005/8/layout/chevron2"/>
    <dgm:cxn modelId="{28DD6EAC-2DCB-4AD4-BC57-083FA1F5A9AA}" type="presParOf" srcId="{FF18DE26-31C6-4868-BBE2-80935AC5891E}" destId="{1B736001-001E-46A8-8140-A89E6793D682}" srcOrd="2" destOrd="0" presId="urn:microsoft.com/office/officeart/2005/8/layout/chevron2"/>
    <dgm:cxn modelId="{6E0B96A9-8A44-45AD-9A9D-7A1A9003A26D}" type="presParOf" srcId="{1B736001-001E-46A8-8140-A89E6793D682}" destId="{1BB452A5-EB60-4EBE-96AD-C891D34FE19C}" srcOrd="0" destOrd="0" presId="urn:microsoft.com/office/officeart/2005/8/layout/chevron2"/>
    <dgm:cxn modelId="{1A6022E3-AA53-4341-A57F-5746C7CDD1F4}" type="presParOf" srcId="{1B736001-001E-46A8-8140-A89E6793D682}" destId="{9E93B32F-02C4-4EA3-9020-265E0022A106}" srcOrd="1" destOrd="0" presId="urn:microsoft.com/office/officeart/2005/8/layout/chevron2"/>
    <dgm:cxn modelId="{4AD32F6E-4352-43C6-81A2-4FF12540A186}" type="presParOf" srcId="{FF18DE26-31C6-4868-BBE2-80935AC5891E}" destId="{62AEFDEE-D765-4074-8520-0AFA39DD3186}" srcOrd="3" destOrd="0" presId="urn:microsoft.com/office/officeart/2005/8/layout/chevron2"/>
    <dgm:cxn modelId="{D3ADAE90-02E4-46DE-9851-9A4EB714CF67}" type="presParOf" srcId="{FF18DE26-31C6-4868-BBE2-80935AC5891E}" destId="{FDCE3458-C88E-4AF6-B865-2074E9D2A212}" srcOrd="4" destOrd="0" presId="urn:microsoft.com/office/officeart/2005/8/layout/chevron2"/>
    <dgm:cxn modelId="{674292EB-DCC2-4141-90A4-A47FF38BEF9F}" type="presParOf" srcId="{FDCE3458-C88E-4AF6-B865-2074E9D2A212}" destId="{A905C8E8-5496-4BDC-BA09-57487C5A61B8}" srcOrd="0" destOrd="0" presId="urn:microsoft.com/office/officeart/2005/8/layout/chevron2"/>
    <dgm:cxn modelId="{F3231122-65D4-4375-93FC-1CF3F4365CEA}" type="presParOf" srcId="{FDCE3458-C88E-4AF6-B865-2074E9D2A212}" destId="{FEE0D140-52A2-4BA9-98CC-AE7EB01AAF6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0.07059</cdr:x>
      <cdr:y>0</cdr:y>
    </cdr:from>
    <cdr:to>
      <cdr:x>0.11029</cdr:x>
      <cdr:y>0.05714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4068" y="0"/>
          <a:ext cx="232913" cy="155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>
              <a:latin typeface="Calibri"/>
              <a:cs typeface="Calibri"/>
            </a:rPr>
            <a:t>‰</a:t>
          </a:r>
          <a:endParaRPr lang="ru-RU" sz="1100"/>
        </a:p>
      </cdr:txBody>
    </cdr:sp>
  </cdr:relSizeAnchor>
  <cdr:relSizeAnchor xmlns:cdr="http://schemas.openxmlformats.org/drawingml/2006/chartDrawing">
    <cdr:from>
      <cdr:x>0.85577</cdr:x>
      <cdr:y>0.2807</cdr:y>
    </cdr:from>
    <cdr:to>
      <cdr:x>0.93269</cdr:x>
      <cdr:y>0.33333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7982" y="1143008"/>
          <a:ext cx="571504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0.35052</cdr:x>
      <cdr:y>0.91781</cdr:y>
    </cdr:from>
    <cdr:to>
      <cdr:x>0.73196</cdr:x>
      <cdr:y>0.9726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92" y="4786346"/>
          <a:ext cx="264320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Book Antiqua" pitchFamily="18" charset="0"/>
            </a:rPr>
            <a:t>органов кровообращения</a:t>
          </a:r>
          <a:endParaRPr lang="ru-RU" sz="1600" dirty="0">
            <a:latin typeface="Book Antiqua" pitchFamily="18" charset="0"/>
          </a:endParaRPr>
        </a:p>
      </cdr:txBody>
    </cdr:sp>
  </cdr:relSizeAnchor>
  <cdr:relSizeAnchor xmlns:cdr="http://schemas.openxmlformats.org/drawingml/2006/chartDrawing">
    <cdr:from>
      <cdr:x>0.30928</cdr:x>
      <cdr:y>0.94521</cdr:y>
    </cdr:from>
    <cdr:to>
      <cdr:x>0.3299</cdr:x>
      <cdr:y>0.9726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43140" y="4929222"/>
          <a:ext cx="142876" cy="14287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0.48958</cdr:x>
      <cdr:y>0.90541</cdr:y>
    </cdr:from>
    <cdr:to>
      <cdr:x>0.80555</cdr:x>
      <cdr:y>0.95946</cdr:y>
    </cdr:to>
    <cdr:grpSp>
      <cdr:nvGrpSpPr>
        <cdr:cNvPr id="5" name="Группа 4"/>
        <cdr:cNvGrpSpPr/>
      </cdr:nvGrpSpPr>
      <cdr:grpSpPr>
        <a:xfrm xmlns:a="http://schemas.openxmlformats.org/drawingml/2006/main">
          <a:off x="3357563" y="4786370"/>
          <a:ext cx="2166938" cy="285731"/>
          <a:chOff x="3286148" y="4857785"/>
          <a:chExt cx="2166915" cy="285752"/>
        </a:xfrm>
      </cdr:grpSpPr>
      <cdr:sp macro="" textlink="">
        <cdr:nvSpPr>
          <cdr:cNvPr id="3" name="TextBox 2"/>
          <cdr:cNvSpPr txBox="1"/>
        </cdr:nvSpPr>
        <cdr:spPr>
          <a:xfrm xmlns:a="http://schemas.openxmlformats.org/drawingml/2006/main">
            <a:off x="3357586" y="4857785"/>
            <a:ext cx="2095477" cy="28575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tIns="0" rtlCol="0"/>
          <a:lstStyle xmlns:a="http://schemas.openxmlformats.org/drawingml/2006/main"/>
          <a:p xmlns:a="http://schemas.openxmlformats.org/drawingml/2006/main">
            <a:r>
              <a:rPr lang="ru-RU" sz="1400" dirty="0" smtClean="0">
                <a:latin typeface="Arial" pitchFamily="34" charset="0"/>
                <a:cs typeface="Arial" pitchFamily="34" charset="0"/>
              </a:rPr>
              <a:t>мочеполовой системы</a:t>
            </a:r>
            <a:endParaRPr lang="uk-UA" sz="1400" dirty="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3286148" y="4929222"/>
            <a:ext cx="108000" cy="108000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accent4">
              <a:lumMod val="50000"/>
            </a:schemeClr>
          </a:solidFill>
        </cdr:spPr>
        <cdr:txBody>
          <a:bodyPr xmlns:a="http://schemas.openxmlformats.org/drawingml/2006/main" wrap="square" rtlCol="0"/>
          <a:lstStyle xmlns:a="http://schemas.openxmlformats.org/drawingml/2006/main"/>
          <a:p xmlns:a="http://schemas.openxmlformats.org/drawingml/2006/main">
            <a:endParaRPr lang="uk-UA" sz="1100" dirty="0"/>
          </a:p>
        </cdr:txBody>
      </cdr:sp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0.48055</cdr:x>
      <cdr:y>0.70108</cdr:y>
    </cdr:from>
    <cdr:to>
      <cdr:x>1</cdr:x>
      <cdr:y>0.80542</cdr:y>
    </cdr:to>
    <cdr:sp macro="" textlink="">
      <cdr:nvSpPr>
        <cdr:cNvPr id="2" name="Выгнутая вправо стрелка 1"/>
        <cdr:cNvSpPr/>
      </cdr:nvSpPr>
      <cdr:spPr>
        <a:xfrm xmlns:a="http://schemas.openxmlformats.org/drawingml/2006/main" rot="3064284">
          <a:off x="2503483" y="2551423"/>
          <a:ext cx="484505" cy="1892529"/>
        </a:xfrm>
        <a:prstGeom xmlns:a="http://schemas.openxmlformats.org/drawingml/2006/main" prst="curvedLeftArrow">
          <a:avLst>
            <a:gd name="adj1" fmla="val 25000"/>
            <a:gd name="adj2" fmla="val 50000"/>
            <a:gd name="adj3" fmla="val 30593"/>
          </a:avLst>
        </a:prstGeom>
        <a:solidFill xmlns:a="http://schemas.openxmlformats.org/drawingml/2006/main">
          <a:srgbClr val="3891A7"/>
        </a:solidFill>
        <a:ln xmlns:a="http://schemas.openxmlformats.org/drawingml/2006/main" w="25400" cap="flat" cmpd="sng" algn="ctr">
          <a:solidFill>
            <a:srgbClr val="3891A7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ill Sans MT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ill Sans MT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ill Sans MT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ill Sans MT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ill Sans MT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ill Sans MT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ill Sans MT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ill Sans MT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ill Sans MT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58CE2-523A-4BC5-9811-391DFA639286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8C1E-2BCC-4C68-86D3-C987889D7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2D69CC-5D36-4906-B989-6C659D401090}" type="slidenum">
              <a:rPr lang="uk-UA" smtClean="0"/>
              <a:pPr>
                <a:defRPr/>
              </a:pPr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349C47-DC59-46A1-ABC4-763E70161392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8827D0-6474-4B36-8D31-D7E45DBCD0A0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B184F3-75BD-4661-A9F6-55FE1CDE5C59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259773-EB66-44D6-8ABE-29B8FA782989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D7C750-08C9-40A1-81E2-35B4C48DF068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2D69CC-5D36-4906-B989-6C659D401090}" type="slidenum">
              <a:rPr lang="uk-UA" smtClean="0"/>
              <a:pPr>
                <a:defRPr/>
              </a:pPr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2D69CC-5D36-4906-B989-6C659D401090}" type="slidenum">
              <a:rPr lang="uk-UA" smtClean="0"/>
              <a:pPr>
                <a:defRPr/>
              </a:pPr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A9C028-7D20-4FFE-83F6-2F1EAB0DC7DC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FEEFEB-4CF2-41F4-B7CA-4207741A4E2E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dirty="0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290A86-F1AA-415F-BF32-B22B9A9935A5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07E0B0-8C2E-41B9-926E-D72AB690B2C8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512FB8-D88F-479F-BB66-CDAEC9439D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8253442" cy="257176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Взаимодействие школьного врача и педагогического коллектива общеобразовательного учебного заведения 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00504"/>
            <a:ext cx="7854696" cy="9806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Пересыпкина</a:t>
            </a:r>
            <a:r>
              <a:rPr lang="ru-RU" dirty="0" smtClean="0">
                <a:solidFill>
                  <a:schemeClr val="bg1"/>
                </a:solidFill>
              </a:rPr>
              <a:t> Т.В.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ГУ «Институт охраны здоровья детей и подростков Национальной академии медицинских наук Украины»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357158" y="1643026"/>
          <a:ext cx="878684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85720" y="0"/>
            <a:ext cx="8472518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  <a:t>Соотношение показателей распространенности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  <a:t> отдельных классов заболеваний</a:t>
            </a:r>
            <a:b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  <a:t> по  Украине  и  Харьковской области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Book Antiqua" pitchFamily="18" charset="0"/>
                <a:ea typeface="+mj-ea"/>
                <a:cs typeface="+mj-cs"/>
              </a:rPr>
              <a:t>(на 1000 детей)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Структура распространенности заболеваний</a:t>
            </a:r>
            <a:br>
              <a:rPr lang="ru-RU" sz="2600" dirty="0" smtClean="0">
                <a:solidFill>
                  <a:schemeClr val="tx1"/>
                </a:solidFill>
                <a:effectLst/>
                <a:latin typeface="Book Antiqua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 среди детей 0-17 лет  в Украине </a:t>
            </a:r>
            <a:br>
              <a:rPr lang="ru-RU" sz="2600" dirty="0" smtClean="0">
                <a:solidFill>
                  <a:schemeClr val="tx1"/>
                </a:solidFill>
                <a:effectLst/>
                <a:latin typeface="Book Antiqua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в 2011 году  (%) </a:t>
            </a:r>
            <a:endParaRPr lang="ru-RU" dirty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35100" y="1071546"/>
          <a:ext cx="749935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Структура распространенности болезней среди детей 0-17 лет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 в Харьковской  области в 2011 г. (%) </a:t>
            </a:r>
            <a:endParaRPr lang="uk-UA" sz="2400" dirty="0">
              <a:effectLst/>
              <a:latin typeface="Book Antiqu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48" y="1500174"/>
          <a:ext cx="821537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86808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Сравнительная характеристика структуры заболеваний среди детей 0-17 лет  Харьковской обл.:</a:t>
            </a:r>
            <a:endParaRPr lang="ru-RU" sz="24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28754" name="Group 82"/>
          <p:cNvGraphicFramePr>
            <a:graphicFrameLocks noGrp="1"/>
          </p:cNvGraphicFramePr>
          <p:nvPr/>
        </p:nvGraphicFramePr>
        <p:xfrm>
          <a:off x="714348" y="1214422"/>
          <a:ext cx="9144000" cy="5262553"/>
        </p:xfrm>
        <a:graphic>
          <a:graphicData uri="http://schemas.openxmlformats.org/drawingml/2006/table">
            <a:tbl>
              <a:tblPr/>
              <a:tblGrid>
                <a:gridCol w="428596"/>
                <a:gridCol w="3332243"/>
                <a:gridCol w="340852"/>
                <a:gridCol w="175340"/>
                <a:gridCol w="294970"/>
                <a:gridCol w="442451"/>
                <a:gridCol w="3121742"/>
                <a:gridCol w="1007806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2005 год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2011 год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5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Болезни органов дыхания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Болезни органов дыхания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органов пищеварения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органов пищеварения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глаза и придаточного аппарата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глаза и придаточного аппарата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нервная система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нервной системы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5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кожи и подкожной клетчатки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кожи и подкожной клетчатки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костно-мышечной системы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костно-мышечной системы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инфекционные и паразитарные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мочеполовой системы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мочеполовой системы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инфекционные и паразитарные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кровообращения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кровообращения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травмы, отравления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уха и сосцевидного отростка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20697825" y="17783175"/>
            <a:ext cx="1295400" cy="4476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0800000" flipV="1">
            <a:off x="20535900" y="17821275"/>
            <a:ext cx="1504950" cy="571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0402550" y="18373725"/>
            <a:ext cx="1533525" cy="5619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500430" y="5000636"/>
            <a:ext cx="2143140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857620" y="5072074"/>
            <a:ext cx="1785950" cy="42862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49" name="Text Box 77"/>
          <p:cNvSpPr txBox="1">
            <a:spLocks noChangeArrowheads="1"/>
          </p:cNvSpPr>
          <p:nvPr/>
        </p:nvSpPr>
        <p:spPr bwMode="auto">
          <a:xfrm>
            <a:off x="2824163" y="330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072494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Структура распространенности по классам болезней среди детей 7-14 лет в 2011 г.(%) </a:t>
            </a:r>
            <a:endParaRPr lang="uk-UA" sz="28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357290" y="1428736"/>
          <a:ext cx="692948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21"/>
          <p:cNvGraphicFramePr>
            <a:graphicFrameLocks/>
          </p:cNvGraphicFramePr>
          <p:nvPr/>
        </p:nvGraphicFramePr>
        <p:xfrm>
          <a:off x="4929190" y="1285860"/>
          <a:ext cx="464347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Группа 11"/>
          <p:cNvGrpSpPr/>
          <p:nvPr/>
        </p:nvGrpSpPr>
        <p:grpSpPr>
          <a:xfrm>
            <a:off x="3500429" y="5857892"/>
            <a:ext cx="3000036" cy="369332"/>
            <a:chOff x="3178115" y="6143644"/>
            <a:chExt cx="3143298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3392456" y="6143644"/>
              <a:ext cx="29289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болезни нервной системы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78115" y="6357958"/>
              <a:ext cx="108000" cy="108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66FF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071670" y="2714620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Украина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264318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Харьковская обл.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42859"/>
            <a:ext cx="8572528" cy="10001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0" dirty="0" smtClean="0">
                <a:effectLst/>
                <a:latin typeface="Book Antiqua" pitchFamily="18" charset="0"/>
              </a:rPr>
              <a:t>Динамика распространенности основных классов заболеваний среди детей 7-14 лет</a:t>
            </a:r>
            <a:br>
              <a:rPr lang="ru-RU" sz="2800" b="0" dirty="0" smtClean="0">
                <a:effectLst/>
                <a:latin typeface="Book Antiqua" pitchFamily="18" charset="0"/>
              </a:rPr>
            </a:br>
            <a:r>
              <a:rPr lang="ru-RU" sz="2800" b="0" dirty="0" smtClean="0">
                <a:effectLst/>
                <a:latin typeface="Book Antiqua" pitchFamily="18" charset="0"/>
              </a:rPr>
              <a:t>Харьковская область</a:t>
            </a:r>
            <a:endParaRPr lang="uk-UA" sz="2800" b="0" dirty="0">
              <a:effectLst/>
              <a:latin typeface="Book Antiqua" pitchFamily="18" charset="0"/>
            </a:endParaRPr>
          </a:p>
        </p:txBody>
      </p:sp>
      <p:sp>
        <p:nvSpPr>
          <p:cNvPr id="24579" name="Содержимое 4"/>
          <p:cNvSpPr>
            <a:spLocks noGrp="1"/>
          </p:cNvSpPr>
          <p:nvPr>
            <p:ph sz="quarter" idx="2"/>
          </p:nvPr>
        </p:nvSpPr>
        <p:spPr>
          <a:xfrm>
            <a:off x="285720" y="1884363"/>
            <a:ext cx="4071968" cy="4640262"/>
          </a:xfrm>
          <a:solidFill>
            <a:schemeClr val="bg1">
              <a:alpha val="55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1 Болезни органов дыхания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2 Органов пищеварения</a:t>
            </a:r>
          </a:p>
          <a:p>
            <a:pPr>
              <a:buNone/>
            </a:pPr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3 Глаза и придаточного аппарата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solidFill>
                  <a:srgbClr val="00B050"/>
                </a:solidFill>
                <a:latin typeface="Constantia" pitchFamily="18" charset="0"/>
              </a:rPr>
              <a:t>4 Кожи и подкожной клетчатки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5 Болезни нервной системы</a:t>
            </a:r>
            <a:endParaRPr lang="ru-RU" sz="2000" dirty="0" smtClean="0">
              <a:solidFill>
                <a:srgbClr val="00B050"/>
              </a:solidFill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6 Костно-мышечной системы</a:t>
            </a:r>
            <a:endParaRPr lang="uk-UA" sz="2000" dirty="0" smtClean="0">
              <a:latin typeface="Constantia" pitchFamily="18" charset="0"/>
            </a:endParaRPr>
          </a:p>
        </p:txBody>
      </p:sp>
      <p:sp>
        <p:nvSpPr>
          <p:cNvPr id="24580" name="Содержимое 6"/>
          <p:cNvSpPr>
            <a:spLocks noGrp="1"/>
          </p:cNvSpPr>
          <p:nvPr>
            <p:ph sz="quarter" idx="4"/>
          </p:nvPr>
        </p:nvSpPr>
        <p:spPr>
          <a:xfrm>
            <a:off x="4786312" y="1884363"/>
            <a:ext cx="4143405" cy="4594225"/>
          </a:xfrm>
          <a:solidFill>
            <a:schemeClr val="bg1">
              <a:alpha val="5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1 Болезни органов дыхания</a:t>
            </a:r>
          </a:p>
          <a:p>
            <a:pPr>
              <a:buFont typeface="Wingdings" pitchFamily="2" charset="2"/>
              <a:buNone/>
            </a:pPr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2 Органов пищеварения</a:t>
            </a:r>
          </a:p>
          <a:p>
            <a:pPr>
              <a:buFont typeface="Wingdings" pitchFamily="2" charset="2"/>
              <a:buNone/>
            </a:pPr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3 Глаза и придаточного аппарата</a:t>
            </a:r>
            <a:endParaRPr lang="ru-RU" sz="2000" dirty="0" smtClean="0">
              <a:solidFill>
                <a:srgbClr val="FF0000"/>
              </a:solidFill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2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2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4 Костно-мышечной системы</a:t>
            </a:r>
          </a:p>
          <a:p>
            <a:pPr>
              <a:buFont typeface="Wingdings" pitchFamily="2" charset="2"/>
              <a:buNone/>
            </a:pPr>
            <a:endParaRPr lang="ru-RU" sz="12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2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5  Болезни нервной системы</a:t>
            </a:r>
            <a:endParaRPr lang="ru-RU" sz="2000" dirty="0" smtClean="0">
              <a:solidFill>
                <a:srgbClr val="FF0000"/>
              </a:solidFill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dirty="0" smtClean="0">
                <a:latin typeface="Constantia" pitchFamily="18" charset="0"/>
              </a:rPr>
              <a:t>6 </a:t>
            </a:r>
            <a:r>
              <a:rPr lang="ru-RU" sz="2000" dirty="0" smtClean="0">
                <a:solidFill>
                  <a:srgbClr val="FF0000"/>
                </a:solidFill>
                <a:latin typeface="Constantia" pitchFamily="18" charset="0"/>
              </a:rPr>
              <a:t>Органов кровообращения</a:t>
            </a:r>
            <a:endParaRPr lang="uk-UA" sz="2000" dirty="0" smtClean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1357298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+mj-lt"/>
              </a:rPr>
              <a:t>2011 г.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 flipH="1" flipV="1">
            <a:off x="3786182" y="4714884"/>
            <a:ext cx="1428760" cy="11430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28728" y="142873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+mn-lt"/>
              </a:rPr>
              <a:t>2005 г.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115327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Структура распространенности по классам болезней среди подростков 15-17 лет  Украины и Харьковской области в 2011 г. (%) </a:t>
            </a:r>
            <a:endParaRPr lang="uk-UA" sz="24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71472" y="1428736"/>
          <a:ext cx="685804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5500694" y="1142984"/>
          <a:ext cx="3643306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Разработка эффективных мер, направленных на охрану здоровья подрастающего поколения, базируется в первую очередь на данных о состоянии здоровья, а также на учете факторов, влияющих на его формирование, к которым относятся учебная нагрузка, микроклимат, освещенность, школьная мебель, санитарное состояние заведения. </a:t>
            </a:r>
          </a:p>
          <a:p>
            <a:r>
              <a:rPr lang="ru-RU" sz="2800" b="1" dirty="0" smtClean="0"/>
              <a:t>Установлено влияние </a:t>
            </a:r>
            <a:r>
              <a:rPr lang="ru-RU" sz="2800" b="1" dirty="0" err="1" smtClean="0"/>
              <a:t>внутришкольной</a:t>
            </a:r>
            <a:r>
              <a:rPr lang="ru-RU" sz="2800" b="1" dirty="0" smtClean="0"/>
              <a:t> среды на здоровье детей -12,5% в начальных классах, а к окончанию школы -20,7%.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r>
              <a:rPr lang="ru-RU" dirty="0" smtClean="0"/>
              <a:t>По данным санитарно-эпидемиологической службы МЗ Украины до 35-60% школ в разных регионах не отвечают требованиям искусственного освещения, испытывают дефицит мебели, особенно больших размеров, имеют недостаточное обеспечение горячим питанием.</a:t>
            </a:r>
          </a:p>
          <a:p>
            <a:r>
              <a:rPr lang="ru-RU" dirty="0" smtClean="0"/>
              <a:t>Основными физическим факторам школьной среды относятся микроклимат, освещенность, школьная мебель.</a:t>
            </a:r>
          </a:p>
          <a:p>
            <a:r>
              <a:rPr lang="ru-RU" dirty="0" smtClean="0"/>
              <a:t>Доказана  этиологическая связь между заболеваемостью ОРЗ и микроклиматом, бактериальной обсемененностью и режимом проветривания.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 недостатком естественного освещения связывают снижение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 организма, нарушение обмена веществ, что проявляется в напряжении биохимических и </a:t>
            </a:r>
            <a:r>
              <a:rPr lang="ru-RU" dirty="0" err="1" smtClean="0"/>
              <a:t>ретиномоторных</a:t>
            </a:r>
            <a:r>
              <a:rPr lang="ru-RU" dirty="0" smtClean="0"/>
              <a:t> процессов адаптации организма. </a:t>
            </a:r>
          </a:p>
          <a:p>
            <a:r>
              <a:rPr lang="ru-RU" dirty="0" smtClean="0"/>
              <a:t>Недостаточная освещенность рабочих мест провоцирует повышение нервно-психической нагрузки, что приводит к заболеваниям ССС, органов чувств, эндокринной системы. </a:t>
            </a:r>
          </a:p>
          <a:p>
            <a:r>
              <a:rPr lang="ru-RU" dirty="0" smtClean="0"/>
              <a:t>Существенной есть связь между распространенностью сколиоза и несоответствием школьной мебели росту учащихся (длительное сохранение положения сидя, формирующее статическое напряжение мышц).</a:t>
            </a:r>
          </a:p>
          <a:p>
            <a:r>
              <a:rPr lang="ru-RU" dirty="0" smtClean="0"/>
              <a:t>Заболеваемость органов пищеварения связана с организацией питания в школах.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Здоровье — не всё, но всё </a:t>
            </a:r>
          </a:p>
          <a:p>
            <a:pPr>
              <a:buNone/>
            </a:pPr>
            <a:r>
              <a:rPr lang="ru-RU" sz="3600" dirty="0" smtClean="0"/>
              <a:t>                     без здоровья ничто.</a:t>
            </a:r>
          </a:p>
          <a:p>
            <a:pPr lvl="8">
              <a:buNone/>
            </a:pPr>
            <a:r>
              <a:rPr lang="ru-RU" sz="2800" dirty="0" smtClean="0"/>
              <a:t>                                            Сократ</a:t>
            </a:r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Низкая двигательная активность , гиподинамия формируют застойные процессы в системе кровообращения. Отсутствие физической нагрузки на суставы нижних конечностей приводит к нарушению формирования суставных поверхностей и их деформации. </a:t>
            </a:r>
          </a:p>
          <a:p>
            <a:r>
              <a:rPr lang="ru-RU" b="1" dirty="0" smtClean="0"/>
              <a:t>Эффективность</a:t>
            </a:r>
            <a:r>
              <a:rPr lang="ru-RU" dirty="0" smtClean="0"/>
              <a:t> проведения профилактических  и оздоровительных мероприятий на уровне образовательного учреждения подтверждается следующими данными:</a:t>
            </a:r>
          </a:p>
          <a:p>
            <a:r>
              <a:rPr lang="ru-RU" dirty="0" smtClean="0"/>
              <a:t>- нормализовать остроту зрения (25,0%) и остановить прогрессирование миопии (11,0%); </a:t>
            </a:r>
          </a:p>
          <a:p>
            <a:r>
              <a:rPr lang="ru-RU" dirty="0" smtClean="0"/>
              <a:t>- улучшить осанку (44,5%);</a:t>
            </a:r>
          </a:p>
          <a:p>
            <a:r>
              <a:rPr lang="ru-RU" dirty="0" smtClean="0"/>
              <a:t>- снизить острую респираторную заболеваемость (в 2,2-2,6 раза);</a:t>
            </a:r>
          </a:p>
          <a:p>
            <a:r>
              <a:rPr lang="ru-RU" dirty="0" smtClean="0"/>
              <a:t>-нормализовать работу нервной системы (12,4%) учащихся  с функциональными расстройствами;</a:t>
            </a:r>
          </a:p>
          <a:p>
            <a:r>
              <a:rPr lang="ru-RU" dirty="0" smtClean="0"/>
              <a:t>- достичь стабилизации патологических процессов (10,8%) детей с хронической патологией.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pPr algn="ctr"/>
            <a:r>
              <a:rPr lang="ru-RU" sz="2800" b="1" dirty="0" smtClean="0"/>
              <a:t>Дети – это наши инвестиции в общество будущего.</a:t>
            </a:r>
          </a:p>
          <a:p>
            <a:pPr algn="ctr"/>
            <a:endParaRPr lang="ru-RU" sz="2800" b="1" dirty="0" smtClean="0"/>
          </a:p>
          <a:p>
            <a:r>
              <a:rPr lang="ru-RU" dirty="0" smtClean="0"/>
              <a:t>Залог успеха – </a:t>
            </a:r>
            <a:r>
              <a:rPr lang="ru-RU" b="1" dirty="0" smtClean="0"/>
              <a:t>комплексный </a:t>
            </a:r>
            <a:r>
              <a:rPr lang="ru-RU" dirty="0" smtClean="0"/>
              <a:t>подход к вопросу сохранения здоровья детей учеными, практическими врачами, педагогами, семьей и государством.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Кто хочет - ищет способ, кто не хочет - ищет причину.</a:t>
            </a:r>
          </a:p>
          <a:p>
            <a:pPr lvl="8">
              <a:buNone/>
            </a:pPr>
            <a:r>
              <a:rPr lang="ru-RU" sz="2400" dirty="0" smtClean="0"/>
              <a:t>                                                     Сократ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ky_diving.jpg"/>
          <p:cNvPicPr>
            <a:picLocks noChangeAspect="1"/>
          </p:cNvPicPr>
          <p:nvPr/>
        </p:nvPicPr>
        <p:blipFill>
          <a:blip r:embed="rId2"/>
          <a:srcRect b="416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6566" name="WordArt 6"/>
          <p:cNvSpPr>
            <a:spLocks noChangeArrowheads="1" noChangeShapeType="1" noTextEdit="1"/>
          </p:cNvSpPr>
          <p:nvPr/>
        </p:nvSpPr>
        <p:spPr bwMode="auto">
          <a:xfrm>
            <a:off x="857224" y="3929066"/>
            <a:ext cx="7561263" cy="982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FE680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FE680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Благодарю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  <a:latin typeface="Book Antiqua" pitchFamily="18" charset="0"/>
              </a:rPr>
              <a:t>Комплексная характеристика состояния здоровья населения включает:</a:t>
            </a:r>
            <a:endParaRPr lang="ru-RU" sz="2800" dirty="0">
              <a:effectLst/>
              <a:latin typeface="Book Antiqu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85786" y="1447800"/>
          <a:ext cx="8148664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  <a:latin typeface="Book Antiqua" pitchFamily="18" charset="0"/>
              </a:rPr>
              <a:t>Укомплектованность</a:t>
            </a:r>
            <a:r>
              <a:rPr lang="uk-UA" sz="2800" dirty="0" smtClean="0">
                <a:effectLst/>
                <a:latin typeface="Book Antiqua" pitchFamily="18" charset="0"/>
              </a:rPr>
              <a:t> </a:t>
            </a:r>
            <a:r>
              <a:rPr lang="ru-RU" sz="2800" dirty="0" smtClean="0">
                <a:effectLst/>
                <a:latin typeface="Book Antiqua" pitchFamily="18" charset="0"/>
              </a:rPr>
              <a:t>штатных</a:t>
            </a:r>
            <a:r>
              <a:rPr lang="uk-UA" sz="2800" dirty="0" smtClean="0">
                <a:effectLst/>
                <a:latin typeface="Book Antiqua" pitchFamily="18" charset="0"/>
              </a:rPr>
              <a:t> </a:t>
            </a:r>
            <a:r>
              <a:rPr lang="ru-RU" sz="2800" dirty="0" smtClean="0">
                <a:effectLst/>
                <a:latin typeface="Book Antiqua" pitchFamily="18" charset="0"/>
              </a:rPr>
              <a:t>должностей</a:t>
            </a:r>
            <a:r>
              <a:rPr lang="uk-UA" sz="2800" dirty="0" smtClean="0">
                <a:effectLst/>
                <a:latin typeface="Book Antiqua" pitchFamily="18" charset="0"/>
              </a:rPr>
              <a:t/>
            </a:r>
            <a:br>
              <a:rPr lang="uk-UA" sz="2800" dirty="0" smtClean="0">
                <a:effectLst/>
                <a:latin typeface="Book Antiqua" pitchFamily="18" charset="0"/>
              </a:rPr>
            </a:br>
            <a:r>
              <a:rPr lang="uk-UA" sz="2800" dirty="0" smtClean="0">
                <a:effectLst/>
                <a:latin typeface="Book Antiqua" pitchFamily="18" charset="0"/>
              </a:rPr>
              <a:t> </a:t>
            </a:r>
            <a:r>
              <a:rPr lang="ru-RU" sz="2800" dirty="0" smtClean="0">
                <a:effectLst/>
                <a:latin typeface="Book Antiqua" pitchFamily="18" charset="0"/>
              </a:rPr>
              <a:t>физическими лицами, % </a:t>
            </a:r>
            <a:endParaRPr lang="ru-RU" sz="2800" dirty="0">
              <a:effectLst/>
              <a:latin typeface="Book Antiqua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928662" y="1571612"/>
          <a:ext cx="800105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Нормативно-правовая база: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1. Наказ МОЗ </a:t>
            </a:r>
            <a:r>
              <a:rPr lang="ru-RU" dirty="0" err="1" smtClean="0"/>
              <a:t>Укра</a:t>
            </a:r>
            <a:r>
              <a:rPr lang="uk-UA" dirty="0" smtClean="0"/>
              <a:t>ї</a:t>
            </a:r>
            <a:r>
              <a:rPr lang="ru-RU" dirty="0" smtClean="0"/>
              <a:t>ни №434 от 29.11.2002 г. «Про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амбулаторно-поліклінічної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» </a:t>
            </a:r>
            <a:r>
              <a:rPr lang="ru-RU" sz="2000" dirty="0" smtClean="0"/>
              <a:t>(содержит примерное положение о враче-педиатре и среднем мед работнике по организации мед помощи детям в образовательных учреждениях)</a:t>
            </a:r>
          </a:p>
          <a:p>
            <a:r>
              <a:rPr lang="ru-RU" sz="2800" dirty="0" smtClean="0"/>
              <a:t>2.</a:t>
            </a:r>
            <a:r>
              <a:rPr lang="ru-RU" sz="2000" dirty="0" smtClean="0"/>
              <a:t> </a:t>
            </a:r>
            <a:r>
              <a:rPr lang="uk-UA" sz="2000" dirty="0" smtClean="0"/>
              <a:t>наказ МОЗ України №682 от 16.08.2010 р. </a:t>
            </a:r>
            <a:r>
              <a:rPr lang="uk-UA" sz="2000" dirty="0" err="1" smtClean="0"/>
              <a:t>“Про</a:t>
            </a:r>
            <a:r>
              <a:rPr lang="uk-UA" sz="2000" dirty="0" smtClean="0"/>
              <a:t> удосконалення медичного обслуговування учнів </a:t>
            </a:r>
            <a:r>
              <a:rPr lang="uk-UA" sz="2000" dirty="0" err="1" smtClean="0"/>
              <a:t>загальнооосвітніх</a:t>
            </a:r>
            <a:r>
              <a:rPr lang="uk-UA" sz="2000" dirty="0" smtClean="0"/>
              <a:t> навчальних </a:t>
            </a:r>
            <a:r>
              <a:rPr lang="uk-UA" sz="2000" dirty="0" err="1" smtClean="0"/>
              <a:t>закладів”</a:t>
            </a:r>
            <a:r>
              <a:rPr lang="uk-UA" sz="2000" dirty="0" smtClean="0"/>
              <a:t> (</a:t>
            </a:r>
            <a:r>
              <a:rPr lang="uk-UA" sz="2000" dirty="0" err="1" smtClean="0"/>
              <a:t>утверждена</a:t>
            </a:r>
            <a:r>
              <a:rPr lang="uk-UA" sz="2000" dirty="0" smtClean="0"/>
              <a:t> схема </a:t>
            </a:r>
            <a:r>
              <a:rPr lang="uk-UA" sz="2000" dirty="0" err="1" smtClean="0"/>
              <a:t>проведения</a:t>
            </a:r>
            <a:r>
              <a:rPr lang="uk-UA" sz="2000" dirty="0" smtClean="0"/>
              <a:t> </a:t>
            </a:r>
            <a:r>
              <a:rPr lang="uk-UA" sz="2000" dirty="0" err="1" smtClean="0"/>
              <a:t>обязательных</a:t>
            </a:r>
            <a:r>
              <a:rPr lang="uk-UA" sz="2000" dirty="0" smtClean="0"/>
              <a:t> </a:t>
            </a:r>
            <a:r>
              <a:rPr lang="uk-UA" sz="2000" dirty="0" err="1" smtClean="0"/>
              <a:t>медицинских</a:t>
            </a:r>
            <a:r>
              <a:rPr lang="uk-UA" sz="2000" dirty="0" smtClean="0"/>
              <a:t> </a:t>
            </a:r>
            <a:r>
              <a:rPr lang="uk-UA" sz="2000" dirty="0" err="1" smtClean="0"/>
              <a:t>профилактических</a:t>
            </a:r>
            <a:r>
              <a:rPr lang="uk-UA" sz="2000" dirty="0" smtClean="0"/>
              <a:t> </a:t>
            </a:r>
            <a:r>
              <a:rPr lang="uk-UA" sz="2000" dirty="0" err="1" smtClean="0"/>
              <a:t>осмотров</a:t>
            </a:r>
            <a:r>
              <a:rPr lang="uk-UA" sz="2000" dirty="0" smtClean="0"/>
              <a:t>; </a:t>
            </a:r>
            <a:r>
              <a:rPr lang="uk-UA" sz="2000" dirty="0" err="1" smtClean="0"/>
              <a:t>документооборот</a:t>
            </a:r>
            <a:r>
              <a:rPr lang="uk-UA" sz="2000" dirty="0" smtClean="0"/>
              <a:t> (ф0-86-1/0).</a:t>
            </a:r>
          </a:p>
          <a:p>
            <a:r>
              <a:rPr lang="uk-UA" sz="2000" dirty="0" smtClean="0"/>
              <a:t>3. Наказ МОЗ та МОН України №518/674 от 20.07.2009 р. </a:t>
            </a:r>
            <a:r>
              <a:rPr lang="uk-UA" sz="2000" dirty="0" err="1" smtClean="0"/>
              <a:t>“Про</a:t>
            </a:r>
            <a:r>
              <a:rPr lang="uk-UA" sz="2000" dirty="0" smtClean="0"/>
              <a:t> забезпечення </a:t>
            </a:r>
            <a:r>
              <a:rPr lang="uk-UA" sz="2000" dirty="0" err="1" smtClean="0"/>
              <a:t>медико-педагогічного</a:t>
            </a:r>
            <a:r>
              <a:rPr lang="uk-UA" sz="2000" dirty="0" smtClean="0"/>
              <a:t> контролю за фізичним вихованням учнів у ЗНЗ” (</a:t>
            </a:r>
            <a:r>
              <a:rPr lang="uk-UA" sz="2000" dirty="0" err="1" smtClean="0"/>
              <a:t>распределение</a:t>
            </a:r>
            <a:r>
              <a:rPr lang="uk-UA" sz="2000" dirty="0" smtClean="0"/>
              <a:t> </a:t>
            </a:r>
            <a:r>
              <a:rPr lang="uk-UA" sz="2000" dirty="0" err="1" smtClean="0"/>
              <a:t>детей</a:t>
            </a:r>
            <a:r>
              <a:rPr lang="uk-UA" sz="2000" dirty="0" smtClean="0"/>
              <a:t> на </a:t>
            </a:r>
            <a:r>
              <a:rPr lang="uk-UA" sz="2000" dirty="0" err="1" smtClean="0"/>
              <a:t>групп</a:t>
            </a:r>
            <a:r>
              <a:rPr lang="ru-RU" sz="2000" dirty="0" err="1" smtClean="0"/>
              <a:t>ы</a:t>
            </a:r>
            <a:r>
              <a:rPr lang="ru-RU" sz="2000" dirty="0" smtClean="0"/>
              <a:t> для занятий физической культурой, метод диагностики ССС проба </a:t>
            </a:r>
            <a:r>
              <a:rPr lang="ru-RU" sz="2000" dirty="0" err="1" smtClean="0"/>
              <a:t>Руфье</a:t>
            </a:r>
            <a:r>
              <a:rPr lang="ru-RU" sz="2000" dirty="0" smtClean="0"/>
              <a:t>, сроки начала занятий физической культурой после перенесенного заболевания, оценка эффективности урока,  кратность медико-педагогического наблюдения за уроками </a:t>
            </a:r>
            <a:r>
              <a:rPr lang="ru-RU" sz="2000" dirty="0" err="1" smtClean="0"/>
              <a:t>физ-ры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4. </a:t>
            </a:r>
            <a:r>
              <a:rPr lang="ru-RU" sz="2300" dirty="0" smtClean="0"/>
              <a:t>Постанова КМ №1318 от 8.12.2009 р. «Про </a:t>
            </a:r>
            <a:r>
              <a:rPr lang="ru-RU" sz="2300" dirty="0" err="1" smtClean="0"/>
              <a:t>затвердження</a:t>
            </a:r>
            <a:r>
              <a:rPr lang="ru-RU" sz="2300" dirty="0" smtClean="0"/>
              <a:t> Порядку  </a:t>
            </a:r>
            <a:r>
              <a:rPr lang="ru-RU" sz="2300" dirty="0" err="1" smtClean="0"/>
              <a:t>здійснення</a:t>
            </a:r>
            <a:r>
              <a:rPr lang="ru-RU" sz="2300" dirty="0" smtClean="0"/>
              <a:t>  </a:t>
            </a:r>
            <a:r>
              <a:rPr lang="ru-RU" sz="2300" dirty="0" err="1" smtClean="0"/>
              <a:t>медичного</a:t>
            </a:r>
            <a:r>
              <a:rPr lang="ru-RU" sz="2300" dirty="0" smtClean="0"/>
              <a:t> </a:t>
            </a:r>
          </a:p>
          <a:p>
            <a:pPr>
              <a:buNone/>
            </a:pPr>
            <a:r>
              <a:rPr lang="ru-RU" sz="2300" dirty="0" err="1" smtClean="0"/>
              <a:t>обслуговування</a:t>
            </a:r>
            <a:r>
              <a:rPr lang="ru-RU" sz="2300" dirty="0" smtClean="0"/>
              <a:t>  </a:t>
            </a:r>
            <a:r>
              <a:rPr lang="ru-RU" sz="2300" dirty="0" err="1" smtClean="0"/>
              <a:t>учнів</a:t>
            </a:r>
            <a:r>
              <a:rPr lang="ru-RU" sz="2300" dirty="0" smtClean="0"/>
              <a:t> </a:t>
            </a:r>
            <a:r>
              <a:rPr lang="ru-RU" sz="2300" dirty="0" err="1" smtClean="0"/>
              <a:t>загальноосвітніх</a:t>
            </a:r>
            <a:r>
              <a:rPr lang="ru-RU" sz="2300" dirty="0" smtClean="0"/>
              <a:t>  </a:t>
            </a:r>
            <a:r>
              <a:rPr lang="ru-RU" sz="2300" dirty="0" err="1" smtClean="0"/>
              <a:t>навчальних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закладів</a:t>
            </a:r>
            <a:r>
              <a:rPr lang="ru-RU" sz="2300" dirty="0" smtClean="0"/>
              <a:t>» (обязанности врача и среднего медицинского работника при проведении медицинского осмотра и иммунопрофилактики).</a:t>
            </a:r>
          </a:p>
          <a:p>
            <a:pPr>
              <a:buNone/>
            </a:pPr>
            <a:r>
              <a:rPr lang="ru-RU" sz="2300" dirty="0" smtClean="0"/>
              <a:t>5. </a:t>
            </a:r>
            <a:r>
              <a:rPr lang="ru-RU" sz="2300" dirty="0" err="1" smtClean="0"/>
              <a:t>Протоколи</a:t>
            </a:r>
            <a:r>
              <a:rPr lang="ru-RU" sz="2300" dirty="0" smtClean="0"/>
              <a:t> </a:t>
            </a:r>
            <a:r>
              <a:rPr lang="ru-RU" sz="2300" dirty="0" err="1" smtClean="0"/>
              <a:t>надання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медично</a:t>
            </a:r>
            <a:r>
              <a:rPr lang="uk-UA" sz="2300" dirty="0" smtClean="0"/>
              <a:t>ї</a:t>
            </a:r>
            <a:r>
              <a:rPr lang="ru-RU" sz="2300" dirty="0" smtClean="0"/>
              <a:t> </a:t>
            </a:r>
            <a:r>
              <a:rPr lang="ru-RU" sz="2300" dirty="0" err="1" smtClean="0"/>
              <a:t>допомоги</a:t>
            </a:r>
            <a:r>
              <a:rPr lang="ru-RU" sz="2300" dirty="0" smtClean="0"/>
              <a:t> за </a:t>
            </a:r>
            <a:r>
              <a:rPr lang="ru-RU" sz="2300" dirty="0" err="1" smtClean="0"/>
              <a:t>різними</a:t>
            </a:r>
            <a:r>
              <a:rPr lang="ru-RU" sz="2300" dirty="0" smtClean="0"/>
              <a:t> </a:t>
            </a:r>
            <a:r>
              <a:rPr lang="ru-RU" sz="2300" dirty="0" err="1" smtClean="0"/>
              <a:t>напрямками</a:t>
            </a:r>
            <a:r>
              <a:rPr lang="ru-RU" sz="2300" dirty="0" smtClean="0"/>
              <a:t> (</a:t>
            </a:r>
            <a:r>
              <a:rPr lang="ru-RU" sz="2300" dirty="0" err="1" smtClean="0"/>
              <a:t>дітям</a:t>
            </a:r>
            <a:r>
              <a:rPr lang="ru-RU" sz="2300" dirty="0" smtClean="0"/>
              <a:t> </a:t>
            </a:r>
            <a:r>
              <a:rPr lang="ru-RU" sz="2300" dirty="0" err="1" smtClean="0"/>
              <a:t>із</a:t>
            </a:r>
            <a:r>
              <a:rPr lang="ru-RU" sz="2300" dirty="0" smtClean="0"/>
              <a:t> хворобами   , оговорена кратность диспансерного наблюдения ребенка).</a:t>
            </a:r>
          </a:p>
          <a:p>
            <a:pPr>
              <a:buNone/>
            </a:pPr>
            <a:r>
              <a:rPr lang="ru-RU" sz="2300" dirty="0" smtClean="0"/>
              <a:t>6. </a:t>
            </a:r>
            <a:r>
              <a:rPr lang="ru-RU" sz="2300" b="1" dirty="0" smtClean="0"/>
              <a:t>НАКАЗ Департаменту </a:t>
            </a:r>
            <a:r>
              <a:rPr lang="ru-RU" sz="2300" b="1" dirty="0" err="1" smtClean="0"/>
              <a:t>охорони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здоров’я</a:t>
            </a:r>
            <a:r>
              <a:rPr lang="ru-RU" sz="2300" b="1" dirty="0" smtClean="0"/>
              <a:t> та Департаменту </a:t>
            </a:r>
            <a:r>
              <a:rPr lang="ru-RU" sz="2300" b="1" dirty="0" err="1" smtClean="0"/>
              <a:t>освіти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Харківської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міської</a:t>
            </a:r>
            <a:r>
              <a:rPr lang="ru-RU" sz="2300" b="1" dirty="0" smtClean="0"/>
              <a:t> ради  №744 от 10.09.2012 р. </a:t>
            </a:r>
            <a:r>
              <a:rPr lang="ru-RU" sz="2300" dirty="0" smtClean="0"/>
              <a:t>«Про </a:t>
            </a:r>
            <a:r>
              <a:rPr lang="ru-RU" sz="2300" dirty="0" err="1" smtClean="0"/>
              <a:t>організацію</a:t>
            </a:r>
            <a:r>
              <a:rPr lang="ru-RU" sz="2300" dirty="0" smtClean="0"/>
              <a:t> та </a:t>
            </a:r>
            <a:r>
              <a:rPr lang="ru-RU" sz="2300" dirty="0" err="1" smtClean="0"/>
              <a:t>проведення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поглиблених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профілактичних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медичних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оглядів</a:t>
            </a:r>
            <a:r>
              <a:rPr lang="ru-RU" sz="2300" dirty="0" smtClean="0"/>
              <a:t> </a:t>
            </a:r>
            <a:r>
              <a:rPr lang="ru-RU" sz="2300" dirty="0" err="1" smtClean="0"/>
              <a:t>учнів</a:t>
            </a:r>
            <a:r>
              <a:rPr lang="ru-RU" sz="2300" dirty="0" smtClean="0"/>
              <a:t> ЗНЗ </a:t>
            </a:r>
            <a:r>
              <a:rPr lang="ru-RU" sz="2300" dirty="0" err="1" smtClean="0"/>
              <a:t>усіх</a:t>
            </a:r>
            <a:r>
              <a:rPr lang="ru-RU" sz="2300" dirty="0" smtClean="0"/>
              <a:t> </a:t>
            </a:r>
            <a:r>
              <a:rPr lang="ru-RU" sz="2300" dirty="0" err="1" smtClean="0"/>
              <a:t>типів</a:t>
            </a:r>
            <a:r>
              <a:rPr lang="ru-RU" sz="2300" dirty="0" smtClean="0"/>
              <a:t> та форм </a:t>
            </a:r>
            <a:r>
              <a:rPr lang="ru-RU" sz="2300" dirty="0" err="1" smtClean="0"/>
              <a:t>власності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м.Харкова</a:t>
            </a:r>
            <a:r>
              <a:rPr lang="ru-RU" sz="2300" dirty="0" smtClean="0"/>
              <a:t> у 2012/2013 </a:t>
            </a:r>
            <a:r>
              <a:rPr lang="ru-RU" sz="2300" dirty="0" err="1" smtClean="0"/>
              <a:t>рр</a:t>
            </a:r>
            <a:r>
              <a:rPr lang="ru-RU" sz="2300" dirty="0" smtClean="0"/>
              <a:t>»</a:t>
            </a:r>
          </a:p>
          <a:p>
            <a:pPr>
              <a:buNone/>
            </a:pPr>
            <a:r>
              <a:rPr lang="ru-RU" sz="2300" dirty="0" smtClean="0"/>
              <a:t> (сроки и графики проведения мед осмотров согласованные с руководителями учебных заведений; </a:t>
            </a:r>
          </a:p>
          <a:p>
            <a:pPr>
              <a:buNone/>
            </a:pPr>
            <a:r>
              <a:rPr lang="ru-RU" sz="2300" dirty="0" smtClean="0"/>
              <a:t>Обеспечить надлежащее место для проведения </a:t>
            </a:r>
            <a:r>
              <a:rPr lang="ru-RU" sz="2300" dirty="0" err="1" smtClean="0"/>
              <a:t>м\о</a:t>
            </a:r>
            <a:r>
              <a:rPr lang="ru-RU" sz="2300" dirty="0" smtClean="0"/>
              <a:t> и списочный состав учащихся;</a:t>
            </a:r>
          </a:p>
          <a:p>
            <a:pPr>
              <a:buNone/>
            </a:pPr>
            <a:r>
              <a:rPr lang="ru-RU" sz="2300" b="1" dirty="0" smtClean="0"/>
              <a:t>определен состав  бригады для проведения м/о; </a:t>
            </a:r>
          </a:p>
          <a:p>
            <a:pPr>
              <a:buNone/>
            </a:pPr>
            <a:r>
              <a:rPr lang="ru-RU" sz="2300" b="1" dirty="0" smtClean="0"/>
              <a:t>определено место проведения м/о; </a:t>
            </a:r>
          </a:p>
          <a:p>
            <a:pPr>
              <a:buNone/>
            </a:pPr>
            <a:r>
              <a:rPr lang="ru-RU" sz="2300" dirty="0" smtClean="0"/>
              <a:t>Совместно с руководителями ЗНЗ обеспечивается информированность родителей о дате и месте проведения м/о;</a:t>
            </a:r>
          </a:p>
          <a:p>
            <a:pPr>
              <a:buNone/>
            </a:pPr>
            <a:r>
              <a:rPr lang="ru-RU" sz="2300" dirty="0" smtClean="0"/>
              <a:t>Совместно с классными руководителями провести анкетирование родителей о выявлении факторов риска алкогольных и наркотических проблем;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285728"/>
            <a:ext cx="8001056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  <a:cs typeface="David" pitchFamily="34" charset="-79"/>
              </a:rPr>
              <a:t>Численность детского населения Украины  в  2011 г.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  <a:cs typeface="David" pitchFamily="34" charset="-79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214282" y="1500174"/>
          <a:ext cx="850112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86808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Возрастная  структура  детского населения  Украины  в  2011 г. (%)</a:t>
            </a:r>
            <a:endParaRPr lang="uk-UA" sz="32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1500174"/>
          <a:ext cx="7429552" cy="431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92194" y="260350"/>
            <a:ext cx="8280400" cy="10001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Book Antiqua" pitchFamily="18" charset="0"/>
              </a:rPr>
              <a:t>Распространенность заболеваний среди детей Украины 0-17 лет</a:t>
            </a:r>
            <a:endParaRPr lang="uk-UA" sz="3200" dirty="0">
              <a:solidFill>
                <a:schemeClr val="accent2">
                  <a:lumMod val="50000"/>
                </a:schemeClr>
              </a:solidFill>
              <a:effectLst/>
              <a:latin typeface="Book Antiqua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00100" y="1643050"/>
          <a:ext cx="7429551" cy="4071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Эркер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Эркер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Эркер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Эркер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1094</Words>
  <Application>Microsoft Office PowerPoint</Application>
  <PresentationFormat>Экран (4:3)</PresentationFormat>
  <Paragraphs>209</Paragraphs>
  <Slides>22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Взаимодействие школьного врача и педагогического коллектива общеобразовательного учебного заведения  </vt:lpstr>
      <vt:lpstr>Слайд 2</vt:lpstr>
      <vt:lpstr>Комплексная характеристика состояния здоровья населения включает:</vt:lpstr>
      <vt:lpstr>Укомплектованность штатных должностей  физическими лицами, % </vt:lpstr>
      <vt:lpstr>Нормативно-правовая база:</vt:lpstr>
      <vt:lpstr>Слайд 6</vt:lpstr>
      <vt:lpstr>Численность детского населения Украины  в  2011 г.</vt:lpstr>
      <vt:lpstr>Возрастная  структура  детского населения  Украины  в  2011 г. (%)</vt:lpstr>
      <vt:lpstr>Распространенность заболеваний среди детей Украины 0-17 лет</vt:lpstr>
      <vt:lpstr>Слайд 10</vt:lpstr>
      <vt:lpstr>Структура распространенности заболеваний  среди детей 0-17 лет  в Украине  в 2011 году  (%) </vt:lpstr>
      <vt:lpstr>Структура распространенности болезней среди детей 0-17 лет  в Харьковской  области в 2011 г. (%) </vt:lpstr>
      <vt:lpstr>Сравнительная характеристика структуры заболеваний среди детей 0-17 лет  Харьковской обл.:</vt:lpstr>
      <vt:lpstr>Структура распространенности по классам болезней среди детей 7-14 лет в 2011 г.(%) </vt:lpstr>
      <vt:lpstr>Динамика распространенности основных классов заболеваний среди детей 7-14 лет Харьковская область</vt:lpstr>
      <vt:lpstr>Структура распространенности по классам болезней среди подростков 15-17 лет  Украины и Харьковской области в 2011 г. (%) 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школьного врача и педагогического коллектива общеобразовательного учебного заведения</dc:title>
  <dc:creator>1</dc:creator>
  <cp:lastModifiedBy>1</cp:lastModifiedBy>
  <cp:revision>22</cp:revision>
  <dcterms:created xsi:type="dcterms:W3CDTF">2012-11-01T14:19:26Z</dcterms:created>
  <dcterms:modified xsi:type="dcterms:W3CDTF">2012-11-02T08:40:33Z</dcterms:modified>
</cp:coreProperties>
</file>