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9" r:id="rId10"/>
    <p:sldId id="264" r:id="rId11"/>
    <p:sldId id="265" r:id="rId12"/>
    <p:sldId id="266" r:id="rId13"/>
    <p:sldId id="267" r:id="rId14"/>
    <p:sldId id="268" r:id="rId15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65" autoAdjust="0"/>
    <p:restoredTop sz="94660"/>
  </p:normalViewPr>
  <p:slideViewPr>
    <p:cSldViewPr>
      <p:cViewPr varScale="1">
        <p:scale>
          <a:sx n="69" d="100"/>
          <a:sy n="69" d="100"/>
        </p:scale>
        <p:origin x="-49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2D7BE-D946-4E7A-A621-0EE96E3E076D}" type="datetimeFigureOut">
              <a:rPr lang="uk-UA" smtClean="0"/>
              <a:pPr/>
              <a:t>30.09.2015</a:t>
            </a:fld>
            <a:endParaRPr lang="uk-UA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6C0C0-25BF-4A6B-B4B4-420B646F69B3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2D7BE-D946-4E7A-A621-0EE96E3E076D}" type="datetimeFigureOut">
              <a:rPr lang="uk-UA" smtClean="0"/>
              <a:pPr/>
              <a:t>30.09.2015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6C0C0-25BF-4A6B-B4B4-420B646F69B3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2D7BE-D946-4E7A-A621-0EE96E3E076D}" type="datetimeFigureOut">
              <a:rPr lang="uk-UA" smtClean="0"/>
              <a:pPr/>
              <a:t>30.09.2015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6C0C0-25BF-4A6B-B4B4-420B646F69B3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2D7BE-D946-4E7A-A621-0EE96E3E076D}" type="datetimeFigureOut">
              <a:rPr lang="uk-UA" smtClean="0"/>
              <a:pPr/>
              <a:t>30.09.2015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6C0C0-25BF-4A6B-B4B4-420B646F69B3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2D7BE-D946-4E7A-A621-0EE96E3E076D}" type="datetimeFigureOut">
              <a:rPr lang="uk-UA" smtClean="0"/>
              <a:pPr/>
              <a:t>30.09.2015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6C0C0-25BF-4A6B-B4B4-420B646F69B3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2D7BE-D946-4E7A-A621-0EE96E3E076D}" type="datetimeFigureOut">
              <a:rPr lang="uk-UA" smtClean="0"/>
              <a:pPr/>
              <a:t>30.09.2015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6C0C0-25BF-4A6B-B4B4-420B646F69B3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2D7BE-D946-4E7A-A621-0EE96E3E076D}" type="datetimeFigureOut">
              <a:rPr lang="uk-UA" smtClean="0"/>
              <a:pPr/>
              <a:t>30.09.2015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6C0C0-25BF-4A6B-B4B4-420B646F69B3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2D7BE-D946-4E7A-A621-0EE96E3E076D}" type="datetimeFigureOut">
              <a:rPr lang="uk-UA" smtClean="0"/>
              <a:pPr/>
              <a:t>30.09.2015</a:t>
            </a:fld>
            <a:endParaRPr lang="uk-UA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386C0C0-25BF-4A6B-B4B4-420B646F69B3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2D7BE-D946-4E7A-A621-0EE96E3E076D}" type="datetimeFigureOut">
              <a:rPr lang="uk-UA" smtClean="0"/>
              <a:pPr/>
              <a:t>30.09.2015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6C0C0-25BF-4A6B-B4B4-420B646F69B3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2D7BE-D946-4E7A-A621-0EE96E3E076D}" type="datetimeFigureOut">
              <a:rPr lang="uk-UA" smtClean="0"/>
              <a:pPr/>
              <a:t>30.09.2015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B386C0C0-25BF-4A6B-B4B4-420B646F69B3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86E2D7BE-D946-4E7A-A621-0EE96E3E076D}" type="datetimeFigureOut">
              <a:rPr lang="uk-UA" smtClean="0"/>
              <a:pPr/>
              <a:t>30.09.2015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6C0C0-25BF-4A6B-B4B4-420B646F69B3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86E2D7BE-D946-4E7A-A621-0EE96E3E076D}" type="datetimeFigureOut">
              <a:rPr lang="uk-UA" smtClean="0"/>
              <a:pPr/>
              <a:t>30.09.2015</a:t>
            </a:fld>
            <a:endParaRPr lang="uk-UA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B386C0C0-25BF-4A6B-B4B4-420B646F69B3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jpeg"/><Relationship Id="rId7" Type="http://schemas.openxmlformats.org/officeDocument/2006/relationships/image" Target="../media/image54.jpeg"/><Relationship Id="rId2" Type="http://schemas.openxmlformats.org/officeDocument/2006/relationships/image" Target="../media/image49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3.jpeg"/><Relationship Id="rId5" Type="http://schemas.openxmlformats.org/officeDocument/2006/relationships/image" Target="../media/image52.jpeg"/><Relationship Id="rId4" Type="http://schemas.openxmlformats.org/officeDocument/2006/relationships/image" Target="../media/image51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6.jpeg"/><Relationship Id="rId2" Type="http://schemas.openxmlformats.org/officeDocument/2006/relationships/image" Target="../media/image5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7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9.jpeg"/><Relationship Id="rId2" Type="http://schemas.openxmlformats.org/officeDocument/2006/relationships/image" Target="../media/image58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2.jpeg"/><Relationship Id="rId5" Type="http://schemas.openxmlformats.org/officeDocument/2006/relationships/image" Target="../media/image61.jpeg"/><Relationship Id="rId4" Type="http://schemas.openxmlformats.org/officeDocument/2006/relationships/image" Target="../media/image60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4.jpeg"/><Relationship Id="rId2" Type="http://schemas.openxmlformats.org/officeDocument/2006/relationships/image" Target="../media/image6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6.jpeg"/><Relationship Id="rId4" Type="http://schemas.openxmlformats.org/officeDocument/2006/relationships/image" Target="../media/image65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8.jpeg"/><Relationship Id="rId2" Type="http://schemas.openxmlformats.org/officeDocument/2006/relationships/image" Target="../media/image67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0.jpeg"/><Relationship Id="rId4" Type="http://schemas.openxmlformats.org/officeDocument/2006/relationships/image" Target="../media/image69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7" Type="http://schemas.openxmlformats.org/officeDocument/2006/relationships/image" Target="../media/image15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jpeg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jpeg"/><Relationship Id="rId3" Type="http://schemas.openxmlformats.org/officeDocument/2006/relationships/image" Target="../media/image17.jpeg"/><Relationship Id="rId7" Type="http://schemas.openxmlformats.org/officeDocument/2006/relationships/image" Target="../media/image21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jpeg"/><Relationship Id="rId5" Type="http://schemas.openxmlformats.org/officeDocument/2006/relationships/image" Target="../media/image19.jpeg"/><Relationship Id="rId10" Type="http://schemas.openxmlformats.org/officeDocument/2006/relationships/image" Target="../media/image24.jpeg"/><Relationship Id="rId4" Type="http://schemas.openxmlformats.org/officeDocument/2006/relationships/image" Target="../media/image18.jpeg"/><Relationship Id="rId9" Type="http://schemas.openxmlformats.org/officeDocument/2006/relationships/image" Target="../media/image2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7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jpeg"/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1.jpeg"/><Relationship Id="rId4" Type="http://schemas.openxmlformats.org/officeDocument/2006/relationships/image" Target="../media/image30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jpeg"/><Relationship Id="rId2" Type="http://schemas.openxmlformats.org/officeDocument/2006/relationships/image" Target="../media/image3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jpeg"/><Relationship Id="rId7" Type="http://schemas.openxmlformats.org/officeDocument/2006/relationships/image" Target="../media/image39.jpeg"/><Relationship Id="rId2" Type="http://schemas.openxmlformats.org/officeDocument/2006/relationships/image" Target="../media/image3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8.jpeg"/><Relationship Id="rId5" Type="http://schemas.openxmlformats.org/officeDocument/2006/relationships/image" Target="../media/image37.jpeg"/><Relationship Id="rId4" Type="http://schemas.openxmlformats.org/officeDocument/2006/relationships/image" Target="../media/image36.jpe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6.jpeg"/><Relationship Id="rId3" Type="http://schemas.openxmlformats.org/officeDocument/2006/relationships/image" Target="../media/image41.jpeg"/><Relationship Id="rId7" Type="http://schemas.openxmlformats.org/officeDocument/2006/relationships/image" Target="../media/image45.jpeg"/><Relationship Id="rId2" Type="http://schemas.openxmlformats.org/officeDocument/2006/relationships/image" Target="../media/image40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4.jpeg"/><Relationship Id="rId5" Type="http://schemas.openxmlformats.org/officeDocument/2006/relationships/image" Target="../media/image43.jpeg"/><Relationship Id="rId10" Type="http://schemas.openxmlformats.org/officeDocument/2006/relationships/image" Target="../media/image48.jpeg"/><Relationship Id="rId4" Type="http://schemas.openxmlformats.org/officeDocument/2006/relationships/image" Target="../media/image42.jpeg"/><Relationship Id="rId9" Type="http://schemas.openxmlformats.org/officeDocument/2006/relationships/image" Target="../media/image4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7504" y="4509120"/>
            <a:ext cx="874846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dirty="0"/>
              <a:t> </a:t>
            </a:r>
            <a:r>
              <a:rPr lang="uk-UA" sz="2400" dirty="0"/>
              <a:t>«Ніч науки» стартувала в Харківському національному університеті імені В.Н. </a:t>
            </a:r>
            <a:r>
              <a:rPr lang="uk-UA" sz="2400" dirty="0" err="1"/>
              <a:t>Каразіна</a:t>
            </a:r>
            <a:r>
              <a:rPr lang="uk-UA" sz="2400" dirty="0"/>
              <a:t>. Запропонована програма дала можливість учням відчути себе справжніми фізиками, взяти участь у цікавих хімічних дослідах, відвідати один із старіших музеїв Європи – Музей природи. </a:t>
            </a:r>
          </a:p>
        </p:txBody>
      </p:sp>
      <p:pic>
        <p:nvPicPr>
          <p:cNvPr id="1027" name="Picture 3" descr="\\Server\dokument (d)\САЙТ\НІЧ НАУКИ\каразина\109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323529" y="188640"/>
            <a:ext cx="4248471" cy="2474735"/>
          </a:xfrm>
          <a:prstGeom prst="rect">
            <a:avLst/>
          </a:prstGeom>
          <a:noFill/>
        </p:spPr>
      </p:pic>
      <p:pic>
        <p:nvPicPr>
          <p:cNvPr id="1028" name="Picture 4" descr="\\Server\dokument (d)\САЙТ\НІЧ НАУКИ\каразина\110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716016" y="1484784"/>
            <a:ext cx="4199526" cy="266982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7504" y="4293096"/>
            <a:ext cx="8748464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dirty="0"/>
              <a:t> </a:t>
            </a:r>
            <a:r>
              <a:rPr lang="uk-UA" sz="2300" dirty="0"/>
              <a:t>Пізнавальну та цікаву програму для учасників «Ночі науки» представив Український державний університет залізничного транспорту. Макети та навчально-тренувальні комплекси дали можливість школярам відправляти та приймати поїзди, вмикати сигнали, переводити стрілки, керувати електричкою з кабіни машиніста, випробувати на міцність залізобетон.</a:t>
            </a:r>
            <a:r>
              <a:rPr lang="uk-UA" sz="2300" dirty="0" smtClean="0"/>
              <a:t> </a:t>
            </a:r>
            <a:endParaRPr lang="uk-UA" sz="2300" dirty="0"/>
          </a:p>
        </p:txBody>
      </p:sp>
      <p:pic>
        <p:nvPicPr>
          <p:cNvPr id="9218" name="Picture 2" descr="\\Server\dokument (d)\САЙТ\НІЧ НАУКИ\Удузт\89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323528" y="332656"/>
            <a:ext cx="2697590" cy="1800200"/>
          </a:xfrm>
          <a:prstGeom prst="rect">
            <a:avLst/>
          </a:prstGeom>
          <a:noFill/>
        </p:spPr>
      </p:pic>
      <p:pic>
        <p:nvPicPr>
          <p:cNvPr id="9219" name="Picture 3" descr="\\Server\dokument (d)\САЙТ\НІЧ НАУКИ\Удузт\91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3275856" y="332656"/>
            <a:ext cx="2721426" cy="1816107"/>
          </a:xfrm>
          <a:prstGeom prst="rect">
            <a:avLst/>
          </a:prstGeom>
          <a:noFill/>
        </p:spPr>
      </p:pic>
      <p:pic>
        <p:nvPicPr>
          <p:cNvPr id="9220" name="Picture 4" descr="\\Server\dokument (d)\САЙТ\НІЧ НАУКИ\Удузт\93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323528" y="2291964"/>
            <a:ext cx="2654449" cy="1771410"/>
          </a:xfrm>
          <a:prstGeom prst="rect">
            <a:avLst/>
          </a:prstGeom>
          <a:noFill/>
        </p:spPr>
      </p:pic>
      <p:pic>
        <p:nvPicPr>
          <p:cNvPr id="9221" name="Picture 5" descr="\\Server\dokument (d)\САЙТ\НІЧ НАУКИ\Удузт\95.jp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3275856" y="2276872"/>
            <a:ext cx="2720206" cy="1815292"/>
          </a:xfrm>
          <a:prstGeom prst="rect">
            <a:avLst/>
          </a:prstGeom>
          <a:noFill/>
        </p:spPr>
      </p:pic>
      <p:pic>
        <p:nvPicPr>
          <p:cNvPr id="9222" name="Picture 6" descr="\\Server\dokument (d)\САЙТ\НІЧ НАУКИ\Удузт\98.jpg"/>
          <p:cNvPicPr>
            <a:picLocks noChangeAspect="1"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6228184" y="332656"/>
            <a:ext cx="2698402" cy="1800742"/>
          </a:xfrm>
          <a:prstGeom prst="rect">
            <a:avLst/>
          </a:prstGeom>
          <a:noFill/>
        </p:spPr>
      </p:pic>
      <p:pic>
        <p:nvPicPr>
          <p:cNvPr id="9223" name="Picture 7" descr="\\Server\dokument (d)\САЙТ\НІЧ НАУКИ\Удузт\94.jpg"/>
          <p:cNvPicPr>
            <a:picLocks noChangeAspect="1" noChangeArrowheads="1"/>
          </p:cNvPicPr>
          <p:nvPr/>
        </p:nvPicPr>
        <p:blipFill>
          <a:blip r:embed="rId7" cstate="email"/>
          <a:srcRect/>
          <a:stretch>
            <a:fillRect/>
          </a:stretch>
        </p:blipFill>
        <p:spPr bwMode="auto">
          <a:xfrm>
            <a:off x="6228184" y="2291964"/>
            <a:ext cx="2696447" cy="179943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9512" y="3573016"/>
            <a:ext cx="8748464" cy="32778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300" dirty="0"/>
              <a:t> В Українській інженерно-педагогічній академії найбільш вразила учнів робота 3-D принтера, який зчитував об’ємне зображення предмета, передавав його в тривимірну проекцію і міг «роздрукувати» цей предмет – відтворити. Старшокласники оглянули сонячні батареї власної розробки науковців академії, замкнуту опалювальну енергосистему, а також частину колекції зшитого студентами театрального одягу. Усі бажаючі пройшли он-лайн тестування на комп’ютері з підготовки до ЗНО.</a:t>
            </a:r>
          </a:p>
        </p:txBody>
      </p:sp>
      <p:pic>
        <p:nvPicPr>
          <p:cNvPr id="2" name="Picture 2" descr="http://uipa.edu.ua/images/content/news/2015/09/nn1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323528" y="260648"/>
            <a:ext cx="2355726" cy="3140968"/>
          </a:xfrm>
          <a:prstGeom prst="rect">
            <a:avLst/>
          </a:prstGeom>
          <a:noFill/>
        </p:spPr>
      </p:pic>
      <p:pic>
        <p:nvPicPr>
          <p:cNvPr id="3" name="Picture 4" descr="http://uipa.edu.ua/images/content/news/2015/09/nn2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2843808" y="836712"/>
            <a:ext cx="2880320" cy="2160240"/>
          </a:xfrm>
          <a:prstGeom prst="rect">
            <a:avLst/>
          </a:prstGeom>
          <a:noFill/>
        </p:spPr>
      </p:pic>
      <p:pic>
        <p:nvPicPr>
          <p:cNvPr id="4102" name="Picture 6" descr="http://uipa.edu.ua/images/content/news/2015/09/nn5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6012160" y="836712"/>
            <a:ext cx="2840716" cy="213053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4437112"/>
            <a:ext cx="8748464" cy="21390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1900" dirty="0" smtClean="0"/>
              <a:t>У </a:t>
            </a:r>
            <a:r>
              <a:rPr lang="uk-UA" sz="1900" dirty="0"/>
              <a:t>рамках заходу «Ніч науки» Харківським національним педагогічним університетом ім. Г.С.Сковороди проведено екскурсії по кафедрам. Культурні центри ознайомили школярів з особливостями культури Японії, Китаю, Туреччини, Ізраїлю та багатьох інших країн, запропонували навчитись мистецтвам каліграфії, </a:t>
            </a:r>
            <a:r>
              <a:rPr lang="uk-UA" sz="1900" dirty="0" err="1"/>
              <a:t>орігамі</a:t>
            </a:r>
            <a:r>
              <a:rPr lang="uk-UA" sz="1900" dirty="0"/>
              <a:t>, одягненню кімоно. Учасники «Ночі науки» відвідали виставки науко-методичної літератури, виробів майстрів народної творчості та картин молодих художників.</a:t>
            </a:r>
          </a:p>
        </p:txBody>
      </p:sp>
      <p:pic>
        <p:nvPicPr>
          <p:cNvPr id="1026" name="Picture 2" descr="\\Server\dokument (d)\САЙТ\сковорода+фарм-КОМІНТЕРН\сковорода+фарм-КОМІНТЕРН\сковорода-1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6006913" y="116632"/>
            <a:ext cx="2597535" cy="1944216"/>
          </a:xfrm>
          <a:prstGeom prst="rect">
            <a:avLst/>
          </a:prstGeom>
          <a:noFill/>
        </p:spPr>
      </p:pic>
      <p:pic>
        <p:nvPicPr>
          <p:cNvPr id="1027" name="Picture 3" descr="\\Server\dokument (d)\САЙТ\сковорода+фарм-КОМІНТЕРН\сковорода+фарм-КОМІНТЕРН\сковорода-2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323528" y="2101435"/>
            <a:ext cx="3024336" cy="2263669"/>
          </a:xfrm>
          <a:prstGeom prst="rect">
            <a:avLst/>
          </a:prstGeom>
          <a:noFill/>
        </p:spPr>
      </p:pic>
      <p:pic>
        <p:nvPicPr>
          <p:cNvPr id="1028" name="Picture 4" descr="\\Server\dokument (d)\САЙТ\сковорода+фарм-КОМІНТЕРН\сковорода+фарм-КОМІНТЕРН\сковорода-3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467544" y="116632"/>
            <a:ext cx="2557735" cy="1914426"/>
          </a:xfrm>
          <a:prstGeom prst="rect">
            <a:avLst/>
          </a:prstGeom>
          <a:noFill/>
        </p:spPr>
      </p:pic>
      <p:pic>
        <p:nvPicPr>
          <p:cNvPr id="1029" name="Picture 5" descr="\\Server\dokument (d)\САЙТ\сковорода+фарм-КОМІНТЕРН\сковорода+фарм-КОМІНТЕРН\сковорода-4.JP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3203848" y="116631"/>
            <a:ext cx="2592288" cy="1940289"/>
          </a:xfrm>
          <a:prstGeom prst="rect">
            <a:avLst/>
          </a:prstGeom>
          <a:noFill/>
        </p:spPr>
      </p:pic>
      <p:pic>
        <p:nvPicPr>
          <p:cNvPr id="1030" name="Picture 6" descr="\\Server\dokument (d)\САЙТ\сковорода+фарм-КОМІНТЕРН\сковорода+фарм-КОМІНТЕРН\сковорода-5.jpg"/>
          <p:cNvPicPr>
            <a:picLocks noChangeAspect="1"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4355976" y="2204864"/>
            <a:ext cx="3823432" cy="21602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7504" y="4217020"/>
            <a:ext cx="8748464" cy="25699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300" dirty="0"/>
              <a:t> Із державою «Фармація» старшокласники ознайомилися у Національному фармацевтичному університеті. Разом із провідними викладачами вони </a:t>
            </a:r>
            <a:r>
              <a:rPr lang="uk-UA" sz="2300" dirty="0" smtClean="0"/>
              <a:t>пройшли </a:t>
            </a:r>
            <a:r>
              <a:rPr lang="uk-UA" sz="2300" dirty="0"/>
              <a:t>шлях від пробірки до лікарського препарату, оглянули кафедри університету, відвідати унікальний Музей історії </a:t>
            </a:r>
            <a:r>
              <a:rPr lang="uk-UA" sz="2300" dirty="0" err="1"/>
              <a:t>НФаУ</a:t>
            </a:r>
            <a:r>
              <a:rPr lang="uk-UA" sz="2300" dirty="0"/>
              <a:t>. Наприкінці екскурсії школярів пригостили чаєм та солодощами у «студентському ресторані».</a:t>
            </a:r>
            <a:r>
              <a:rPr lang="uk-UA" sz="2300" dirty="0" smtClean="0"/>
              <a:t> </a:t>
            </a:r>
            <a:endParaRPr lang="uk-UA" sz="2300" dirty="0"/>
          </a:p>
        </p:txBody>
      </p:sp>
      <p:pic>
        <p:nvPicPr>
          <p:cNvPr id="2050" name="Picture 2" descr="\\Server\dokument (d)\САЙТ\сковорода+фарм-КОМІНТЕРН\сковорода+фарм-КОМІНТЕРН\фарм-1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3635896" y="188640"/>
            <a:ext cx="2405126" cy="1800200"/>
          </a:xfrm>
          <a:prstGeom prst="rect">
            <a:avLst/>
          </a:prstGeom>
          <a:noFill/>
        </p:spPr>
      </p:pic>
      <p:pic>
        <p:nvPicPr>
          <p:cNvPr id="2051" name="Picture 3" descr="\\Server\dokument (d)\САЙТ\сковорода+фарм-КОМІНТЕРН\сковорода+фарм-КОМІНТЕРН\фарм-2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251520" y="260648"/>
            <a:ext cx="2952327" cy="3927488"/>
          </a:xfrm>
          <a:prstGeom prst="rect">
            <a:avLst/>
          </a:prstGeom>
          <a:noFill/>
        </p:spPr>
      </p:pic>
      <p:pic>
        <p:nvPicPr>
          <p:cNvPr id="2052" name="Picture 4" descr="\\Server\dokument (d)\САЙТ\сковорода+фарм-КОМІНТЕРН\сковорода+фарм-КОМІНТЕРН\фарм-3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6516216" y="188640"/>
            <a:ext cx="2437160" cy="1824177"/>
          </a:xfrm>
          <a:prstGeom prst="rect">
            <a:avLst/>
          </a:prstGeom>
          <a:noFill/>
        </p:spPr>
      </p:pic>
      <p:pic>
        <p:nvPicPr>
          <p:cNvPr id="2054" name="Picture 6" descr="\\Server\dokument (d)\САЙТ\сковорода+фарм-КОМІНТЕРН\сковорода+фарм-КОМІНТЕРН\фарм-4.jp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4499992" y="2204864"/>
            <a:ext cx="4464496" cy="201460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7504" y="4077072"/>
            <a:ext cx="8748464" cy="25699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300" dirty="0"/>
              <a:t> Цікаву екскурсійно-розважальну програму запропонували учасникам «Ночі науки» у Харківському гуманітарному університеті «НУА», працювало сім «розумних» майданчиків з економіки, психології, соціології, іноземної мови, фізичної культури. Старшокласники відвідали тренінги, майстер класи, стали учасниками бізнес-гри «Корпорація», оглянули навчальні аудиторії та камінний зал.</a:t>
            </a:r>
          </a:p>
        </p:txBody>
      </p:sp>
      <p:pic>
        <p:nvPicPr>
          <p:cNvPr id="10242" name="Picture 2" descr="\\Server\dokument (d)\САЙТ\НІЧ НАУКИ\Нуа\нуа 1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763688" y="260648"/>
            <a:ext cx="2599119" cy="1728234"/>
          </a:xfrm>
          <a:prstGeom prst="rect">
            <a:avLst/>
          </a:prstGeom>
          <a:noFill/>
        </p:spPr>
      </p:pic>
      <p:pic>
        <p:nvPicPr>
          <p:cNvPr id="10243" name="Picture 3" descr="\\Server\dokument (d)\САЙТ\НІЧ НАУКИ\Нуа\нуа 2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6012160" y="2132856"/>
            <a:ext cx="2707351" cy="1800200"/>
          </a:xfrm>
          <a:prstGeom prst="rect">
            <a:avLst/>
          </a:prstGeom>
          <a:noFill/>
        </p:spPr>
      </p:pic>
      <p:pic>
        <p:nvPicPr>
          <p:cNvPr id="10244" name="Picture 4" descr="\\Server\dokument (d)\САЙТ\НІЧ НАУКИ\Нуа\нуа 3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4860032" y="260648"/>
            <a:ext cx="2592288" cy="1723691"/>
          </a:xfrm>
          <a:prstGeom prst="rect">
            <a:avLst/>
          </a:prstGeom>
          <a:noFill/>
        </p:spPr>
      </p:pic>
      <p:pic>
        <p:nvPicPr>
          <p:cNvPr id="10245" name="Picture 5" descr="\\Server\dokument (d)\САЙТ\НІЧ НАУКИ\Нуа\нуа 4.jp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251520" y="2276872"/>
            <a:ext cx="2664296" cy="177157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7504" y="4509120"/>
            <a:ext cx="8748464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dirty="0"/>
              <a:t> </a:t>
            </a:r>
            <a:r>
              <a:rPr lang="uk-UA" sz="2300" dirty="0"/>
              <a:t>Пізнавальну, корисну інформацію старшокласники отримали в Харківському національному медичному університеті - ознайомилися з роботою лабораторного діагностичного обладнання, дізналися, як оцінити діяльність серця при фізичних навантаженнях, навчилися надавати першу медичну допомогу, відвідали музеї університету.</a:t>
            </a:r>
            <a:r>
              <a:rPr lang="uk-UA" sz="2300" dirty="0" smtClean="0"/>
              <a:t> </a:t>
            </a:r>
            <a:endParaRPr lang="uk-UA" sz="2300" dirty="0"/>
          </a:p>
        </p:txBody>
      </p:sp>
      <p:pic>
        <p:nvPicPr>
          <p:cNvPr id="2050" name="Picture 2" descr="\\Server\dokument (d)\САЙТ\НІЧ НАУКИ\хнму\3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5940152" y="2852936"/>
            <a:ext cx="2599703" cy="1723232"/>
          </a:xfrm>
          <a:prstGeom prst="rect">
            <a:avLst/>
          </a:prstGeom>
          <a:noFill/>
        </p:spPr>
      </p:pic>
      <p:pic>
        <p:nvPicPr>
          <p:cNvPr id="2051" name="Picture 3" descr="\\Server\dokument (d)\САЙТ\НІЧ НАУКИ\хнму\6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323528" y="2852936"/>
            <a:ext cx="2592288" cy="1718317"/>
          </a:xfrm>
          <a:prstGeom prst="rect">
            <a:avLst/>
          </a:prstGeom>
          <a:noFill/>
        </p:spPr>
      </p:pic>
      <p:pic>
        <p:nvPicPr>
          <p:cNvPr id="2053" name="Picture 5" descr="\\Server\dokument (d)\САЙТ\НІЧ НАУКИ\хнму\16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3131840" y="2852936"/>
            <a:ext cx="2607186" cy="1728192"/>
          </a:xfrm>
          <a:prstGeom prst="rect">
            <a:avLst/>
          </a:prstGeom>
          <a:noFill/>
        </p:spPr>
      </p:pic>
      <p:pic>
        <p:nvPicPr>
          <p:cNvPr id="2054" name="Picture 6" descr="\\Server\dokument (d)\САЙТ\НІЧ НАУКИ\хнму\17.jp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2541375" y="188640"/>
            <a:ext cx="1670585" cy="2520280"/>
          </a:xfrm>
          <a:prstGeom prst="rect">
            <a:avLst/>
          </a:prstGeom>
          <a:noFill/>
        </p:spPr>
      </p:pic>
      <p:pic>
        <p:nvPicPr>
          <p:cNvPr id="2055" name="Picture 7" descr="\\Server\dokument (d)\САЙТ\НІЧ НАУКИ\хнму\18.jpg"/>
          <p:cNvPicPr>
            <a:picLocks noChangeAspect="1"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323528" y="188640"/>
            <a:ext cx="1682107" cy="2537661"/>
          </a:xfrm>
          <a:prstGeom prst="rect">
            <a:avLst/>
          </a:prstGeom>
          <a:noFill/>
        </p:spPr>
      </p:pic>
      <p:pic>
        <p:nvPicPr>
          <p:cNvPr id="2056" name="Picture 8" descr="\\Server\dokument (d)\САЙТ\НІЧ НАУКИ\хнму\19.jpg"/>
          <p:cNvPicPr>
            <a:picLocks noChangeAspect="1" noChangeArrowheads="1"/>
          </p:cNvPicPr>
          <p:nvPr/>
        </p:nvPicPr>
        <p:blipFill>
          <a:blip r:embed="rId7" cstate="email"/>
          <a:srcRect/>
          <a:stretch>
            <a:fillRect/>
          </a:stretch>
        </p:blipFill>
        <p:spPr bwMode="auto">
          <a:xfrm>
            <a:off x="4701614" y="188640"/>
            <a:ext cx="1670586" cy="2520280"/>
          </a:xfrm>
          <a:prstGeom prst="rect">
            <a:avLst/>
          </a:prstGeom>
          <a:noFill/>
        </p:spPr>
      </p:pic>
      <p:pic>
        <p:nvPicPr>
          <p:cNvPr id="2057" name="Picture 9" descr="\\Server\dokument (d)\САЙТ\НІЧ НАУКИ\хнму\20.jpg"/>
          <p:cNvPicPr>
            <a:picLocks noChangeAspect="1" noChangeArrowheads="1"/>
          </p:cNvPicPr>
          <p:nvPr/>
        </p:nvPicPr>
        <p:blipFill>
          <a:blip r:embed="rId8" cstate="email"/>
          <a:srcRect/>
          <a:stretch>
            <a:fillRect/>
          </a:stretch>
        </p:blipFill>
        <p:spPr bwMode="auto">
          <a:xfrm>
            <a:off x="6804247" y="188640"/>
            <a:ext cx="1670585" cy="252027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7504" y="4509120"/>
            <a:ext cx="874846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400" dirty="0"/>
              <a:t>У Державному університеті харчування і торгівлі учасникам «Ночі науки» представили сучасні технології виробництва продуктів харчування. Школярі відвідали виставки-дегустації нових харчових продуктів, майстер-класи з декорування кондитерських виробів, брали участь  у конкурсі бізнес-ідей.</a:t>
            </a:r>
          </a:p>
        </p:txBody>
      </p:sp>
      <p:pic>
        <p:nvPicPr>
          <p:cNvPr id="3074" name="Picture 2" descr="\\Server\dokument (d)\САЙТ\НІЧ НАУКИ\хдухт\62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51520" y="116632"/>
            <a:ext cx="2589973" cy="1944215"/>
          </a:xfrm>
          <a:prstGeom prst="rect">
            <a:avLst/>
          </a:prstGeom>
          <a:noFill/>
        </p:spPr>
      </p:pic>
      <p:pic>
        <p:nvPicPr>
          <p:cNvPr id="3075" name="Picture 3" descr="\\Server\dokument (d)\САЙТ\НІЧ НАУКИ\хдухт\63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3203848" y="116632"/>
            <a:ext cx="2592288" cy="1945953"/>
          </a:xfrm>
          <a:prstGeom prst="rect">
            <a:avLst/>
          </a:prstGeom>
          <a:noFill/>
        </p:spPr>
      </p:pic>
      <p:pic>
        <p:nvPicPr>
          <p:cNvPr id="3076" name="Picture 4" descr="\\Server\dokument (d)\САЙТ\НІЧ НАУКИ\хдухт\64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6156176" y="116632"/>
            <a:ext cx="2592288" cy="1945953"/>
          </a:xfrm>
          <a:prstGeom prst="rect">
            <a:avLst/>
          </a:prstGeom>
          <a:noFill/>
        </p:spPr>
      </p:pic>
      <p:pic>
        <p:nvPicPr>
          <p:cNvPr id="3077" name="Picture 5" descr="\\Server\dokument (d)\САЙТ\НІЧ НАУКИ\хдухт\65.jp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251520" y="2204865"/>
            <a:ext cx="2589974" cy="1944216"/>
          </a:xfrm>
          <a:prstGeom prst="rect">
            <a:avLst/>
          </a:prstGeom>
          <a:noFill/>
        </p:spPr>
      </p:pic>
      <p:pic>
        <p:nvPicPr>
          <p:cNvPr id="3078" name="Picture 6" descr="\\Server\dokument (d)\САЙТ\НІЧ НАУКИ\хдухт\66.jpg"/>
          <p:cNvPicPr>
            <a:picLocks noChangeAspect="1"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3203848" y="2204864"/>
            <a:ext cx="2592288" cy="1945953"/>
          </a:xfrm>
          <a:prstGeom prst="rect">
            <a:avLst/>
          </a:prstGeom>
          <a:noFill/>
        </p:spPr>
      </p:pic>
      <p:pic>
        <p:nvPicPr>
          <p:cNvPr id="3079" name="Picture 7" descr="\\Server\dokument (d)\САЙТ\НІЧ НАУКИ\хдухт\67.jpg"/>
          <p:cNvPicPr>
            <a:picLocks noChangeAspect="1" noChangeArrowheads="1"/>
          </p:cNvPicPr>
          <p:nvPr/>
        </p:nvPicPr>
        <p:blipFill>
          <a:blip r:embed="rId7" cstate="email"/>
          <a:srcRect/>
          <a:stretch>
            <a:fillRect/>
          </a:stretch>
        </p:blipFill>
        <p:spPr bwMode="auto">
          <a:xfrm>
            <a:off x="6156176" y="2276872"/>
            <a:ext cx="2592288" cy="194595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16" name="Picture 20" descr="\\Server\dokument (d)\САЙТ\НІЧ НАУКИ\хдухт\68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51520" y="260648"/>
            <a:ext cx="2301231" cy="1727465"/>
          </a:xfrm>
          <a:prstGeom prst="rect">
            <a:avLst/>
          </a:prstGeom>
          <a:noFill/>
        </p:spPr>
      </p:pic>
      <p:pic>
        <p:nvPicPr>
          <p:cNvPr id="4117" name="Picture 21" descr="\\Server\dokument (d)\САЙТ\НІЧ НАУКИ\хдухт\69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251521" y="2204865"/>
            <a:ext cx="2304256" cy="1729736"/>
          </a:xfrm>
          <a:prstGeom prst="rect">
            <a:avLst/>
          </a:prstGeom>
          <a:noFill/>
        </p:spPr>
      </p:pic>
      <p:pic>
        <p:nvPicPr>
          <p:cNvPr id="4118" name="Picture 22" descr="\\Server\dokument (d)\САЙТ\НІЧ НАУКИ\хдухт\70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251521" y="4221089"/>
            <a:ext cx="2304256" cy="1729736"/>
          </a:xfrm>
          <a:prstGeom prst="rect">
            <a:avLst/>
          </a:prstGeom>
          <a:noFill/>
        </p:spPr>
      </p:pic>
      <p:pic>
        <p:nvPicPr>
          <p:cNvPr id="4119" name="Picture 23" descr="\\Server\dokument (d)\САЙТ\НІЧ НАУКИ\хдухт\71.jp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3252638" y="260648"/>
            <a:ext cx="2327474" cy="1747165"/>
          </a:xfrm>
          <a:prstGeom prst="rect">
            <a:avLst/>
          </a:prstGeom>
          <a:noFill/>
        </p:spPr>
      </p:pic>
      <p:pic>
        <p:nvPicPr>
          <p:cNvPr id="4120" name="Picture 24" descr="\\Server\dokument (d)\САЙТ\НІЧ НАУКИ\хдухт\72.jpg"/>
          <p:cNvPicPr>
            <a:picLocks noChangeAspect="1"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3275856" y="2204864"/>
            <a:ext cx="2304256" cy="1729737"/>
          </a:xfrm>
          <a:prstGeom prst="rect">
            <a:avLst/>
          </a:prstGeom>
          <a:noFill/>
        </p:spPr>
      </p:pic>
      <p:pic>
        <p:nvPicPr>
          <p:cNvPr id="4121" name="Picture 25" descr="\\Server\dokument (d)\САЙТ\НІЧ НАУКИ\хдухт\73.jpg"/>
          <p:cNvPicPr>
            <a:picLocks noChangeAspect="1" noChangeArrowheads="1"/>
          </p:cNvPicPr>
          <p:nvPr/>
        </p:nvPicPr>
        <p:blipFill>
          <a:blip r:embed="rId7" cstate="email"/>
          <a:srcRect/>
          <a:stretch>
            <a:fillRect/>
          </a:stretch>
        </p:blipFill>
        <p:spPr bwMode="auto">
          <a:xfrm>
            <a:off x="3275856" y="4221088"/>
            <a:ext cx="2304256" cy="1729736"/>
          </a:xfrm>
          <a:prstGeom prst="rect">
            <a:avLst/>
          </a:prstGeom>
          <a:noFill/>
        </p:spPr>
      </p:pic>
      <p:pic>
        <p:nvPicPr>
          <p:cNvPr id="4122" name="Picture 26" descr="\\Server\dokument (d)\САЙТ\НІЧ НАУКИ\хдухт\74.jpg"/>
          <p:cNvPicPr>
            <a:picLocks noChangeAspect="1" noChangeArrowheads="1"/>
          </p:cNvPicPr>
          <p:nvPr/>
        </p:nvPicPr>
        <p:blipFill>
          <a:blip r:embed="rId8" cstate="email"/>
          <a:srcRect/>
          <a:stretch>
            <a:fillRect/>
          </a:stretch>
        </p:blipFill>
        <p:spPr bwMode="auto">
          <a:xfrm>
            <a:off x="6267529" y="260648"/>
            <a:ext cx="2264911" cy="1700201"/>
          </a:xfrm>
          <a:prstGeom prst="rect">
            <a:avLst/>
          </a:prstGeom>
          <a:noFill/>
        </p:spPr>
      </p:pic>
      <p:pic>
        <p:nvPicPr>
          <p:cNvPr id="4123" name="Picture 27" descr="\\Server\dokument (d)\САЙТ\НІЧ НАУКИ\хдухт\75.jpg"/>
          <p:cNvPicPr>
            <a:picLocks noChangeAspect="1" noChangeArrowheads="1"/>
          </p:cNvPicPr>
          <p:nvPr/>
        </p:nvPicPr>
        <p:blipFill>
          <a:blip r:embed="rId9" cstate="email"/>
          <a:srcRect/>
          <a:stretch>
            <a:fillRect/>
          </a:stretch>
        </p:blipFill>
        <p:spPr bwMode="auto">
          <a:xfrm>
            <a:off x="6300192" y="2204864"/>
            <a:ext cx="2304256" cy="1729736"/>
          </a:xfrm>
          <a:prstGeom prst="rect">
            <a:avLst/>
          </a:prstGeom>
          <a:noFill/>
        </p:spPr>
      </p:pic>
      <p:pic>
        <p:nvPicPr>
          <p:cNvPr id="4124" name="Picture 28" descr="\\Server\dokument (d)\САЙТ\НІЧ НАУКИ\хдухт\76.jpg"/>
          <p:cNvPicPr>
            <a:picLocks noChangeAspect="1" noChangeArrowheads="1"/>
          </p:cNvPicPr>
          <p:nvPr/>
        </p:nvPicPr>
        <p:blipFill>
          <a:blip r:embed="rId10" cstate="email"/>
          <a:srcRect/>
          <a:stretch>
            <a:fillRect/>
          </a:stretch>
        </p:blipFill>
        <p:spPr bwMode="auto">
          <a:xfrm>
            <a:off x="6300192" y="4221088"/>
            <a:ext cx="2304256" cy="1729736"/>
          </a:xfrm>
          <a:prstGeom prst="rect">
            <a:avLst/>
          </a:prstGeom>
          <a:noFill/>
        </p:spPr>
      </p:pic>
      <p:sp>
        <p:nvSpPr>
          <p:cNvPr id="11" name="Прямоугольник 10"/>
          <p:cNvSpPr/>
          <p:nvPr/>
        </p:nvSpPr>
        <p:spPr>
          <a:xfrm>
            <a:off x="251520" y="6021288"/>
            <a:ext cx="83529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400" dirty="0" smtClean="0"/>
              <a:t>У Державному університеті харчування і торгівлі </a:t>
            </a:r>
            <a:endParaRPr lang="uk-UA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7504" y="4077072"/>
            <a:ext cx="8748464" cy="25699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300" dirty="0"/>
              <a:t> Національний автодорожній університет зустрічав відвідувачів музичним вітанням університетського оркестру. У 5-ти аудиторіях були організовані виставки, презентації наукових шкіл у галузі машинобудування та транспорту. Учні відвідали лабораторію швидкісних автомобілів, оглянули гібридні, гоночні та електромобілі, кожен із присутніх мав можливість спробувати свої сили в проектуванні доріг </a:t>
            </a:r>
            <a:r>
              <a:rPr lang="uk-UA" sz="2300" dirty="0" smtClean="0"/>
              <a:t>міста. </a:t>
            </a:r>
            <a:endParaRPr lang="uk-UA" sz="2300" dirty="0"/>
          </a:p>
        </p:txBody>
      </p:sp>
      <p:pic>
        <p:nvPicPr>
          <p:cNvPr id="5123" name="Picture 3" descr="\\Server\dokument (d)\САЙТ\НІЧ НАУКИ\автодорожній\111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51520" y="332656"/>
            <a:ext cx="3384376" cy="1950247"/>
          </a:xfrm>
          <a:prstGeom prst="rect">
            <a:avLst/>
          </a:prstGeom>
          <a:noFill/>
        </p:spPr>
      </p:pic>
      <p:pic>
        <p:nvPicPr>
          <p:cNvPr id="5124" name="Picture 4" descr="\\Server\dokument (d)\САЙТ\НІЧ НАУКИ\автодорожній\112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5580112" y="332656"/>
            <a:ext cx="3236615" cy="1967354"/>
          </a:xfrm>
          <a:prstGeom prst="rect">
            <a:avLst/>
          </a:prstGeom>
          <a:noFill/>
        </p:spPr>
      </p:pic>
      <p:pic>
        <p:nvPicPr>
          <p:cNvPr id="5125" name="Picture 5" descr="\\Server\dokument (d)\САЙТ\НІЧ НАУКИ\автодорожній\113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2915816" y="2204864"/>
            <a:ext cx="3335150" cy="193438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9512" y="3933056"/>
            <a:ext cx="874846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dirty="0"/>
              <a:t> </a:t>
            </a:r>
            <a:r>
              <a:rPr lang="uk-UA" sz="2400" dirty="0"/>
              <a:t>Не менш цікавою була програма Харківського технічного університету сільського господарства ім. Петра Василенка. Відвідувачам була запропонована екскурсійно-розважальна програма, продемонстровані діючі макети - трансформатор Тесла, магнітна пушка Гауса, прилади лазерної обробки біологічних об’єктів в АПК, наукові та освітянські розробки науковців університету.</a:t>
            </a:r>
            <a:r>
              <a:rPr lang="uk-UA" sz="2400" dirty="0" smtClean="0"/>
              <a:t> </a:t>
            </a:r>
            <a:endParaRPr lang="uk-UA" sz="2400" dirty="0"/>
          </a:p>
        </p:txBody>
      </p:sp>
      <p:pic>
        <p:nvPicPr>
          <p:cNvPr id="3074" name="Picture 2" descr="\\Server\dokument (d)\САЙТ\васеленко\113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323527" y="188640"/>
            <a:ext cx="2779023" cy="1872208"/>
          </a:xfrm>
          <a:prstGeom prst="rect">
            <a:avLst/>
          </a:prstGeom>
          <a:noFill/>
        </p:spPr>
      </p:pic>
      <p:pic>
        <p:nvPicPr>
          <p:cNvPr id="3075" name="Picture 3" descr="\\Server\dokument (d)\САЙТ\васеленко\114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5004048" y="188640"/>
            <a:ext cx="2818926" cy="1872208"/>
          </a:xfrm>
          <a:prstGeom prst="rect">
            <a:avLst/>
          </a:prstGeom>
          <a:noFill/>
        </p:spPr>
      </p:pic>
      <p:pic>
        <p:nvPicPr>
          <p:cNvPr id="3076" name="Picture 4" descr="\\Server\dokument (d)\САЙТ\васеленко\115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1763688" y="2060848"/>
            <a:ext cx="2818926" cy="1872208"/>
          </a:xfrm>
          <a:prstGeom prst="rect">
            <a:avLst/>
          </a:prstGeom>
          <a:noFill/>
        </p:spPr>
      </p:pic>
      <p:pic>
        <p:nvPicPr>
          <p:cNvPr id="3077" name="Picture 5" descr="\\Server\dokument (d)\САЙТ\васеленко\116.JP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6084168" y="2060848"/>
            <a:ext cx="2808312" cy="186573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9512" y="5013176"/>
            <a:ext cx="8748464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300" dirty="0"/>
              <a:t> Харківський національний університет міського господарства ім. </a:t>
            </a:r>
            <a:r>
              <a:rPr lang="uk-UA" sz="2300" smtClean="0"/>
              <a:t>О.М.</a:t>
            </a:r>
            <a:r>
              <a:rPr lang="uk-UA" sz="2300" dirty="0" err="1" smtClean="0"/>
              <a:t>Бекетова</a:t>
            </a:r>
            <a:r>
              <a:rPr lang="uk-UA" sz="2300" dirty="0" smtClean="0"/>
              <a:t> </a:t>
            </a:r>
            <a:r>
              <a:rPr lang="uk-UA" sz="2300" dirty="0"/>
              <a:t>ознайомив учасників «Ночі науки» з лабораторією VIM-технологій, сучасним майданчиком щодо опановування нових технологій інформаційного моделювання.</a:t>
            </a:r>
            <a:r>
              <a:rPr lang="uk-UA" sz="2300" dirty="0" smtClean="0"/>
              <a:t> </a:t>
            </a:r>
            <a:endParaRPr lang="uk-UA" sz="2300" dirty="0"/>
          </a:p>
        </p:txBody>
      </p:sp>
      <p:pic>
        <p:nvPicPr>
          <p:cNvPr id="6146" name="Picture 2" descr="\\Server\dokument (d)\САЙТ\НІЧ НАУКИ\бекетова\106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395536" y="116632"/>
            <a:ext cx="4558727" cy="3054151"/>
          </a:xfrm>
          <a:prstGeom prst="rect">
            <a:avLst/>
          </a:prstGeom>
          <a:noFill/>
        </p:spPr>
      </p:pic>
      <p:pic>
        <p:nvPicPr>
          <p:cNvPr id="6147" name="Picture 3" descr="\\Server\dokument (d)\САЙТ\НІЧ НАУКИ\бекетова\107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355976" y="2060848"/>
            <a:ext cx="4506149" cy="300253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4797152"/>
            <a:ext cx="8748464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200" dirty="0"/>
              <a:t> У Харківському національному університеті радіоелектроніки для учасників проекту працювали </a:t>
            </a:r>
            <a:r>
              <a:rPr lang="uk-UA" sz="2200" dirty="0" err="1"/>
              <a:t>демо-майданчики</a:t>
            </a:r>
            <a:r>
              <a:rPr lang="uk-UA" sz="2200" dirty="0"/>
              <a:t> «Доторкнись до науки», «Битва роботів». В окремих аудиторіях проводилися тематичні майстер-класи, наукові дискусії.</a:t>
            </a:r>
          </a:p>
        </p:txBody>
      </p:sp>
      <p:pic>
        <p:nvPicPr>
          <p:cNvPr id="7170" name="Picture 2" descr="\\Server\dokument (d)\САЙТ\НІЧ НАУКИ\хнуре\22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395536" y="404664"/>
            <a:ext cx="2520280" cy="1681955"/>
          </a:xfrm>
          <a:prstGeom prst="rect">
            <a:avLst/>
          </a:prstGeom>
          <a:noFill/>
        </p:spPr>
      </p:pic>
      <p:pic>
        <p:nvPicPr>
          <p:cNvPr id="7171" name="Picture 3" descr="\\Server\dokument (d)\САЙТ\НІЧ НАУКИ\хнуре\24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395537" y="2683149"/>
            <a:ext cx="2520280" cy="1681955"/>
          </a:xfrm>
          <a:prstGeom prst="rect">
            <a:avLst/>
          </a:prstGeom>
          <a:noFill/>
        </p:spPr>
      </p:pic>
      <p:pic>
        <p:nvPicPr>
          <p:cNvPr id="7172" name="Picture 4" descr="\\Server\dokument (d)\САЙТ\НІЧ НАУКИ\хнуре\25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3491879" y="404664"/>
            <a:ext cx="2481663" cy="1656184"/>
          </a:xfrm>
          <a:prstGeom prst="rect">
            <a:avLst/>
          </a:prstGeom>
          <a:noFill/>
        </p:spPr>
      </p:pic>
      <p:pic>
        <p:nvPicPr>
          <p:cNvPr id="7173" name="Picture 5" descr="\\Server\dokument (d)\САЙТ\НІЧ НАУКИ\хнуре\26.jp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3491880" y="2683150"/>
            <a:ext cx="2520279" cy="1681954"/>
          </a:xfrm>
          <a:prstGeom prst="rect">
            <a:avLst/>
          </a:prstGeom>
          <a:noFill/>
        </p:spPr>
      </p:pic>
      <p:pic>
        <p:nvPicPr>
          <p:cNvPr id="7174" name="Picture 6" descr="\\Server\dokument (d)\САЙТ\НІЧ НАУКИ\хнуре\27.jpg"/>
          <p:cNvPicPr>
            <a:picLocks noChangeAspect="1"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6336704" y="404664"/>
            <a:ext cx="2483768" cy="1657588"/>
          </a:xfrm>
          <a:prstGeom prst="rect">
            <a:avLst/>
          </a:prstGeom>
          <a:noFill/>
        </p:spPr>
      </p:pic>
      <p:pic>
        <p:nvPicPr>
          <p:cNvPr id="7175" name="Picture 7" descr="\\Server\dokument (d)\САЙТ\НІЧ НАУКИ\хнуре\28.jpg"/>
          <p:cNvPicPr>
            <a:picLocks noChangeAspect="1" noChangeArrowheads="1"/>
          </p:cNvPicPr>
          <p:nvPr/>
        </p:nvPicPr>
        <p:blipFill>
          <a:blip r:embed="rId7" cstate="email"/>
          <a:srcRect/>
          <a:stretch>
            <a:fillRect/>
          </a:stretch>
        </p:blipFill>
        <p:spPr bwMode="auto">
          <a:xfrm>
            <a:off x="6404120" y="2708920"/>
            <a:ext cx="2481664" cy="165618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\\Server\dokument (d)\САЙТ\НІЧ НАУКИ\хнуре\29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323527" y="260648"/>
            <a:ext cx="2697463" cy="1800200"/>
          </a:xfrm>
          <a:prstGeom prst="rect">
            <a:avLst/>
          </a:prstGeom>
          <a:noFill/>
        </p:spPr>
      </p:pic>
      <p:pic>
        <p:nvPicPr>
          <p:cNvPr id="8195" name="Picture 3" descr="\\Server\dokument (d)\САЙТ\НІЧ НАУКИ\хнуре\30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3275855" y="260648"/>
            <a:ext cx="2697461" cy="1800200"/>
          </a:xfrm>
          <a:prstGeom prst="rect">
            <a:avLst/>
          </a:prstGeom>
          <a:noFill/>
        </p:spPr>
      </p:pic>
      <p:pic>
        <p:nvPicPr>
          <p:cNvPr id="8198" name="Picture 6" descr="\\Server\dokument (d)\САЙТ\НІЧ НАУКИ\хнуре\34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323528" y="2444689"/>
            <a:ext cx="2664296" cy="1778068"/>
          </a:xfrm>
          <a:prstGeom prst="rect">
            <a:avLst/>
          </a:prstGeom>
          <a:noFill/>
        </p:spPr>
      </p:pic>
      <p:pic>
        <p:nvPicPr>
          <p:cNvPr id="8199" name="Picture 7" descr="\\Server\dokument (d)\САЙТ\НІЧ НАУКИ\хнуре\41.jp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3275857" y="2492896"/>
            <a:ext cx="2592287" cy="1730011"/>
          </a:xfrm>
          <a:prstGeom prst="rect">
            <a:avLst/>
          </a:prstGeom>
          <a:noFill/>
        </p:spPr>
      </p:pic>
      <p:pic>
        <p:nvPicPr>
          <p:cNvPr id="8200" name="Picture 8" descr="\\Server\dokument (d)\САЙТ\НІЧ НАУКИ\хнуре\58.jpg"/>
          <p:cNvPicPr>
            <a:picLocks noChangeAspect="1"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6228183" y="282780"/>
            <a:ext cx="2664297" cy="1778068"/>
          </a:xfrm>
          <a:prstGeom prst="rect">
            <a:avLst/>
          </a:prstGeom>
          <a:noFill/>
        </p:spPr>
      </p:pic>
      <p:pic>
        <p:nvPicPr>
          <p:cNvPr id="8201" name="Picture 9" descr="\\Server\dokument (d)\САЙТ\НІЧ НАУКИ\хнуре\59.jpg"/>
          <p:cNvPicPr>
            <a:picLocks noChangeAspect="1" noChangeArrowheads="1"/>
          </p:cNvPicPr>
          <p:nvPr/>
        </p:nvPicPr>
        <p:blipFill>
          <a:blip r:embed="rId7" cstate="email"/>
          <a:srcRect/>
          <a:stretch>
            <a:fillRect/>
          </a:stretch>
        </p:blipFill>
        <p:spPr bwMode="auto">
          <a:xfrm>
            <a:off x="6195020" y="2492896"/>
            <a:ext cx="2697460" cy="1800200"/>
          </a:xfrm>
          <a:prstGeom prst="rect">
            <a:avLst/>
          </a:prstGeom>
          <a:noFill/>
        </p:spPr>
      </p:pic>
      <p:pic>
        <p:nvPicPr>
          <p:cNvPr id="8202" name="Picture 10" descr="\\Server\dokument (d)\САЙТ\НІЧ НАУКИ\хнуре\55.jpg"/>
          <p:cNvPicPr>
            <a:picLocks noChangeAspect="1" noChangeArrowheads="1"/>
          </p:cNvPicPr>
          <p:nvPr/>
        </p:nvPicPr>
        <p:blipFill>
          <a:blip r:embed="rId8" cstate="email"/>
          <a:srcRect/>
          <a:stretch>
            <a:fillRect/>
          </a:stretch>
        </p:blipFill>
        <p:spPr bwMode="auto">
          <a:xfrm>
            <a:off x="3275857" y="4509120"/>
            <a:ext cx="2664296" cy="1778067"/>
          </a:xfrm>
          <a:prstGeom prst="rect">
            <a:avLst/>
          </a:prstGeom>
          <a:noFill/>
        </p:spPr>
      </p:pic>
      <p:pic>
        <p:nvPicPr>
          <p:cNvPr id="8203" name="Picture 11" descr="\\Server\dokument (d)\САЙТ\НІЧ НАУКИ\хнуре\51.jpg"/>
          <p:cNvPicPr>
            <a:picLocks noChangeAspect="1" noChangeArrowheads="1"/>
          </p:cNvPicPr>
          <p:nvPr/>
        </p:nvPicPr>
        <p:blipFill>
          <a:blip r:embed="rId9" cstate="email"/>
          <a:srcRect/>
          <a:stretch>
            <a:fillRect/>
          </a:stretch>
        </p:blipFill>
        <p:spPr bwMode="auto">
          <a:xfrm>
            <a:off x="6156176" y="4511118"/>
            <a:ext cx="2694468" cy="1798202"/>
          </a:xfrm>
          <a:prstGeom prst="rect">
            <a:avLst/>
          </a:prstGeom>
          <a:noFill/>
        </p:spPr>
      </p:pic>
      <p:pic>
        <p:nvPicPr>
          <p:cNvPr id="8204" name="Picture 12" descr="\\Server\dokument (d)\САЙТ\НІЧ НАУКИ\хнуре\52.jpg"/>
          <p:cNvPicPr>
            <a:picLocks noChangeAspect="1" noChangeArrowheads="1"/>
          </p:cNvPicPr>
          <p:nvPr/>
        </p:nvPicPr>
        <p:blipFill>
          <a:blip r:embed="rId10" cstate="email"/>
          <a:srcRect/>
          <a:stretch>
            <a:fillRect/>
          </a:stretch>
        </p:blipFill>
        <p:spPr bwMode="auto">
          <a:xfrm>
            <a:off x="323528" y="4570713"/>
            <a:ext cx="2605169" cy="1738607"/>
          </a:xfrm>
          <a:prstGeom prst="rect">
            <a:avLst/>
          </a:prstGeom>
          <a:noFill/>
        </p:spPr>
      </p:pic>
      <p:sp>
        <p:nvSpPr>
          <p:cNvPr id="11" name="Прямоугольник 10"/>
          <p:cNvSpPr/>
          <p:nvPr/>
        </p:nvSpPr>
        <p:spPr>
          <a:xfrm>
            <a:off x="0" y="6381328"/>
            <a:ext cx="9144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400" dirty="0" smtClean="0"/>
              <a:t>У Харківському національному університеті радіоелектроніки</a:t>
            </a:r>
            <a:endParaRPr lang="uk-UA" sz="2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хническая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253</TotalTime>
  <Words>521</Words>
  <Application>Microsoft Office PowerPoint</Application>
  <PresentationFormat>Экран (4:3)</PresentationFormat>
  <Paragraphs>14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Техническая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sasha</dc:creator>
  <cp:lastModifiedBy>Подаруева</cp:lastModifiedBy>
  <cp:revision>23</cp:revision>
  <dcterms:created xsi:type="dcterms:W3CDTF">2015-09-30T08:56:19Z</dcterms:created>
  <dcterms:modified xsi:type="dcterms:W3CDTF">2015-09-30T13:49:26Z</dcterms:modified>
</cp:coreProperties>
</file>