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0" r:id="rId2"/>
    <p:sldId id="258" r:id="rId3"/>
    <p:sldId id="259" r:id="rId4"/>
    <p:sldId id="266" r:id="rId5"/>
    <p:sldId id="262" r:id="rId6"/>
    <p:sldId id="263" r:id="rId7"/>
    <p:sldId id="256" r:id="rId8"/>
    <p:sldId id="267" r:id="rId9"/>
    <p:sldId id="268" r:id="rId10"/>
    <p:sldId id="269" r:id="rId11"/>
    <p:sldId id="271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32" autoAdjust="0"/>
  </p:normalViewPr>
  <p:slideViewPr>
    <p:cSldViewPr>
      <p:cViewPr varScale="1">
        <p:scale>
          <a:sx n="108" d="100"/>
          <a:sy n="108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EFB507-D77A-4188-B76D-A1CCD09B5D57}" type="doc">
      <dgm:prSet loTypeId="urn:microsoft.com/office/officeart/2005/8/layout/process1" loCatId="process" qsTypeId="urn:microsoft.com/office/officeart/2005/8/quickstyle/simple2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7D2453A4-3AE9-4A2D-AD30-6C11C92C137F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b="1" dirty="0" smtClean="0">
              <a:solidFill>
                <a:srgbClr val="C00000"/>
              </a:solidFill>
            </a:rPr>
            <a:t>Можливі етапи впровадження проекту</a:t>
          </a:r>
          <a:endParaRPr lang="ru-RU" b="1" dirty="0">
            <a:solidFill>
              <a:srgbClr val="C00000"/>
            </a:solidFill>
          </a:endParaRPr>
        </a:p>
      </dgm:t>
    </dgm:pt>
    <dgm:pt modelId="{ED44A321-46B8-4A18-9627-F6F79D810C39}" type="parTrans" cxnId="{76005C39-ED97-4477-9E90-0AEFAE4038B6}">
      <dgm:prSet/>
      <dgm:spPr/>
      <dgm:t>
        <a:bodyPr/>
        <a:lstStyle/>
        <a:p>
          <a:endParaRPr lang="ru-RU"/>
        </a:p>
      </dgm:t>
    </dgm:pt>
    <dgm:pt modelId="{B7AB2CB4-5345-45B0-B2DC-74BA28BAC9BD}" type="sibTrans" cxnId="{76005C39-ED97-4477-9E90-0AEFAE4038B6}">
      <dgm:prSet/>
      <dgm:spPr/>
      <dgm:t>
        <a:bodyPr/>
        <a:lstStyle/>
        <a:p>
          <a:endParaRPr lang="ru-RU"/>
        </a:p>
      </dgm:t>
    </dgm:pt>
    <dgm:pt modelId="{D7CCF30D-8005-4BD8-BD41-FBA7009E4B7F}" type="pres">
      <dgm:prSet presAssocID="{61EFB507-D77A-4188-B76D-A1CCD09B5D5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AF3391-E58C-4CA1-86E0-3CEDF69EF182}" type="pres">
      <dgm:prSet presAssocID="{7D2453A4-3AE9-4A2D-AD30-6C11C92C137F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6C25AC-2C64-4B8F-BD85-522C9AE5270F}" type="presOf" srcId="{7D2453A4-3AE9-4A2D-AD30-6C11C92C137F}" destId="{33AF3391-E58C-4CA1-86E0-3CEDF69EF182}" srcOrd="0" destOrd="0" presId="urn:microsoft.com/office/officeart/2005/8/layout/process1"/>
    <dgm:cxn modelId="{76005C39-ED97-4477-9E90-0AEFAE4038B6}" srcId="{61EFB507-D77A-4188-B76D-A1CCD09B5D57}" destId="{7D2453A4-3AE9-4A2D-AD30-6C11C92C137F}" srcOrd="0" destOrd="0" parTransId="{ED44A321-46B8-4A18-9627-F6F79D810C39}" sibTransId="{B7AB2CB4-5345-45B0-B2DC-74BA28BAC9BD}"/>
    <dgm:cxn modelId="{DCAFE812-F982-47E4-A57D-97E3C8ABBF25}" type="presOf" srcId="{61EFB507-D77A-4188-B76D-A1CCD09B5D57}" destId="{D7CCF30D-8005-4BD8-BD41-FBA7009E4B7F}" srcOrd="0" destOrd="0" presId="urn:microsoft.com/office/officeart/2005/8/layout/process1"/>
    <dgm:cxn modelId="{41EC3708-C4E2-4DE7-A4F9-FBB9ED1A9BF3}" type="presParOf" srcId="{D7CCF30D-8005-4BD8-BD41-FBA7009E4B7F}" destId="{33AF3391-E58C-4CA1-86E0-3CEDF69EF18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1450F4-F044-46A5-8BDA-AA71E41A8D90}" type="doc">
      <dgm:prSet loTypeId="urn:microsoft.com/office/officeart/2005/8/layout/process4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196706F-0D7F-4D26-98A5-694EC1A0957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dirty="0" smtClean="0">
              <a:solidFill>
                <a:srgbClr val="006600"/>
              </a:solidFill>
            </a:rPr>
            <a:t>Розробка </a:t>
          </a:r>
          <a:r>
            <a:rPr lang="uk-UA" sz="2400" dirty="0" err="1" smtClean="0">
              <a:solidFill>
                <a:srgbClr val="006600"/>
              </a:solidFill>
            </a:rPr>
            <a:t>бізнес-</a:t>
          </a:r>
          <a:r>
            <a:rPr lang="uk-UA" sz="2400" dirty="0" smtClean="0">
              <a:solidFill>
                <a:srgbClr val="006600"/>
              </a:solidFill>
            </a:rPr>
            <a:t> плану проекту</a:t>
          </a:r>
          <a:endParaRPr lang="ru-RU" sz="2400" dirty="0">
            <a:solidFill>
              <a:srgbClr val="006600"/>
            </a:solidFill>
          </a:endParaRPr>
        </a:p>
      </dgm:t>
    </dgm:pt>
    <dgm:pt modelId="{3728F941-1382-44AB-A352-BBA561D7CED5}" type="parTrans" cxnId="{8666B373-3CB6-4EB9-8019-8CAF2BE4D2A3}">
      <dgm:prSet/>
      <dgm:spPr/>
      <dgm:t>
        <a:bodyPr/>
        <a:lstStyle/>
        <a:p>
          <a:endParaRPr lang="ru-RU"/>
        </a:p>
      </dgm:t>
    </dgm:pt>
    <dgm:pt modelId="{6E4C8307-F853-433F-9862-2866F59DC56E}" type="sibTrans" cxnId="{8666B373-3CB6-4EB9-8019-8CAF2BE4D2A3}">
      <dgm:prSet/>
      <dgm:spPr/>
      <dgm:t>
        <a:bodyPr/>
        <a:lstStyle/>
        <a:p>
          <a:endParaRPr lang="ru-RU"/>
        </a:p>
      </dgm:t>
    </dgm:pt>
    <dgm:pt modelId="{8D6B0B21-BAE8-47E1-B75A-342360B5820C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dirty="0" smtClean="0">
              <a:solidFill>
                <a:srgbClr val="006600"/>
              </a:solidFill>
            </a:rPr>
            <a:t>Підготовка матеріально-технічної бази та інформаційної бази</a:t>
          </a:r>
          <a:endParaRPr lang="ru-RU" sz="2400" dirty="0" smtClean="0">
            <a:solidFill>
              <a:srgbClr val="006600"/>
            </a:solidFill>
          </a:endParaRPr>
        </a:p>
      </dgm:t>
    </dgm:pt>
    <dgm:pt modelId="{6217B0AC-85EC-47E7-BED4-B7DA2C019E12}" type="parTrans" cxnId="{51BE1499-F112-4635-A371-CB6CD93094CB}">
      <dgm:prSet/>
      <dgm:spPr/>
      <dgm:t>
        <a:bodyPr/>
        <a:lstStyle/>
        <a:p>
          <a:endParaRPr lang="ru-RU"/>
        </a:p>
      </dgm:t>
    </dgm:pt>
    <dgm:pt modelId="{921216F5-2576-43C2-A66C-905EFBFEC059}" type="sibTrans" cxnId="{51BE1499-F112-4635-A371-CB6CD93094CB}">
      <dgm:prSet/>
      <dgm:spPr/>
      <dgm:t>
        <a:bodyPr/>
        <a:lstStyle/>
        <a:p>
          <a:endParaRPr lang="ru-RU"/>
        </a:p>
      </dgm:t>
    </dgm:pt>
    <dgm:pt modelId="{2B3D29DD-C17A-47A5-AD11-C112587A393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dirty="0" smtClean="0">
              <a:solidFill>
                <a:srgbClr val="006600"/>
              </a:solidFill>
            </a:rPr>
            <a:t>Апробація маршруту.  Оцінка первинних результатів</a:t>
          </a:r>
          <a:endParaRPr lang="ru-RU" sz="2400" dirty="0" smtClean="0">
            <a:solidFill>
              <a:srgbClr val="006600"/>
            </a:solidFill>
          </a:endParaRPr>
        </a:p>
      </dgm:t>
    </dgm:pt>
    <dgm:pt modelId="{64C6DD22-0A71-42A7-9D39-1B47D0899A8A}" type="parTrans" cxnId="{86853EF2-4462-4C2D-9D7E-CDE9254BEA1E}">
      <dgm:prSet/>
      <dgm:spPr/>
      <dgm:t>
        <a:bodyPr/>
        <a:lstStyle/>
        <a:p>
          <a:endParaRPr lang="ru-RU"/>
        </a:p>
      </dgm:t>
    </dgm:pt>
    <dgm:pt modelId="{1A7A1078-DD6E-4478-9229-F7399CA686E4}" type="sibTrans" cxnId="{86853EF2-4462-4C2D-9D7E-CDE9254BEA1E}">
      <dgm:prSet/>
      <dgm:spPr/>
      <dgm:t>
        <a:bodyPr/>
        <a:lstStyle/>
        <a:p>
          <a:endParaRPr lang="ru-RU"/>
        </a:p>
      </dgm:t>
    </dgm:pt>
    <dgm:pt modelId="{2B2F74A1-3645-4BD6-9619-6A2DA7119E7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2400" dirty="0" smtClean="0">
              <a:solidFill>
                <a:srgbClr val="006600"/>
              </a:solidFill>
            </a:rPr>
            <a:t>Оцінка ефективності проекту за результатами сезону та розробка заходів її підвищення.</a:t>
          </a:r>
          <a:endParaRPr lang="ru-RU" sz="2400" dirty="0" smtClean="0">
            <a:solidFill>
              <a:srgbClr val="006600"/>
            </a:solidFill>
          </a:endParaRPr>
        </a:p>
      </dgm:t>
    </dgm:pt>
    <dgm:pt modelId="{B695F372-46ED-425B-9A04-A19E08CAD4CE}" type="parTrans" cxnId="{6B410EE2-EA46-4424-9BF2-A6BCBCA2F966}">
      <dgm:prSet/>
      <dgm:spPr/>
      <dgm:t>
        <a:bodyPr/>
        <a:lstStyle/>
        <a:p>
          <a:endParaRPr lang="ru-RU"/>
        </a:p>
      </dgm:t>
    </dgm:pt>
    <dgm:pt modelId="{260EA071-D983-4B30-950D-B1D1E65AA16D}" type="sibTrans" cxnId="{6B410EE2-EA46-4424-9BF2-A6BCBCA2F966}">
      <dgm:prSet/>
      <dgm:spPr/>
      <dgm:t>
        <a:bodyPr/>
        <a:lstStyle/>
        <a:p>
          <a:endParaRPr lang="ru-RU"/>
        </a:p>
      </dgm:t>
    </dgm:pt>
    <dgm:pt modelId="{854D8B3E-5FF2-487D-9F82-B11B0450F26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600" dirty="0" smtClean="0"/>
            <a:t> </a:t>
          </a:r>
          <a:r>
            <a:rPr lang="uk-UA" sz="2400" dirty="0" smtClean="0">
              <a:solidFill>
                <a:srgbClr val="006600"/>
              </a:solidFill>
            </a:rPr>
            <a:t>Розробка реклами.</a:t>
          </a:r>
          <a:endParaRPr lang="ru-RU" sz="2400" dirty="0" smtClean="0">
            <a:solidFill>
              <a:srgbClr val="006600"/>
            </a:solidFill>
          </a:endParaRPr>
        </a:p>
      </dgm:t>
    </dgm:pt>
    <dgm:pt modelId="{37707940-B75B-4828-8505-20E7FE804994}" type="parTrans" cxnId="{728206E4-F14F-4CB1-A509-B88FBB4DFC77}">
      <dgm:prSet/>
      <dgm:spPr/>
      <dgm:t>
        <a:bodyPr/>
        <a:lstStyle/>
        <a:p>
          <a:endParaRPr lang="ru-RU"/>
        </a:p>
      </dgm:t>
    </dgm:pt>
    <dgm:pt modelId="{B19A2B78-EBA2-4DC6-B6E7-330779285909}" type="sibTrans" cxnId="{728206E4-F14F-4CB1-A509-B88FBB4DFC77}">
      <dgm:prSet/>
      <dgm:spPr/>
      <dgm:t>
        <a:bodyPr/>
        <a:lstStyle/>
        <a:p>
          <a:endParaRPr lang="ru-RU"/>
        </a:p>
      </dgm:t>
    </dgm:pt>
    <dgm:pt modelId="{1FF27793-6061-4D0F-A8DC-208333DC3C8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dirty="0" smtClean="0">
              <a:solidFill>
                <a:srgbClr val="006600"/>
              </a:solidFill>
            </a:rPr>
            <a:t>Пошук інвесторів для реалізації проекту</a:t>
          </a:r>
          <a:endParaRPr lang="ru-RU" sz="2400" dirty="0" smtClean="0">
            <a:solidFill>
              <a:srgbClr val="006600"/>
            </a:solidFill>
          </a:endParaRPr>
        </a:p>
      </dgm:t>
    </dgm:pt>
    <dgm:pt modelId="{2A138747-112F-4A3F-9F9A-76771A996C25}" type="parTrans" cxnId="{C0608A98-FE50-41D0-9330-2C52496A45E8}">
      <dgm:prSet/>
      <dgm:spPr/>
      <dgm:t>
        <a:bodyPr/>
        <a:lstStyle/>
        <a:p>
          <a:endParaRPr lang="ru-RU"/>
        </a:p>
      </dgm:t>
    </dgm:pt>
    <dgm:pt modelId="{B4F11849-F31C-45C6-9731-7B00EAB280B3}" type="sibTrans" cxnId="{C0608A98-FE50-41D0-9330-2C52496A45E8}">
      <dgm:prSet/>
      <dgm:spPr/>
      <dgm:t>
        <a:bodyPr/>
        <a:lstStyle/>
        <a:p>
          <a:endParaRPr lang="ru-RU"/>
        </a:p>
      </dgm:t>
    </dgm:pt>
    <dgm:pt modelId="{CE44F24C-6C06-4D09-91C4-C5DE3A8CD83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dirty="0" smtClean="0">
              <a:solidFill>
                <a:srgbClr val="006600"/>
              </a:solidFill>
            </a:rPr>
            <a:t>Відкриття маршруту</a:t>
          </a:r>
          <a:endParaRPr lang="ru-RU" sz="2400" dirty="0" smtClean="0">
            <a:solidFill>
              <a:srgbClr val="006600"/>
            </a:solidFill>
          </a:endParaRPr>
        </a:p>
      </dgm:t>
    </dgm:pt>
    <dgm:pt modelId="{0F5B5CC8-9E14-445C-897C-C0B1250AF210}" type="parTrans" cxnId="{0605F181-5F92-4C8D-8C6D-C4C523932348}">
      <dgm:prSet/>
      <dgm:spPr/>
      <dgm:t>
        <a:bodyPr/>
        <a:lstStyle/>
        <a:p>
          <a:endParaRPr lang="ru-RU"/>
        </a:p>
      </dgm:t>
    </dgm:pt>
    <dgm:pt modelId="{B6DF4921-2754-4521-ABBB-9AB42B6A9137}" type="sibTrans" cxnId="{0605F181-5F92-4C8D-8C6D-C4C523932348}">
      <dgm:prSet/>
      <dgm:spPr/>
      <dgm:t>
        <a:bodyPr/>
        <a:lstStyle/>
        <a:p>
          <a:endParaRPr lang="ru-RU"/>
        </a:p>
      </dgm:t>
    </dgm:pt>
    <dgm:pt modelId="{8A11C4D1-C91A-4B13-B4B7-9C709BDD7E3A}" type="pres">
      <dgm:prSet presAssocID="{AC1450F4-F044-46A5-8BDA-AA71E41A8D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5DC79F-1F39-4960-92CD-4A0DBAA8F395}" type="pres">
      <dgm:prSet presAssocID="{2B2F74A1-3645-4BD6-9619-6A2DA7119E77}" presName="boxAndChildren" presStyleCnt="0"/>
      <dgm:spPr/>
    </dgm:pt>
    <dgm:pt modelId="{5F421180-AEAF-472F-83FC-25E232D1B445}" type="pres">
      <dgm:prSet presAssocID="{2B2F74A1-3645-4BD6-9619-6A2DA7119E77}" presName="parentTextBox" presStyleLbl="node1" presStyleIdx="0" presStyleCnt="7"/>
      <dgm:spPr/>
      <dgm:t>
        <a:bodyPr/>
        <a:lstStyle/>
        <a:p>
          <a:endParaRPr lang="ru-RU"/>
        </a:p>
      </dgm:t>
    </dgm:pt>
    <dgm:pt modelId="{D9B4D984-2094-43AF-B141-28C97AA5C294}" type="pres">
      <dgm:prSet presAssocID="{B6DF4921-2754-4521-ABBB-9AB42B6A9137}" presName="sp" presStyleCnt="0"/>
      <dgm:spPr/>
    </dgm:pt>
    <dgm:pt modelId="{E74123FD-F6CC-4305-91B2-CBFEC3FFF219}" type="pres">
      <dgm:prSet presAssocID="{CE44F24C-6C06-4D09-91C4-C5DE3A8CD83B}" presName="arrowAndChildren" presStyleCnt="0"/>
      <dgm:spPr/>
    </dgm:pt>
    <dgm:pt modelId="{A5BD45E9-3546-46AC-85A7-5493BD47CB39}" type="pres">
      <dgm:prSet presAssocID="{CE44F24C-6C06-4D09-91C4-C5DE3A8CD83B}" presName="parentTextArrow" presStyleLbl="node1" presStyleIdx="1" presStyleCnt="7"/>
      <dgm:spPr/>
      <dgm:t>
        <a:bodyPr/>
        <a:lstStyle/>
        <a:p>
          <a:endParaRPr lang="ru-RU"/>
        </a:p>
      </dgm:t>
    </dgm:pt>
    <dgm:pt modelId="{76FA3428-C5FF-4F71-A491-272424B94B80}" type="pres">
      <dgm:prSet presAssocID="{1A7A1078-DD6E-4478-9229-F7399CA686E4}" presName="sp" presStyleCnt="0"/>
      <dgm:spPr/>
    </dgm:pt>
    <dgm:pt modelId="{F50ED99F-1854-4170-A053-54FB9EF7710C}" type="pres">
      <dgm:prSet presAssocID="{2B3D29DD-C17A-47A5-AD11-C112587A3935}" presName="arrowAndChildren" presStyleCnt="0"/>
      <dgm:spPr/>
    </dgm:pt>
    <dgm:pt modelId="{6590DF33-3F05-428B-8C68-4909C4737759}" type="pres">
      <dgm:prSet presAssocID="{2B3D29DD-C17A-47A5-AD11-C112587A3935}" presName="parentTextArrow" presStyleLbl="node1" presStyleIdx="2" presStyleCnt="7"/>
      <dgm:spPr/>
      <dgm:t>
        <a:bodyPr/>
        <a:lstStyle/>
        <a:p>
          <a:endParaRPr lang="ru-RU"/>
        </a:p>
      </dgm:t>
    </dgm:pt>
    <dgm:pt modelId="{186BC5EE-A39E-4B23-8016-FA5F599346CF}" type="pres">
      <dgm:prSet presAssocID="{921216F5-2576-43C2-A66C-905EFBFEC059}" presName="sp" presStyleCnt="0"/>
      <dgm:spPr/>
    </dgm:pt>
    <dgm:pt modelId="{6BD2281D-7797-471F-BB05-3E3362ADD465}" type="pres">
      <dgm:prSet presAssocID="{8D6B0B21-BAE8-47E1-B75A-342360B5820C}" presName="arrowAndChildren" presStyleCnt="0"/>
      <dgm:spPr/>
    </dgm:pt>
    <dgm:pt modelId="{F130F1B3-42C0-4B2D-90F1-3A8FB5372DAC}" type="pres">
      <dgm:prSet presAssocID="{8D6B0B21-BAE8-47E1-B75A-342360B5820C}" presName="parentTextArrow" presStyleLbl="node1" presStyleIdx="3" presStyleCnt="7" custLinFactNeighborX="126" custLinFactNeighborY="-2185"/>
      <dgm:spPr/>
      <dgm:t>
        <a:bodyPr/>
        <a:lstStyle/>
        <a:p>
          <a:endParaRPr lang="ru-RU"/>
        </a:p>
      </dgm:t>
    </dgm:pt>
    <dgm:pt modelId="{D8D8EE8A-95C8-4607-8ED8-A275D49A1331}" type="pres">
      <dgm:prSet presAssocID="{B19A2B78-EBA2-4DC6-B6E7-330779285909}" presName="sp" presStyleCnt="0"/>
      <dgm:spPr/>
    </dgm:pt>
    <dgm:pt modelId="{4DE44E07-808D-4DFD-906A-0B47087EB50E}" type="pres">
      <dgm:prSet presAssocID="{854D8B3E-5FF2-487D-9F82-B11B0450F263}" presName="arrowAndChildren" presStyleCnt="0"/>
      <dgm:spPr/>
    </dgm:pt>
    <dgm:pt modelId="{7002FCE8-E1F2-4B7D-964D-00E2DC05A666}" type="pres">
      <dgm:prSet presAssocID="{854D8B3E-5FF2-487D-9F82-B11B0450F263}" presName="parentTextArrow" presStyleLbl="node1" presStyleIdx="4" presStyleCnt="7"/>
      <dgm:spPr/>
      <dgm:t>
        <a:bodyPr/>
        <a:lstStyle/>
        <a:p>
          <a:endParaRPr lang="ru-RU"/>
        </a:p>
      </dgm:t>
    </dgm:pt>
    <dgm:pt modelId="{84D81940-B585-4AC8-8E5A-DB691684C612}" type="pres">
      <dgm:prSet presAssocID="{B4F11849-F31C-45C6-9731-7B00EAB280B3}" presName="sp" presStyleCnt="0"/>
      <dgm:spPr/>
    </dgm:pt>
    <dgm:pt modelId="{7B9A8853-1CE6-44AD-92B3-37C4A1CFF231}" type="pres">
      <dgm:prSet presAssocID="{1FF27793-6061-4D0F-A8DC-208333DC3C88}" presName="arrowAndChildren" presStyleCnt="0"/>
      <dgm:spPr/>
    </dgm:pt>
    <dgm:pt modelId="{4C0A3406-205B-492E-8440-8B24F55B9450}" type="pres">
      <dgm:prSet presAssocID="{1FF27793-6061-4D0F-A8DC-208333DC3C88}" presName="parentTextArrow" presStyleLbl="node1" presStyleIdx="5" presStyleCnt="7" custLinFactNeighborX="126" custLinFactNeighborY="5041"/>
      <dgm:spPr/>
      <dgm:t>
        <a:bodyPr/>
        <a:lstStyle/>
        <a:p>
          <a:endParaRPr lang="ru-RU"/>
        </a:p>
      </dgm:t>
    </dgm:pt>
    <dgm:pt modelId="{7991BEE0-D6B4-4D8B-8A4B-25D5208FF302}" type="pres">
      <dgm:prSet presAssocID="{6E4C8307-F853-433F-9862-2866F59DC56E}" presName="sp" presStyleCnt="0"/>
      <dgm:spPr/>
    </dgm:pt>
    <dgm:pt modelId="{0FC4D756-48AB-42B4-B545-2D66CD6B9DE7}" type="pres">
      <dgm:prSet presAssocID="{E196706F-0D7F-4D26-98A5-694EC1A09573}" presName="arrowAndChildren" presStyleCnt="0"/>
      <dgm:spPr/>
    </dgm:pt>
    <dgm:pt modelId="{AD0AF22C-161C-45CF-87EA-5B64C332CAA9}" type="pres">
      <dgm:prSet presAssocID="{E196706F-0D7F-4D26-98A5-694EC1A09573}" presName="parentTextArrow" presStyleLbl="node1" presStyleIdx="6" presStyleCnt="7" custLinFactNeighborX="126" custLinFactNeighborY="-17368"/>
      <dgm:spPr/>
      <dgm:t>
        <a:bodyPr/>
        <a:lstStyle/>
        <a:p>
          <a:endParaRPr lang="ru-RU"/>
        </a:p>
      </dgm:t>
    </dgm:pt>
  </dgm:ptLst>
  <dgm:cxnLst>
    <dgm:cxn modelId="{6B410EE2-EA46-4424-9BF2-A6BCBCA2F966}" srcId="{AC1450F4-F044-46A5-8BDA-AA71E41A8D90}" destId="{2B2F74A1-3645-4BD6-9619-6A2DA7119E77}" srcOrd="6" destOrd="0" parTransId="{B695F372-46ED-425B-9A04-A19E08CAD4CE}" sibTransId="{260EA071-D983-4B30-950D-B1D1E65AA16D}"/>
    <dgm:cxn modelId="{6DC3811B-4ACF-4AC0-AE04-E211DB898184}" type="presOf" srcId="{1FF27793-6061-4D0F-A8DC-208333DC3C88}" destId="{4C0A3406-205B-492E-8440-8B24F55B9450}" srcOrd="0" destOrd="0" presId="urn:microsoft.com/office/officeart/2005/8/layout/process4"/>
    <dgm:cxn modelId="{87396E1E-CCC0-4ACD-9E88-1AE9CECEBC69}" type="presOf" srcId="{AC1450F4-F044-46A5-8BDA-AA71E41A8D90}" destId="{8A11C4D1-C91A-4B13-B4B7-9C709BDD7E3A}" srcOrd="0" destOrd="0" presId="urn:microsoft.com/office/officeart/2005/8/layout/process4"/>
    <dgm:cxn modelId="{BBFB4CE6-AA3F-4B4F-9B98-E4191D2AB24B}" type="presOf" srcId="{E196706F-0D7F-4D26-98A5-694EC1A09573}" destId="{AD0AF22C-161C-45CF-87EA-5B64C332CAA9}" srcOrd="0" destOrd="0" presId="urn:microsoft.com/office/officeart/2005/8/layout/process4"/>
    <dgm:cxn modelId="{C0608A98-FE50-41D0-9330-2C52496A45E8}" srcId="{AC1450F4-F044-46A5-8BDA-AA71E41A8D90}" destId="{1FF27793-6061-4D0F-A8DC-208333DC3C88}" srcOrd="1" destOrd="0" parTransId="{2A138747-112F-4A3F-9F9A-76771A996C25}" sibTransId="{B4F11849-F31C-45C6-9731-7B00EAB280B3}"/>
    <dgm:cxn modelId="{0605F181-5F92-4C8D-8C6D-C4C523932348}" srcId="{AC1450F4-F044-46A5-8BDA-AA71E41A8D90}" destId="{CE44F24C-6C06-4D09-91C4-C5DE3A8CD83B}" srcOrd="5" destOrd="0" parTransId="{0F5B5CC8-9E14-445C-897C-C0B1250AF210}" sibTransId="{B6DF4921-2754-4521-ABBB-9AB42B6A9137}"/>
    <dgm:cxn modelId="{FD2BCB39-E814-4C6F-AB42-393F79EEB202}" type="presOf" srcId="{8D6B0B21-BAE8-47E1-B75A-342360B5820C}" destId="{F130F1B3-42C0-4B2D-90F1-3A8FB5372DAC}" srcOrd="0" destOrd="0" presId="urn:microsoft.com/office/officeart/2005/8/layout/process4"/>
    <dgm:cxn modelId="{79D5D9C8-9EE4-4700-87C7-DD9DF21214CF}" type="presOf" srcId="{2B3D29DD-C17A-47A5-AD11-C112587A3935}" destId="{6590DF33-3F05-428B-8C68-4909C4737759}" srcOrd="0" destOrd="0" presId="urn:microsoft.com/office/officeart/2005/8/layout/process4"/>
    <dgm:cxn modelId="{8666B373-3CB6-4EB9-8019-8CAF2BE4D2A3}" srcId="{AC1450F4-F044-46A5-8BDA-AA71E41A8D90}" destId="{E196706F-0D7F-4D26-98A5-694EC1A09573}" srcOrd="0" destOrd="0" parTransId="{3728F941-1382-44AB-A352-BBA561D7CED5}" sibTransId="{6E4C8307-F853-433F-9862-2866F59DC56E}"/>
    <dgm:cxn modelId="{0109B622-BE39-419B-8EE4-7029256C7CEB}" type="presOf" srcId="{854D8B3E-5FF2-487D-9F82-B11B0450F263}" destId="{7002FCE8-E1F2-4B7D-964D-00E2DC05A666}" srcOrd="0" destOrd="0" presId="urn:microsoft.com/office/officeart/2005/8/layout/process4"/>
    <dgm:cxn modelId="{728206E4-F14F-4CB1-A509-B88FBB4DFC77}" srcId="{AC1450F4-F044-46A5-8BDA-AA71E41A8D90}" destId="{854D8B3E-5FF2-487D-9F82-B11B0450F263}" srcOrd="2" destOrd="0" parTransId="{37707940-B75B-4828-8505-20E7FE804994}" sibTransId="{B19A2B78-EBA2-4DC6-B6E7-330779285909}"/>
    <dgm:cxn modelId="{9ADE1A97-64CA-4863-B15D-35D54FE4856C}" type="presOf" srcId="{2B2F74A1-3645-4BD6-9619-6A2DA7119E77}" destId="{5F421180-AEAF-472F-83FC-25E232D1B445}" srcOrd="0" destOrd="0" presId="urn:microsoft.com/office/officeart/2005/8/layout/process4"/>
    <dgm:cxn modelId="{4F92EDF1-965A-4262-9CE7-0CA38B192522}" type="presOf" srcId="{CE44F24C-6C06-4D09-91C4-C5DE3A8CD83B}" destId="{A5BD45E9-3546-46AC-85A7-5493BD47CB39}" srcOrd="0" destOrd="0" presId="urn:microsoft.com/office/officeart/2005/8/layout/process4"/>
    <dgm:cxn modelId="{51BE1499-F112-4635-A371-CB6CD93094CB}" srcId="{AC1450F4-F044-46A5-8BDA-AA71E41A8D90}" destId="{8D6B0B21-BAE8-47E1-B75A-342360B5820C}" srcOrd="3" destOrd="0" parTransId="{6217B0AC-85EC-47E7-BED4-B7DA2C019E12}" sibTransId="{921216F5-2576-43C2-A66C-905EFBFEC059}"/>
    <dgm:cxn modelId="{86853EF2-4462-4C2D-9D7E-CDE9254BEA1E}" srcId="{AC1450F4-F044-46A5-8BDA-AA71E41A8D90}" destId="{2B3D29DD-C17A-47A5-AD11-C112587A3935}" srcOrd="4" destOrd="0" parTransId="{64C6DD22-0A71-42A7-9D39-1B47D0899A8A}" sibTransId="{1A7A1078-DD6E-4478-9229-F7399CA686E4}"/>
    <dgm:cxn modelId="{2285ED33-929B-454B-B935-98FDAF0C613F}" type="presParOf" srcId="{8A11C4D1-C91A-4B13-B4B7-9C709BDD7E3A}" destId="{EA5DC79F-1F39-4960-92CD-4A0DBAA8F395}" srcOrd="0" destOrd="0" presId="urn:microsoft.com/office/officeart/2005/8/layout/process4"/>
    <dgm:cxn modelId="{A52C7DED-3054-46EF-943C-3E21D0B8E8EA}" type="presParOf" srcId="{EA5DC79F-1F39-4960-92CD-4A0DBAA8F395}" destId="{5F421180-AEAF-472F-83FC-25E232D1B445}" srcOrd="0" destOrd="0" presId="urn:microsoft.com/office/officeart/2005/8/layout/process4"/>
    <dgm:cxn modelId="{8F9DAE08-ED65-4B11-BF3A-05E50061A259}" type="presParOf" srcId="{8A11C4D1-C91A-4B13-B4B7-9C709BDD7E3A}" destId="{D9B4D984-2094-43AF-B141-28C97AA5C294}" srcOrd="1" destOrd="0" presId="urn:microsoft.com/office/officeart/2005/8/layout/process4"/>
    <dgm:cxn modelId="{0FC1BCC2-11A7-4906-AD8A-AC52E2CF1C5F}" type="presParOf" srcId="{8A11C4D1-C91A-4B13-B4B7-9C709BDD7E3A}" destId="{E74123FD-F6CC-4305-91B2-CBFEC3FFF219}" srcOrd="2" destOrd="0" presId="urn:microsoft.com/office/officeart/2005/8/layout/process4"/>
    <dgm:cxn modelId="{6FFE45DA-0F99-47A3-A6A9-9362E1C5AEA3}" type="presParOf" srcId="{E74123FD-F6CC-4305-91B2-CBFEC3FFF219}" destId="{A5BD45E9-3546-46AC-85A7-5493BD47CB39}" srcOrd="0" destOrd="0" presId="urn:microsoft.com/office/officeart/2005/8/layout/process4"/>
    <dgm:cxn modelId="{AF170B95-8EAC-4B51-B4F1-4A6296EDF9E6}" type="presParOf" srcId="{8A11C4D1-C91A-4B13-B4B7-9C709BDD7E3A}" destId="{76FA3428-C5FF-4F71-A491-272424B94B80}" srcOrd="3" destOrd="0" presId="urn:microsoft.com/office/officeart/2005/8/layout/process4"/>
    <dgm:cxn modelId="{D5E13D6F-8682-49F2-B791-E20120283D72}" type="presParOf" srcId="{8A11C4D1-C91A-4B13-B4B7-9C709BDD7E3A}" destId="{F50ED99F-1854-4170-A053-54FB9EF7710C}" srcOrd="4" destOrd="0" presId="urn:microsoft.com/office/officeart/2005/8/layout/process4"/>
    <dgm:cxn modelId="{6D1B7BE0-EB6A-4B67-BA27-7BE05983F78A}" type="presParOf" srcId="{F50ED99F-1854-4170-A053-54FB9EF7710C}" destId="{6590DF33-3F05-428B-8C68-4909C4737759}" srcOrd="0" destOrd="0" presId="urn:microsoft.com/office/officeart/2005/8/layout/process4"/>
    <dgm:cxn modelId="{6C982EE0-A378-4E06-B8B2-974924DE53A3}" type="presParOf" srcId="{8A11C4D1-C91A-4B13-B4B7-9C709BDD7E3A}" destId="{186BC5EE-A39E-4B23-8016-FA5F599346CF}" srcOrd="5" destOrd="0" presId="urn:microsoft.com/office/officeart/2005/8/layout/process4"/>
    <dgm:cxn modelId="{95008B1F-DE5F-46EB-A32C-0824C435F7C1}" type="presParOf" srcId="{8A11C4D1-C91A-4B13-B4B7-9C709BDD7E3A}" destId="{6BD2281D-7797-471F-BB05-3E3362ADD465}" srcOrd="6" destOrd="0" presId="urn:microsoft.com/office/officeart/2005/8/layout/process4"/>
    <dgm:cxn modelId="{0A857CF3-673A-43CC-B3AB-028952D3873C}" type="presParOf" srcId="{6BD2281D-7797-471F-BB05-3E3362ADD465}" destId="{F130F1B3-42C0-4B2D-90F1-3A8FB5372DAC}" srcOrd="0" destOrd="0" presId="urn:microsoft.com/office/officeart/2005/8/layout/process4"/>
    <dgm:cxn modelId="{EA483418-2E6F-4AD6-8A7A-F179E92F2A67}" type="presParOf" srcId="{8A11C4D1-C91A-4B13-B4B7-9C709BDD7E3A}" destId="{D8D8EE8A-95C8-4607-8ED8-A275D49A1331}" srcOrd="7" destOrd="0" presId="urn:microsoft.com/office/officeart/2005/8/layout/process4"/>
    <dgm:cxn modelId="{B9DFEF43-29B0-4D53-82AA-39556BA829E8}" type="presParOf" srcId="{8A11C4D1-C91A-4B13-B4B7-9C709BDD7E3A}" destId="{4DE44E07-808D-4DFD-906A-0B47087EB50E}" srcOrd="8" destOrd="0" presId="urn:microsoft.com/office/officeart/2005/8/layout/process4"/>
    <dgm:cxn modelId="{675838D3-D6E2-4F49-A14E-9627B75D270B}" type="presParOf" srcId="{4DE44E07-808D-4DFD-906A-0B47087EB50E}" destId="{7002FCE8-E1F2-4B7D-964D-00E2DC05A666}" srcOrd="0" destOrd="0" presId="urn:microsoft.com/office/officeart/2005/8/layout/process4"/>
    <dgm:cxn modelId="{3E3F1E48-D84E-4B22-A52B-7C897DAEBCC9}" type="presParOf" srcId="{8A11C4D1-C91A-4B13-B4B7-9C709BDD7E3A}" destId="{84D81940-B585-4AC8-8E5A-DB691684C612}" srcOrd="9" destOrd="0" presId="urn:microsoft.com/office/officeart/2005/8/layout/process4"/>
    <dgm:cxn modelId="{0473C5A7-8704-4579-9D06-37CD153E6FE0}" type="presParOf" srcId="{8A11C4D1-C91A-4B13-B4B7-9C709BDD7E3A}" destId="{7B9A8853-1CE6-44AD-92B3-37C4A1CFF231}" srcOrd="10" destOrd="0" presId="urn:microsoft.com/office/officeart/2005/8/layout/process4"/>
    <dgm:cxn modelId="{021EAB30-DAD5-4040-8BBF-0EF2C886BB06}" type="presParOf" srcId="{7B9A8853-1CE6-44AD-92B3-37C4A1CFF231}" destId="{4C0A3406-205B-492E-8440-8B24F55B9450}" srcOrd="0" destOrd="0" presId="urn:microsoft.com/office/officeart/2005/8/layout/process4"/>
    <dgm:cxn modelId="{E9A43A71-F2C9-4EF9-8123-13F6DB097FFC}" type="presParOf" srcId="{8A11C4D1-C91A-4B13-B4B7-9C709BDD7E3A}" destId="{7991BEE0-D6B4-4D8B-8A4B-25D5208FF302}" srcOrd="11" destOrd="0" presId="urn:microsoft.com/office/officeart/2005/8/layout/process4"/>
    <dgm:cxn modelId="{F0C1776C-1696-44E4-9C98-1BA3DE3BECF9}" type="presParOf" srcId="{8A11C4D1-C91A-4B13-B4B7-9C709BDD7E3A}" destId="{0FC4D756-48AB-42B4-B545-2D66CD6B9DE7}" srcOrd="12" destOrd="0" presId="urn:microsoft.com/office/officeart/2005/8/layout/process4"/>
    <dgm:cxn modelId="{131C9240-5159-4C80-ACC3-69264E0D14CC}" type="presParOf" srcId="{0FC4D756-48AB-42B4-B545-2D66CD6B9DE7}" destId="{AD0AF22C-161C-45CF-87EA-5B64C332CAA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AF3391-E58C-4CA1-86E0-3CEDF69EF182}">
      <dsp:nvSpPr>
        <dsp:cNvPr id="0" name=""/>
        <dsp:cNvSpPr/>
      </dsp:nvSpPr>
      <dsp:spPr>
        <a:xfrm>
          <a:off x="4018" y="0"/>
          <a:ext cx="8221563" cy="70609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>
              <a:solidFill>
                <a:srgbClr val="C00000"/>
              </a:solidFill>
            </a:rPr>
            <a:t>Можливі етапи впровадження проекту</a:t>
          </a:r>
          <a:endParaRPr lang="ru-RU" sz="3000" b="1" kern="1200" dirty="0">
            <a:solidFill>
              <a:srgbClr val="C00000"/>
            </a:solidFill>
          </a:endParaRPr>
        </a:p>
      </dsp:txBody>
      <dsp:txXfrm>
        <a:off x="4018" y="0"/>
        <a:ext cx="8221563" cy="7060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421180-AEAF-472F-83FC-25E232D1B445}">
      <dsp:nvSpPr>
        <dsp:cNvPr id="0" name=""/>
        <dsp:cNvSpPr/>
      </dsp:nvSpPr>
      <dsp:spPr>
        <a:xfrm>
          <a:off x="0" y="5062470"/>
          <a:ext cx="8229600" cy="553983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rgbClr val="006600"/>
              </a:solidFill>
            </a:rPr>
            <a:t>Оцінка ефективності проекту за результатами сезону та розробка заходів її підвищення.</a:t>
          </a:r>
          <a:endParaRPr lang="ru-RU" sz="2400" kern="1200" dirty="0" smtClean="0">
            <a:solidFill>
              <a:srgbClr val="006600"/>
            </a:solidFill>
          </a:endParaRPr>
        </a:p>
      </dsp:txBody>
      <dsp:txXfrm>
        <a:off x="0" y="5062470"/>
        <a:ext cx="8229600" cy="553983"/>
      </dsp:txXfrm>
    </dsp:sp>
    <dsp:sp modelId="{A5BD45E9-3546-46AC-85A7-5493BD47CB39}">
      <dsp:nvSpPr>
        <dsp:cNvPr id="0" name=""/>
        <dsp:cNvSpPr/>
      </dsp:nvSpPr>
      <dsp:spPr>
        <a:xfrm rot="10800000">
          <a:off x="0" y="4218753"/>
          <a:ext cx="8229600" cy="852026"/>
        </a:xfrm>
        <a:prstGeom prst="upArrowCallou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rgbClr val="006600"/>
              </a:solidFill>
            </a:rPr>
            <a:t>Відкриття маршруту</a:t>
          </a:r>
          <a:endParaRPr lang="ru-RU" sz="2400" kern="1200" dirty="0" smtClean="0">
            <a:solidFill>
              <a:srgbClr val="006600"/>
            </a:solidFill>
          </a:endParaRPr>
        </a:p>
      </dsp:txBody>
      <dsp:txXfrm rot="10800000">
        <a:off x="0" y="4218753"/>
        <a:ext cx="8229600" cy="852026"/>
      </dsp:txXfrm>
    </dsp:sp>
    <dsp:sp modelId="{6590DF33-3F05-428B-8C68-4909C4737759}">
      <dsp:nvSpPr>
        <dsp:cNvPr id="0" name=""/>
        <dsp:cNvSpPr/>
      </dsp:nvSpPr>
      <dsp:spPr>
        <a:xfrm rot="10800000">
          <a:off x="0" y="3375037"/>
          <a:ext cx="8229600" cy="852026"/>
        </a:xfrm>
        <a:prstGeom prst="upArrowCallou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rgbClr val="006600"/>
              </a:solidFill>
            </a:rPr>
            <a:t>Апробація маршруту.  Оцінка первинних результатів</a:t>
          </a:r>
          <a:endParaRPr lang="ru-RU" sz="2400" kern="1200" dirty="0" smtClean="0">
            <a:solidFill>
              <a:srgbClr val="006600"/>
            </a:solidFill>
          </a:endParaRPr>
        </a:p>
      </dsp:txBody>
      <dsp:txXfrm rot="10800000">
        <a:off x="0" y="3375037"/>
        <a:ext cx="8229600" cy="852026"/>
      </dsp:txXfrm>
    </dsp:sp>
    <dsp:sp modelId="{F130F1B3-42C0-4B2D-90F1-3A8FB5372DAC}">
      <dsp:nvSpPr>
        <dsp:cNvPr id="0" name=""/>
        <dsp:cNvSpPr/>
      </dsp:nvSpPr>
      <dsp:spPr>
        <a:xfrm rot="10800000">
          <a:off x="0" y="2512703"/>
          <a:ext cx="8229600" cy="852026"/>
        </a:xfrm>
        <a:prstGeom prst="upArrowCallou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rgbClr val="006600"/>
              </a:solidFill>
            </a:rPr>
            <a:t>Підготовка матеріально-технічної бази та інформаційної бази</a:t>
          </a:r>
          <a:endParaRPr lang="ru-RU" sz="2400" kern="1200" dirty="0" smtClean="0">
            <a:solidFill>
              <a:srgbClr val="006600"/>
            </a:solidFill>
          </a:endParaRPr>
        </a:p>
      </dsp:txBody>
      <dsp:txXfrm rot="10800000">
        <a:off x="0" y="2512703"/>
        <a:ext cx="8229600" cy="852026"/>
      </dsp:txXfrm>
    </dsp:sp>
    <dsp:sp modelId="{7002FCE8-E1F2-4B7D-964D-00E2DC05A666}">
      <dsp:nvSpPr>
        <dsp:cNvPr id="0" name=""/>
        <dsp:cNvSpPr/>
      </dsp:nvSpPr>
      <dsp:spPr>
        <a:xfrm rot="10800000">
          <a:off x="0" y="1687603"/>
          <a:ext cx="8229600" cy="852026"/>
        </a:xfrm>
        <a:prstGeom prst="upArrowCallou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 </a:t>
          </a:r>
          <a:r>
            <a:rPr lang="uk-UA" sz="2400" kern="1200" dirty="0" smtClean="0">
              <a:solidFill>
                <a:srgbClr val="006600"/>
              </a:solidFill>
            </a:rPr>
            <a:t>Розробка реклами.</a:t>
          </a:r>
          <a:endParaRPr lang="ru-RU" sz="2400" kern="1200" dirty="0" smtClean="0">
            <a:solidFill>
              <a:srgbClr val="006600"/>
            </a:solidFill>
          </a:endParaRPr>
        </a:p>
      </dsp:txBody>
      <dsp:txXfrm rot="10800000">
        <a:off x="0" y="1687603"/>
        <a:ext cx="8229600" cy="852026"/>
      </dsp:txXfrm>
    </dsp:sp>
    <dsp:sp modelId="{4C0A3406-205B-492E-8440-8B24F55B9450}">
      <dsp:nvSpPr>
        <dsp:cNvPr id="0" name=""/>
        <dsp:cNvSpPr/>
      </dsp:nvSpPr>
      <dsp:spPr>
        <a:xfrm rot="10800000">
          <a:off x="0" y="886837"/>
          <a:ext cx="8229600" cy="852026"/>
        </a:xfrm>
        <a:prstGeom prst="upArrowCallou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rgbClr val="006600"/>
              </a:solidFill>
            </a:rPr>
            <a:t>Пошук інвесторів для реалізації проекту</a:t>
          </a:r>
          <a:endParaRPr lang="ru-RU" sz="2400" kern="1200" dirty="0" smtClean="0">
            <a:solidFill>
              <a:srgbClr val="006600"/>
            </a:solidFill>
          </a:endParaRPr>
        </a:p>
      </dsp:txBody>
      <dsp:txXfrm rot="10800000">
        <a:off x="0" y="886837"/>
        <a:ext cx="8229600" cy="852026"/>
      </dsp:txXfrm>
    </dsp:sp>
    <dsp:sp modelId="{AD0AF22C-161C-45CF-87EA-5B64C332CAA9}">
      <dsp:nvSpPr>
        <dsp:cNvPr id="0" name=""/>
        <dsp:cNvSpPr/>
      </dsp:nvSpPr>
      <dsp:spPr>
        <a:xfrm rot="10800000">
          <a:off x="0" y="0"/>
          <a:ext cx="8229600" cy="852026"/>
        </a:xfrm>
        <a:prstGeom prst="upArrowCallou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rgbClr val="006600"/>
              </a:solidFill>
            </a:rPr>
            <a:t>Розробка </a:t>
          </a:r>
          <a:r>
            <a:rPr lang="uk-UA" sz="2400" kern="1200" dirty="0" err="1" smtClean="0">
              <a:solidFill>
                <a:srgbClr val="006600"/>
              </a:solidFill>
            </a:rPr>
            <a:t>бізнес-</a:t>
          </a:r>
          <a:r>
            <a:rPr lang="uk-UA" sz="2400" kern="1200" dirty="0" smtClean="0">
              <a:solidFill>
                <a:srgbClr val="006600"/>
              </a:solidFill>
            </a:rPr>
            <a:t> плану проекту</a:t>
          </a:r>
          <a:endParaRPr lang="ru-RU" sz="2400" kern="1200" dirty="0">
            <a:solidFill>
              <a:srgbClr val="006600"/>
            </a:solidFill>
          </a:endParaRPr>
        </a:p>
      </dsp:txBody>
      <dsp:txXfrm rot="10800000">
        <a:off x="0" y="0"/>
        <a:ext cx="8229600" cy="852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3E036-F105-4A6A-A801-784149FAD21B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DB354-5AE0-44C7-8C26-24268845E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42B8-CEBD-48F4-9EC4-64E3BE71C486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00BC-6EAB-4D00-BC51-4D4B46054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42B8-CEBD-48F4-9EC4-64E3BE71C486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00BC-6EAB-4D00-BC51-4D4B46054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42B8-CEBD-48F4-9EC4-64E3BE71C486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00BC-6EAB-4D00-BC51-4D4B46054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42B8-CEBD-48F4-9EC4-64E3BE71C486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00BC-6EAB-4D00-BC51-4D4B46054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42B8-CEBD-48F4-9EC4-64E3BE71C486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00BC-6EAB-4D00-BC51-4D4B46054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42B8-CEBD-48F4-9EC4-64E3BE71C486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00BC-6EAB-4D00-BC51-4D4B46054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42B8-CEBD-48F4-9EC4-64E3BE71C486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00BC-6EAB-4D00-BC51-4D4B46054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42B8-CEBD-48F4-9EC4-64E3BE71C486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00BC-6EAB-4D00-BC51-4D4B46054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42B8-CEBD-48F4-9EC4-64E3BE71C486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00BC-6EAB-4D00-BC51-4D4B46054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42B8-CEBD-48F4-9EC4-64E3BE71C486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00BC-6EAB-4D00-BC51-4D4B46054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42B8-CEBD-48F4-9EC4-64E3BE71C486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00BC-6EAB-4D00-BC51-4D4B46054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642B8-CEBD-48F4-9EC4-64E3BE71C486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100BC-6EAB-4D00-BC51-4D4B46054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314096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dirty="0" smtClean="0"/>
              <a:t>Міський конкурс учнівських проектів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«Харків – місто перспектив»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1224136"/>
          </a:xfrm>
        </p:spPr>
        <p:txBody>
          <a:bodyPr>
            <a:normAutofit fontScale="90000"/>
          </a:bodyPr>
          <a:lstStyle/>
          <a:p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700" dirty="0" smtClean="0">
                <a:latin typeface="+mn-lt"/>
                <a:ea typeface="+mn-ea"/>
                <a:cs typeface="+mn-cs"/>
              </a:rPr>
              <a:t>Управління  освіти адміністрації </a:t>
            </a:r>
            <a:r>
              <a:rPr lang="uk-UA" sz="2700" dirty="0" err="1" smtClean="0">
                <a:latin typeface="+mn-lt"/>
                <a:ea typeface="+mn-ea"/>
                <a:cs typeface="+mn-cs"/>
              </a:rPr>
              <a:t>Орджонікідзевського</a:t>
            </a:r>
            <a:r>
              <a:rPr lang="uk-UA" sz="2700" dirty="0" smtClean="0">
                <a:latin typeface="+mn-lt"/>
                <a:ea typeface="+mn-ea"/>
                <a:cs typeface="+mn-cs"/>
              </a:rPr>
              <a:t> району Харківської міської ради</a:t>
            </a:r>
            <a:br>
              <a:rPr lang="uk-UA" sz="2700" dirty="0" smtClean="0">
                <a:latin typeface="+mn-lt"/>
                <a:ea typeface="+mn-ea"/>
                <a:cs typeface="+mn-cs"/>
              </a:rPr>
            </a:br>
            <a:r>
              <a:rPr lang="uk-UA" sz="2700" dirty="0" smtClean="0">
                <a:latin typeface="+mn-lt"/>
                <a:ea typeface="+mn-ea"/>
                <a:cs typeface="+mn-cs"/>
              </a:rPr>
              <a:t>Харківська загальноосвітня школа І-ІІІ ступенів №88 </a:t>
            </a:r>
            <a:br>
              <a:rPr lang="uk-UA" sz="2700" dirty="0" smtClean="0">
                <a:latin typeface="+mn-lt"/>
                <a:ea typeface="+mn-ea"/>
                <a:cs typeface="+mn-cs"/>
              </a:rPr>
            </a:br>
            <a:r>
              <a:rPr lang="uk-UA" sz="2700" dirty="0" smtClean="0">
                <a:latin typeface="+mn-lt"/>
                <a:ea typeface="+mn-ea"/>
                <a:cs typeface="+mn-cs"/>
              </a:rPr>
              <a:t>імені О.Г.</a:t>
            </a:r>
            <a:r>
              <a:rPr lang="uk-UA" sz="2700" dirty="0" err="1" smtClean="0">
                <a:latin typeface="+mn-lt"/>
                <a:ea typeface="+mn-ea"/>
                <a:cs typeface="+mn-cs"/>
              </a:rPr>
              <a:t>Зубарева</a:t>
            </a:r>
            <a:r>
              <a:rPr lang="uk-UA" sz="2700" dirty="0" smtClean="0">
                <a:latin typeface="+mn-lt"/>
                <a:ea typeface="+mn-ea"/>
                <a:cs typeface="+mn-cs"/>
              </a:rPr>
              <a:t>  Харківської міської ради Харківської області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uk-UA" sz="2700" dirty="0" smtClean="0"/>
              <a:t> 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dirty="0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274638"/>
          <a:ext cx="8229600" cy="706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52736"/>
          <a:ext cx="82296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Дякуємо за увагу</a:t>
            </a:r>
            <a:endParaRPr lang="ru-RU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556792"/>
            <a:ext cx="396776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Номінація:</a:t>
            </a:r>
            <a:b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«Відкриваємо Харків для Європи»</a:t>
            </a:r>
            <a:endParaRPr lang="ru-RU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85184"/>
            <a:ext cx="9144000" cy="1512168"/>
          </a:xfrm>
        </p:spPr>
        <p:txBody>
          <a:bodyPr>
            <a:normAutofit fontScale="25000" lnSpcReduction="20000"/>
          </a:bodyPr>
          <a:lstStyle/>
          <a:p>
            <a:endParaRPr lang="uk-UA" dirty="0" smtClean="0"/>
          </a:p>
          <a:p>
            <a:endParaRPr lang="uk-UA" dirty="0" smtClean="0"/>
          </a:p>
          <a:p>
            <a:pPr algn="ctr">
              <a:spcBef>
                <a:spcPct val="0"/>
              </a:spcBef>
              <a:buNone/>
            </a:pPr>
            <a:endParaRPr lang="en-US" sz="4400" dirty="0" smtClean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endParaRPr lang="en-US" sz="4400" dirty="0" smtClean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r>
              <a:rPr lang="uk-UA" sz="17600" dirty="0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Тема: «Екскурсії Hop-</a:t>
            </a:r>
            <a:r>
              <a:rPr lang="uk-UA" sz="17600" dirty="0" err="1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оn</a:t>
            </a:r>
            <a:r>
              <a:rPr lang="uk-UA" sz="17600" dirty="0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 Hop-</a:t>
            </a:r>
            <a:r>
              <a:rPr lang="uk-UA" sz="17600" dirty="0" err="1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off</a:t>
            </a:r>
            <a:r>
              <a:rPr lang="uk-UA" sz="17600" dirty="0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algn="ctr">
              <a:spcBef>
                <a:spcPct val="0"/>
              </a:spcBef>
              <a:buNone/>
            </a:pPr>
            <a:r>
              <a:rPr lang="uk-UA" sz="17600" dirty="0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у Харкові»</a:t>
            </a:r>
            <a:endParaRPr lang="ru-RU" sz="17600" dirty="0" smtClean="0">
              <a:solidFill>
                <a:srgbClr val="FFFF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ru-RU" sz="17600" dirty="0">
              <a:solidFill>
                <a:srgbClr val="FFFF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6561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uk-UA" sz="24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24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24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24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uk-UA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Мета проекту</a:t>
            </a:r>
            <a:r>
              <a:rPr lang="uk-UA" sz="24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: </a:t>
            </a:r>
            <a:r>
              <a:rPr lang="uk-UA" sz="2400" dirty="0" smtClean="0">
                <a:solidFill>
                  <a:srgbClr val="006600"/>
                </a:solidFill>
                <a:cs typeface="Arial" pitchFamily="34" charset="0"/>
              </a:rPr>
              <a:t>підв</a:t>
            </a:r>
            <a:r>
              <a:rPr lang="uk-UA" sz="2400" dirty="0" smtClean="0">
                <a:solidFill>
                  <a:srgbClr val="006600"/>
                </a:solidFill>
                <a:latin typeface="+mn-lt"/>
                <a:cs typeface="Arial" pitchFamily="34" charset="0"/>
              </a:rPr>
              <a:t>ищення туристичної привабливості    </a:t>
            </a:r>
            <a:br>
              <a:rPr lang="uk-UA" sz="2400" dirty="0" smtClean="0">
                <a:solidFill>
                  <a:srgbClr val="006600"/>
                </a:solidFill>
                <a:latin typeface="+mn-lt"/>
                <a:cs typeface="Arial" pitchFamily="34" charset="0"/>
              </a:rPr>
            </a:br>
            <a:r>
              <a:rPr lang="uk-UA" sz="2400" dirty="0" smtClean="0">
                <a:solidFill>
                  <a:srgbClr val="006600"/>
                </a:solidFill>
                <a:cs typeface="Arial" pitchFamily="34" charset="0"/>
              </a:rPr>
              <a:t>   </a:t>
            </a:r>
            <a:r>
              <a:rPr lang="uk-UA" sz="2400" dirty="0" smtClean="0">
                <a:solidFill>
                  <a:srgbClr val="006600"/>
                </a:solidFill>
                <a:latin typeface="+mn-lt"/>
                <a:cs typeface="Arial" pitchFamily="34" charset="0"/>
              </a:rPr>
              <a:t>Харкова. Р</a:t>
            </a:r>
            <a:r>
              <a:rPr lang="uk-UA" sz="2400" dirty="0" smtClean="0">
                <a:solidFill>
                  <a:srgbClr val="006600"/>
                </a:solidFill>
                <a:cs typeface="Arial" pitchFamily="34" charset="0"/>
              </a:rPr>
              <a:t>озробка інноваційного туристичного             </a:t>
            </a:r>
            <a:br>
              <a:rPr lang="uk-UA" sz="2400" dirty="0" smtClean="0">
                <a:solidFill>
                  <a:srgbClr val="006600"/>
                </a:solidFill>
                <a:cs typeface="Arial" pitchFamily="34" charset="0"/>
              </a:rPr>
            </a:br>
            <a:r>
              <a:rPr lang="uk-UA" sz="2400" dirty="0" smtClean="0">
                <a:solidFill>
                  <a:srgbClr val="006600"/>
                </a:solidFill>
                <a:cs typeface="Arial" pitchFamily="34" charset="0"/>
              </a:rPr>
              <a:t>   продукту –   екскурсійного маршруту по Харкову  за </a:t>
            </a:r>
            <a:br>
              <a:rPr lang="uk-UA" sz="2400" dirty="0" smtClean="0">
                <a:solidFill>
                  <a:srgbClr val="006600"/>
                </a:solidFill>
                <a:cs typeface="Arial" pitchFamily="34" charset="0"/>
              </a:rPr>
            </a:br>
            <a:r>
              <a:rPr lang="uk-UA" sz="2400" dirty="0" smtClean="0">
                <a:solidFill>
                  <a:srgbClr val="006600"/>
                </a:solidFill>
                <a:cs typeface="Arial" pitchFamily="34" charset="0"/>
              </a:rPr>
              <a:t>   принципом    Hop-</a:t>
            </a:r>
            <a:r>
              <a:rPr lang="uk-UA" sz="2400" dirty="0" err="1" smtClean="0">
                <a:solidFill>
                  <a:srgbClr val="006600"/>
                </a:solidFill>
                <a:cs typeface="Arial" pitchFamily="34" charset="0"/>
              </a:rPr>
              <a:t>on</a:t>
            </a:r>
            <a:r>
              <a:rPr lang="uk-UA" sz="2400" dirty="0" smtClean="0">
                <a:solidFill>
                  <a:srgbClr val="006600"/>
                </a:solidFill>
                <a:cs typeface="Arial" pitchFamily="34" charset="0"/>
              </a:rPr>
              <a:t> Hop-</a:t>
            </a:r>
            <a:r>
              <a:rPr lang="uk-UA" sz="2400" dirty="0" err="1" smtClean="0">
                <a:solidFill>
                  <a:srgbClr val="006600"/>
                </a:solidFill>
                <a:cs typeface="Arial" pitchFamily="34" charset="0"/>
              </a:rPr>
              <a:t>off</a:t>
            </a:r>
            <a:r>
              <a:rPr lang="uk-UA" sz="2400" dirty="0" smtClean="0">
                <a:solidFill>
                  <a:srgbClr val="006600"/>
                </a:solidFill>
                <a:cs typeface="Arial" pitchFamily="34" charset="0"/>
              </a:rPr>
              <a:t>.</a:t>
            </a:r>
            <a:r>
              <a:rPr lang="uk-UA" sz="2400" dirty="0" smtClean="0">
                <a:solidFill>
                  <a:srgbClr val="006600"/>
                </a:solidFill>
                <a:latin typeface="+mn-lt"/>
                <a:cs typeface="Arial" pitchFamily="34" charset="0"/>
              </a:rPr>
              <a:t/>
            </a:r>
            <a:br>
              <a:rPr lang="uk-UA" sz="2400" dirty="0" smtClean="0">
                <a:solidFill>
                  <a:srgbClr val="006600"/>
                </a:solidFill>
                <a:latin typeface="+mn-lt"/>
                <a:cs typeface="Arial" pitchFamily="34" charset="0"/>
              </a:rPr>
            </a:br>
            <a:r>
              <a:rPr lang="uk-UA" sz="2400" dirty="0" smtClean="0">
                <a:solidFill>
                  <a:srgbClr val="006600"/>
                </a:solidFill>
                <a:latin typeface="+mn-lt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6600"/>
                </a:solidFill>
                <a:latin typeface="+mn-lt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6600"/>
                </a:solidFill>
                <a:latin typeface="+mn-lt"/>
                <a:cs typeface="Arial" pitchFamily="34" charset="0"/>
              </a:rPr>
            </a:br>
            <a:endParaRPr lang="ru-RU" sz="2400" dirty="0">
              <a:solidFill>
                <a:srgbClr val="0066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25202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endParaRPr lang="uk-UA" sz="4400" dirty="0" smtClean="0">
              <a:solidFill>
                <a:srgbClr val="006600"/>
              </a:solidFill>
              <a:cs typeface="Arial" pitchFamily="34" charset="0"/>
            </a:endParaRPr>
          </a:p>
          <a:p>
            <a:pPr algn="just">
              <a:buNone/>
            </a:pPr>
            <a:r>
              <a:rPr lang="uk-UA" sz="5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Актуальність проекту: </a:t>
            </a:r>
            <a:r>
              <a:rPr lang="uk-UA" sz="5100" dirty="0" smtClean="0">
                <a:solidFill>
                  <a:srgbClr val="006600"/>
                </a:solidFill>
                <a:cs typeface="Arial" pitchFamily="34" charset="0"/>
              </a:rPr>
              <a:t>розвиток туризму  на Харківщині</a:t>
            </a:r>
          </a:p>
          <a:p>
            <a:pPr algn="just">
              <a:buNone/>
            </a:pPr>
            <a:r>
              <a:rPr lang="uk-UA" sz="5100" dirty="0" smtClean="0">
                <a:solidFill>
                  <a:srgbClr val="006600"/>
                </a:solidFill>
                <a:cs typeface="Arial" pitchFamily="34" charset="0"/>
              </a:rPr>
              <a:t>    є одним з ключових напрямів інтеграції регіону в </a:t>
            </a:r>
          </a:p>
          <a:p>
            <a:pPr algn="just">
              <a:buNone/>
            </a:pPr>
            <a:r>
              <a:rPr lang="uk-UA" sz="5100" dirty="0" smtClean="0">
                <a:solidFill>
                  <a:srgbClr val="006600"/>
                </a:solidFill>
                <a:cs typeface="Arial" pitchFamily="34" charset="0"/>
              </a:rPr>
              <a:t>    </a:t>
            </a:r>
            <a:r>
              <a:rPr lang="uk-UA" sz="5100" dirty="0" smtClean="0">
                <a:solidFill>
                  <a:srgbClr val="006600"/>
                </a:solidFill>
                <a:cs typeface="Arial" pitchFamily="34" charset="0"/>
              </a:rPr>
              <a:t>європейський </a:t>
            </a:r>
            <a:r>
              <a:rPr lang="uk-UA" sz="5100" dirty="0" smtClean="0">
                <a:solidFill>
                  <a:srgbClr val="006600"/>
                </a:solidFill>
                <a:cs typeface="Arial" pitchFamily="34" charset="0"/>
              </a:rPr>
              <a:t>простір. Розробка  й просування на ринок</a:t>
            </a:r>
          </a:p>
          <a:p>
            <a:pPr algn="just">
              <a:buNone/>
            </a:pPr>
            <a:r>
              <a:rPr lang="uk-UA" sz="5100" dirty="0" smtClean="0">
                <a:solidFill>
                  <a:srgbClr val="006600"/>
                </a:solidFill>
                <a:cs typeface="Arial" pitchFamily="34" charset="0"/>
              </a:rPr>
              <a:t>    </a:t>
            </a:r>
            <a:r>
              <a:rPr lang="uk-UA" sz="5100" dirty="0" smtClean="0">
                <a:solidFill>
                  <a:srgbClr val="006600"/>
                </a:solidFill>
                <a:cs typeface="Arial" pitchFamily="34" charset="0"/>
              </a:rPr>
              <a:t>конкурентоздатних </a:t>
            </a:r>
            <a:r>
              <a:rPr lang="uk-UA" sz="5100" dirty="0" smtClean="0">
                <a:solidFill>
                  <a:srgbClr val="006600"/>
                </a:solidFill>
                <a:cs typeface="Arial" pitchFamily="34" charset="0"/>
              </a:rPr>
              <a:t>туристичних продуктів поліпшать  якість </a:t>
            </a:r>
            <a:r>
              <a:rPr lang="uk-UA" sz="5100" dirty="0" smtClean="0">
                <a:solidFill>
                  <a:srgbClr val="006600"/>
                </a:solidFill>
                <a:cs typeface="Arial" pitchFamily="34" charset="0"/>
              </a:rPr>
              <a:t>    </a:t>
            </a:r>
            <a:r>
              <a:rPr lang="uk-UA" sz="5100" dirty="0" smtClean="0">
                <a:solidFill>
                  <a:srgbClr val="006600"/>
                </a:solidFill>
                <a:cs typeface="Arial" pitchFamily="34" charset="0"/>
              </a:rPr>
              <a:t>послуг,  які надаються туристам,  до світових стандартів.</a:t>
            </a:r>
          </a:p>
          <a:p>
            <a:endParaRPr lang="uk-UA" sz="3800" dirty="0" smtClean="0">
              <a:solidFill>
                <a:srgbClr val="006600"/>
              </a:solidFill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3284984"/>
            <a:ext cx="1013529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9552" y="4509120"/>
            <a:ext cx="8280920" cy="17281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kumimoji="0" lang="uk-UA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uk-UA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uk-UA" sz="2400" b="0" i="0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</a:t>
            </a:r>
            <a:r>
              <a:rPr lang="uk-UA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Результат проекту:  </a:t>
            </a:r>
            <a:r>
              <a:rPr lang="uk-UA" sz="2400" dirty="0" smtClean="0">
                <a:solidFill>
                  <a:srgbClr val="006600"/>
                </a:solidFill>
                <a:cs typeface="Arial" pitchFamily="34" charset="0"/>
              </a:rPr>
              <a:t>створення мапи екскурсії за   </a:t>
            </a:r>
          </a:p>
          <a:p>
            <a:pPr>
              <a:spcBef>
                <a:spcPct val="0"/>
              </a:spcBef>
            </a:pPr>
            <a:r>
              <a:rPr lang="uk-UA" sz="2400" dirty="0" smtClean="0">
                <a:solidFill>
                  <a:srgbClr val="006600"/>
                </a:solidFill>
                <a:cs typeface="Arial" pitchFamily="34" charset="0"/>
              </a:rPr>
              <a:t>    принципом Hop-</a:t>
            </a:r>
            <a:r>
              <a:rPr lang="uk-UA" sz="2400" dirty="0" err="1" smtClean="0">
                <a:solidFill>
                  <a:srgbClr val="006600"/>
                </a:solidFill>
                <a:cs typeface="Arial" pitchFamily="34" charset="0"/>
              </a:rPr>
              <a:t>on</a:t>
            </a:r>
            <a:r>
              <a:rPr lang="uk-UA" sz="2400" dirty="0" smtClean="0">
                <a:solidFill>
                  <a:srgbClr val="006600"/>
                </a:solidFill>
                <a:cs typeface="Arial" pitchFamily="34" charset="0"/>
              </a:rPr>
              <a:t> Hop-</a:t>
            </a:r>
            <a:r>
              <a:rPr lang="uk-UA" sz="2400" dirty="0" err="1" smtClean="0">
                <a:solidFill>
                  <a:srgbClr val="006600"/>
                </a:solidFill>
                <a:cs typeface="Arial" pitchFamily="34" charset="0"/>
              </a:rPr>
              <a:t>off</a:t>
            </a:r>
            <a:r>
              <a:rPr lang="uk-UA" sz="2400" dirty="0" smtClean="0">
                <a:solidFill>
                  <a:srgbClr val="006600"/>
                </a:solidFill>
                <a:cs typeface="Arial" pitchFamily="34" charset="0"/>
              </a:rPr>
              <a:t> та ескізу сторінок  сайту </a:t>
            </a:r>
          </a:p>
          <a:p>
            <a:pPr>
              <a:spcBef>
                <a:spcPct val="0"/>
              </a:spcBef>
            </a:pPr>
            <a:r>
              <a:rPr lang="uk-UA" sz="2400" dirty="0" smtClean="0">
                <a:solidFill>
                  <a:srgbClr val="006600"/>
                </a:solidFill>
                <a:cs typeface="Arial" pitchFamily="34" charset="0"/>
              </a:rPr>
              <a:t>    Hop-</a:t>
            </a:r>
            <a:r>
              <a:rPr lang="uk-UA" sz="2400" dirty="0" err="1" smtClean="0">
                <a:solidFill>
                  <a:srgbClr val="006600"/>
                </a:solidFill>
                <a:cs typeface="Arial" pitchFamily="34" charset="0"/>
              </a:rPr>
              <a:t>on</a:t>
            </a:r>
            <a:r>
              <a:rPr lang="uk-UA" sz="2400" dirty="0" smtClean="0">
                <a:solidFill>
                  <a:srgbClr val="006600"/>
                </a:solidFill>
                <a:cs typeface="Arial" pitchFamily="34" charset="0"/>
              </a:rPr>
              <a:t> Hop-</a:t>
            </a:r>
            <a:r>
              <a:rPr lang="uk-UA" sz="2400" dirty="0" err="1" smtClean="0">
                <a:solidFill>
                  <a:srgbClr val="006600"/>
                </a:solidFill>
                <a:cs typeface="Arial" pitchFamily="34" charset="0"/>
              </a:rPr>
              <a:t>off</a:t>
            </a:r>
            <a:endParaRPr lang="uk-UA" sz="2400" dirty="0" smtClean="0">
              <a:solidFill>
                <a:srgbClr val="006600"/>
              </a:solidFill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92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24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24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24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Очікувані результати від реалізації проекту: </a:t>
            </a:r>
            <a:r>
              <a:rPr lang="uk-UA" sz="2400" dirty="0" smtClean="0">
                <a:solidFill>
                  <a:srgbClr val="006600"/>
                </a:solidFill>
                <a:latin typeface="+mn-lt"/>
                <a:cs typeface="Arial" pitchFamily="34" charset="0"/>
              </a:rPr>
              <a:t/>
            </a:r>
            <a:br>
              <a:rPr lang="uk-UA" sz="2400" dirty="0" smtClean="0">
                <a:solidFill>
                  <a:srgbClr val="006600"/>
                </a:solidFill>
                <a:latin typeface="+mn-lt"/>
                <a:cs typeface="Arial" pitchFamily="34" charset="0"/>
              </a:rPr>
            </a:br>
            <a:r>
              <a:rPr lang="uk-UA" sz="2400" dirty="0" smtClean="0">
                <a:solidFill>
                  <a:srgbClr val="006600"/>
                </a:solidFill>
                <a:latin typeface="+mn-lt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6600"/>
                </a:solidFill>
                <a:latin typeface="+mn-lt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6600"/>
                </a:solidFill>
                <a:latin typeface="+mn-lt"/>
                <a:cs typeface="Arial" pitchFamily="34" charset="0"/>
              </a:rPr>
            </a:br>
            <a:endParaRPr lang="ru-RU" sz="2400" dirty="0">
              <a:solidFill>
                <a:srgbClr val="0066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uk-UA" sz="2800" dirty="0" smtClean="0">
                <a:solidFill>
                  <a:srgbClr val="006600"/>
                </a:solidFill>
                <a:cs typeface="Arial" pitchFamily="34" charset="0"/>
              </a:rPr>
              <a:t>Підвищення  туристичної  привабливості  Харкова  як  європейського  міста, в тому числі для іноземних туристів.</a:t>
            </a:r>
            <a:endParaRPr lang="ru-RU" sz="2800" dirty="0" smtClean="0">
              <a:solidFill>
                <a:srgbClr val="006600"/>
              </a:solidFill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uk-UA" sz="2800" dirty="0" smtClean="0">
                <a:solidFill>
                  <a:srgbClr val="006600"/>
                </a:solidFill>
                <a:cs typeface="Arial" pitchFamily="34" charset="0"/>
              </a:rPr>
              <a:t>Наближення  туристичного бізнесу в  Харкові</a:t>
            </a:r>
          </a:p>
          <a:p>
            <a:pPr algn="just">
              <a:buNone/>
            </a:pPr>
            <a:r>
              <a:rPr lang="uk-UA" sz="2800" dirty="0" smtClean="0">
                <a:solidFill>
                  <a:srgbClr val="006600"/>
                </a:solidFill>
                <a:cs typeface="Arial" pitchFamily="34" charset="0"/>
              </a:rPr>
              <a:t>     до європейських стандартів.</a:t>
            </a:r>
            <a:endParaRPr lang="ru-RU" sz="2800" dirty="0" smtClean="0">
              <a:solidFill>
                <a:srgbClr val="006600"/>
              </a:solidFill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uk-UA" sz="2800" dirty="0" smtClean="0">
                <a:solidFill>
                  <a:srgbClr val="006600"/>
                </a:solidFill>
                <a:cs typeface="Arial" pitchFamily="34" charset="0"/>
              </a:rPr>
              <a:t>Підвищення   рівня   обізнаності  харків’ян   щодо  культурної   спадщини регіону.</a:t>
            </a:r>
            <a:endParaRPr lang="ru-RU" sz="2800" dirty="0" smtClean="0">
              <a:solidFill>
                <a:srgbClr val="006600"/>
              </a:solidFill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uk-UA" sz="2800" dirty="0" smtClean="0">
                <a:solidFill>
                  <a:srgbClr val="006600"/>
                </a:solidFill>
                <a:cs typeface="Arial" pitchFamily="34" charset="0"/>
              </a:rPr>
              <a:t>Зростання  прибутковості  підприємств  готельного,  туристичного  бізнесу, сфери    обслуговування,    збільшення    надходжень   до   бюджету   міста.</a:t>
            </a:r>
            <a:endParaRPr lang="ru-RU" sz="2800" dirty="0" smtClean="0">
              <a:solidFill>
                <a:srgbClr val="006600"/>
              </a:solidFill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2420888"/>
            <a:ext cx="1013529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Культурна спадщина Харківщини</a:t>
            </a:r>
            <a:endParaRPr lang="ru-RU" sz="4800" b="1" dirty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За кількістю пам’яток </a:t>
            </a:r>
          </a:p>
          <a:p>
            <a:pPr algn="ctr">
              <a:buNone/>
            </a:pPr>
            <a:r>
              <a:rPr lang="uk-UA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(загальна кількість </a:t>
            </a:r>
            <a:r>
              <a:rPr lang="uk-UA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2535</a:t>
            </a:r>
            <a:r>
              <a:rPr lang="uk-UA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одиниць) Харків стоїть на </a:t>
            </a:r>
            <a:r>
              <a:rPr lang="uk-UA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другому місті в Україні </a:t>
            </a:r>
            <a:r>
              <a:rPr lang="uk-UA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(після Києва). </a:t>
            </a:r>
          </a:p>
          <a:p>
            <a:pPr algn="ctr">
              <a:buNone/>
            </a:pPr>
            <a:r>
              <a:rPr lang="uk-UA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121</a:t>
            </a:r>
            <a:r>
              <a:rPr lang="uk-UA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музей</a:t>
            </a:r>
            <a:r>
              <a:rPr lang="uk-UA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різного профілю, в яких зберігаються понад </a:t>
            </a:r>
            <a:r>
              <a:rPr lang="uk-UA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500</a:t>
            </a:r>
            <a:r>
              <a:rPr lang="uk-UA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uk-UA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тис.  експонатів.  </a:t>
            </a:r>
            <a:endParaRPr lang="ru-RU" sz="3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82414">
            <a:off x="3203848" y="1628800"/>
            <a:ext cx="3168351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408" y="2564904"/>
            <a:ext cx="1013529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Pictures\карта екскурсії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0471" y="5589240"/>
            <a:ext cx="1013529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</TotalTime>
  <Words>191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    Управління  освіти адміністрації Орджонікідзевського району Харківської міської ради Харківська загальноосвітня школа І-ІІІ ступенів №88  імені О.Г.Зубарева  Харківської міської ради Харківської області   </vt:lpstr>
      <vt:lpstr>Номінація: «Відкриваємо Харків для Європи»</vt:lpstr>
      <vt:lpstr>    Мета проекту: підвищення туристичної привабливості        Харкова. Розробка інноваційного туристичного                 продукту –   екскурсійного маршруту по Харкову  за     принципом    Hop-on Hop-off.   </vt:lpstr>
      <vt:lpstr>   Очікувані результати від реалізації проекту:    </vt:lpstr>
      <vt:lpstr>Культурна спадщина Харківщини</vt:lpstr>
      <vt:lpstr>Слайд 6</vt:lpstr>
      <vt:lpstr>Слайд 7</vt:lpstr>
      <vt:lpstr>Слайд 8</vt:lpstr>
      <vt:lpstr>Слайд 9</vt:lpstr>
      <vt:lpstr>Слайд 10</vt:lpstr>
      <vt:lpstr>Слайд 11</vt:lpstr>
      <vt:lpstr>Дякуємо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107</cp:revision>
  <dcterms:created xsi:type="dcterms:W3CDTF">2015-03-12T22:16:54Z</dcterms:created>
  <dcterms:modified xsi:type="dcterms:W3CDTF">2015-04-11T07:55:53Z</dcterms:modified>
</cp:coreProperties>
</file>