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0" r:id="rId4"/>
    <p:sldId id="258" r:id="rId5"/>
    <p:sldId id="281" r:id="rId6"/>
    <p:sldId id="282" r:id="rId7"/>
    <p:sldId id="283" r:id="rId8"/>
    <p:sldId id="285" r:id="rId9"/>
    <p:sldId id="284" r:id="rId10"/>
    <p:sldId id="272" r:id="rId11"/>
    <p:sldId id="286" r:id="rId12"/>
    <p:sldId id="273" r:id="rId13"/>
    <p:sldId id="279" r:id="rId14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7791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3694" autoAdjust="0"/>
    <p:restoredTop sz="86443" autoAdjust="0"/>
  </p:normalViewPr>
  <p:slideViewPr>
    <p:cSldViewPr>
      <p:cViewPr>
        <p:scale>
          <a:sx n="100" d="100"/>
          <a:sy n="100" d="100"/>
        </p:scale>
        <p:origin x="12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07.07.2015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2420888"/>
          </a:xfrm>
        </p:spPr>
        <p:txBody>
          <a:bodyPr>
            <a:noAutofit/>
          </a:bodyPr>
          <a:lstStyle/>
          <a:p>
            <a:pPr algn="ctr"/>
            <a:r>
              <a:rPr lang="uk-UA" sz="7200" dirty="0" smtClean="0">
                <a:solidFill>
                  <a:srgbClr val="FFFFFF"/>
                </a:solidFill>
              </a:rPr>
              <a:t>Програма</a:t>
            </a:r>
            <a:r>
              <a:rPr lang="en-US" sz="7200" dirty="0" smtClean="0">
                <a:solidFill>
                  <a:srgbClr val="FFFFFF"/>
                </a:solidFill>
              </a:rPr>
              <a:t/>
            </a:r>
            <a:br>
              <a:rPr lang="en-US" sz="7200" dirty="0" smtClean="0">
                <a:solidFill>
                  <a:srgbClr val="FFFFFF"/>
                </a:solidFill>
              </a:rPr>
            </a:br>
            <a:r>
              <a:rPr lang="ru-RU" sz="7200" dirty="0" smtClean="0">
                <a:solidFill>
                  <a:srgbClr val="FFFFFF"/>
                </a:solidFill>
              </a:rPr>
              <a:t>«</a:t>
            </a:r>
            <a:r>
              <a:rPr lang="ru-RU" sz="7200" dirty="0" err="1" smtClean="0">
                <a:solidFill>
                  <a:srgbClr val="FFFFFF"/>
                </a:solidFill>
              </a:rPr>
              <a:t>Харків</a:t>
            </a:r>
            <a:r>
              <a:rPr lang="ru-RU" sz="7200" dirty="0">
                <a:solidFill>
                  <a:srgbClr val="FFFFFF"/>
                </a:solidFill>
              </a:rPr>
              <a:t> </a:t>
            </a:r>
            <a:r>
              <a:rPr lang="ru-RU" sz="7200" dirty="0" smtClean="0">
                <a:solidFill>
                  <a:srgbClr val="FFFFFF"/>
                </a:solidFill>
              </a:rPr>
              <a:t>Байк»</a:t>
            </a:r>
            <a:endParaRPr lang="ru-RU" sz="7200" dirty="0">
              <a:solidFill>
                <a:srgbClr val="FFFF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84568" y="3645024"/>
            <a:ext cx="7854696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600" y="3068960"/>
            <a:ext cx="76708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5571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205">
        <p14:reveal/>
      </p:transition>
    </mc:Choice>
    <mc:Fallback>
      <p:transition spd="slow" advTm="620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План реалізації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389120"/>
          </a:xfrm>
        </p:spPr>
        <p:txBody>
          <a:bodyPr>
            <a:noAutofit/>
          </a:bodyPr>
          <a:lstStyle/>
          <a:p>
            <a:pPr lvl="0"/>
            <a:r>
              <a:rPr lang="uk-UA" sz="1800" dirty="0" smtClean="0"/>
              <a:t>Тісна </a:t>
            </a:r>
            <a:r>
              <a:rPr lang="uk-UA" sz="1800" dirty="0"/>
              <a:t>співпраця керівників програми та місцевої влади</a:t>
            </a:r>
            <a:r>
              <a:rPr lang="uk-UA" sz="1800" dirty="0" smtClean="0"/>
              <a:t>.</a:t>
            </a:r>
            <a:endParaRPr lang="ru-RU" sz="1800" dirty="0"/>
          </a:p>
          <a:p>
            <a:pPr lvl="0"/>
            <a:r>
              <a:rPr lang="uk-UA" sz="1800" dirty="0"/>
              <a:t>Запрошення до співпраці партнерів готових інвестувати і приймати участь в даній програмі на взаємовигідних умовах.</a:t>
            </a:r>
            <a:endParaRPr lang="ru-RU" sz="1800" dirty="0"/>
          </a:p>
          <a:p>
            <a:pPr lvl="0"/>
            <a:r>
              <a:rPr lang="uk-UA" sz="1800" dirty="0" smtClean="0"/>
              <a:t>З’ясування можливості додаткового </a:t>
            </a:r>
            <a:r>
              <a:rPr lang="uk-UA" sz="1800" dirty="0"/>
              <a:t>фінансування проекту з місцевого бюджету.</a:t>
            </a:r>
            <a:endParaRPr lang="ru-RU" sz="1800" dirty="0"/>
          </a:p>
          <a:p>
            <a:pPr lvl="0"/>
            <a:r>
              <a:rPr lang="uk-UA" sz="1800" dirty="0" smtClean="0"/>
              <a:t>Проведення логістики </a:t>
            </a:r>
            <a:r>
              <a:rPr lang="uk-UA" sz="1800" dirty="0"/>
              <a:t>проекту.</a:t>
            </a:r>
            <a:endParaRPr lang="ru-RU" sz="1800" dirty="0"/>
          </a:p>
          <a:p>
            <a:pPr lvl="0"/>
            <a:r>
              <a:rPr lang="uk-UA" sz="1800" dirty="0" smtClean="0"/>
              <a:t>Підготування законопроекту </a:t>
            </a:r>
            <a:r>
              <a:rPr lang="uk-UA" sz="1800" dirty="0"/>
              <a:t>про податкову пільгу суб’єктам підприємницької діяльності чиї інвестиції спрямовані на розвиток міста та його </a:t>
            </a:r>
            <a:r>
              <a:rPr lang="uk-UA" sz="1800" dirty="0" smtClean="0"/>
              <a:t>інфраструктури.</a:t>
            </a:r>
            <a:endParaRPr lang="ru-RU" sz="1800" dirty="0"/>
          </a:p>
          <a:p>
            <a:pPr lvl="0"/>
            <a:r>
              <a:rPr lang="uk-UA" sz="1800" dirty="0" smtClean="0"/>
              <a:t>Проведення ефективної рекламної кампанії </a:t>
            </a:r>
            <a:r>
              <a:rPr lang="uk-UA" sz="1800" dirty="0"/>
              <a:t>за допомогою інтернет-ресурсів, біг-бордів та інших рекламних носіїв.</a:t>
            </a:r>
            <a:endParaRPr lang="ru-RU" sz="1800" dirty="0"/>
          </a:p>
          <a:p>
            <a:pPr lvl="0"/>
            <a:r>
              <a:rPr lang="uk-UA" sz="1800" dirty="0" smtClean="0"/>
              <a:t>Укладення договорів </a:t>
            </a:r>
            <a:r>
              <a:rPr lang="uk-UA" sz="1800" dirty="0"/>
              <a:t>про співпрацю з особами охочими брати участь у проекті на основі вже існуючих інфраструктур на взаємовигідних умовах (супермаркети, кафе, бізнес-центри і так далі). </a:t>
            </a:r>
            <a:endParaRPr lang="ru-RU" sz="1800" dirty="0"/>
          </a:p>
          <a:p>
            <a:pPr lvl="0"/>
            <a:r>
              <a:rPr lang="uk-UA" sz="1800" dirty="0" smtClean="0"/>
              <a:t>Створення сайту </a:t>
            </a:r>
            <a:r>
              <a:rPr lang="en-US" sz="1800" dirty="0"/>
              <a:t>kharkivbike.ua </a:t>
            </a:r>
            <a:r>
              <a:rPr lang="ru-RU" sz="1800" dirty="0"/>
              <a:t>та </a:t>
            </a:r>
            <a:r>
              <a:rPr lang="ru-RU" sz="1800" dirty="0" err="1" smtClean="0"/>
              <a:t>розроблення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програмного</a:t>
            </a:r>
            <a:r>
              <a:rPr lang="ru-RU" sz="1800" dirty="0" smtClean="0"/>
              <a:t> забезпечення.</a:t>
            </a:r>
          </a:p>
          <a:p>
            <a:pPr lvl="0"/>
            <a:r>
              <a:rPr lang="uk-UA" sz="1800" dirty="0" smtClean="0"/>
              <a:t>Посильна допомога школярів та молоді.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37012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30496">
        <p14:window dir="vert"/>
      </p:transition>
    </mc:Choice>
    <mc:Fallback>
      <p:transition spd="slow" advTm="304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Калькуляція</a:t>
            </a:r>
            <a:endParaRPr lang="ru-RU" sz="8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4121980"/>
              </p:ext>
            </p:extLst>
          </p:nvPr>
        </p:nvGraphicFramePr>
        <p:xfrm>
          <a:off x="467544" y="1181343"/>
          <a:ext cx="8229600" cy="548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47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Будівельно-монтажні роботи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Види праці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Використовувані матеріали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Вартість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Будівництво і монтаж приміщень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Металоконструкції, склопакети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564 000 грн.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Будівництво і монтаж навісів, боксів, парковок.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Металоконструкції, полікарбонат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180 000 грн.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Підведення сантехніки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Пластикові труби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2 400 грн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Підведення електрики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Електрообладнання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1 800 грн.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Асфальтування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Асфальт, щебінь, пісок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25 000 грн.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Обладнання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Кількість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Вартість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шт.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75 000 грн.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Велосипед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шт.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90 000 грн.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 та сервера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шт.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10 000 грн.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Замок на велосипед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шт.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6 000 грн.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Система відео нагляду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шт.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4 000 грн.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8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Загальна вартість: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958 200 грн.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0413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8994">
        <p14:conveyor dir="l"/>
      </p:transition>
    </mc:Choice>
    <mc:Fallback>
      <p:transition spd="slow" advTm="89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Висновок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75440"/>
            <a:ext cx="8784976" cy="466187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rgbClr val="000000"/>
                </a:solidFill>
              </a:rPr>
              <a:t> Велосипедна </a:t>
            </a:r>
            <a:r>
              <a:rPr lang="uk-UA" sz="4000" dirty="0" smtClean="0">
                <a:solidFill>
                  <a:srgbClr val="000000"/>
                </a:solidFill>
              </a:rPr>
              <a:t>мережа </a:t>
            </a:r>
            <a:r>
              <a:rPr lang="uk-UA" sz="4000" dirty="0">
                <a:solidFill>
                  <a:srgbClr val="000000"/>
                </a:solidFill>
              </a:rPr>
              <a:t>"Харків Байк" - це </a:t>
            </a:r>
            <a:r>
              <a:rPr lang="uk-UA" sz="4000" dirty="0" smtClean="0">
                <a:solidFill>
                  <a:srgbClr val="000000"/>
                </a:solidFill>
              </a:rPr>
              <a:t>економічний, екологічний і корисний </a:t>
            </a:r>
            <a:r>
              <a:rPr lang="uk-UA" sz="4000" dirty="0">
                <a:solidFill>
                  <a:srgbClr val="000000"/>
                </a:solidFill>
              </a:rPr>
              <a:t>для здоров'я </a:t>
            </a:r>
            <a:r>
              <a:rPr lang="uk-UA" sz="4000" dirty="0" smtClean="0">
                <a:solidFill>
                  <a:srgbClr val="000000"/>
                </a:solidFill>
              </a:rPr>
              <a:t>вид альтернативного міського транспорту. </a:t>
            </a:r>
          </a:p>
          <a:p>
            <a:r>
              <a:rPr lang="uk-UA" sz="4000" smtClean="0">
                <a:solidFill>
                  <a:srgbClr val="000000"/>
                </a:solidFill>
              </a:rPr>
              <a:t> Програма </a:t>
            </a:r>
            <a:r>
              <a:rPr lang="uk-UA" sz="4000" dirty="0">
                <a:solidFill>
                  <a:srgbClr val="000000"/>
                </a:solidFill>
              </a:rPr>
              <a:t>"Харків Байк" </a:t>
            </a:r>
            <a:r>
              <a:rPr lang="uk-UA" sz="4000" dirty="0" smtClean="0">
                <a:solidFill>
                  <a:srgbClr val="000000"/>
                </a:solidFill>
              </a:rPr>
              <a:t>– створена </a:t>
            </a:r>
            <a:r>
              <a:rPr lang="uk-UA" sz="4000" dirty="0" err="1" smtClean="0">
                <a:solidFill>
                  <a:srgbClr val="000000"/>
                </a:solidFill>
              </a:rPr>
              <a:t>харків'</a:t>
            </a:r>
            <a:r>
              <a:rPr lang="ru-RU" sz="4000" dirty="0" smtClean="0">
                <a:solidFill>
                  <a:srgbClr val="000000"/>
                </a:solidFill>
              </a:rPr>
              <a:t>янами для </a:t>
            </a:r>
            <a:r>
              <a:rPr lang="ru-RU" sz="4000" dirty="0" err="1" smtClean="0">
                <a:solidFill>
                  <a:srgbClr val="000000"/>
                </a:solidFill>
              </a:rPr>
              <a:t>харк</a:t>
            </a:r>
            <a:r>
              <a:rPr lang="uk-UA" sz="4000" dirty="0" err="1" smtClean="0">
                <a:solidFill>
                  <a:srgbClr val="000000"/>
                </a:solidFill>
              </a:rPr>
              <a:t>ів</a:t>
            </a:r>
            <a:r>
              <a:rPr lang="en-US" sz="4000" dirty="0">
                <a:solidFill>
                  <a:srgbClr val="000000"/>
                </a:solidFill>
              </a:rPr>
              <a:t>'</a:t>
            </a:r>
            <a:r>
              <a:rPr lang="uk-UA" sz="4000" dirty="0" smtClean="0">
                <a:solidFill>
                  <a:srgbClr val="000000"/>
                </a:solidFill>
              </a:rPr>
              <a:t>ян.</a:t>
            </a:r>
            <a:endParaRPr lang="ru-RU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2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 advTm="12992">
        <p14:switch dir="r"/>
      </p:transition>
    </mc:Choice>
    <mc:Fallback>
      <p:transition spd="slow" advTm="129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Дякую за увагу!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199796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500" advTm="2023">
        <p15:prstTrans prst="airplane"/>
      </p:transition>
    </mc:Choice>
    <mc:Fallback>
      <p:transition spd="slow" advTm="20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 smtClean="0"/>
              <a:t>Мета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824536"/>
          </a:xfrm>
        </p:spPr>
        <p:txBody>
          <a:bodyPr>
            <a:noAutofit/>
          </a:bodyPr>
          <a:lstStyle/>
          <a:p>
            <a:r>
              <a:rPr lang="uk-UA" sz="3800" dirty="0" smtClean="0"/>
              <a:t> Надати </a:t>
            </a:r>
            <a:r>
              <a:rPr lang="uk-UA" sz="3800" dirty="0"/>
              <a:t>можливість розвантажити дороги і вирішити значний відсоток потреб населення міста.</a:t>
            </a:r>
            <a:endParaRPr lang="ru-RU" sz="3800" dirty="0"/>
          </a:p>
          <a:p>
            <a:r>
              <a:rPr lang="uk-UA" sz="3800" dirty="0" smtClean="0"/>
              <a:t> Створити </a:t>
            </a:r>
            <a:r>
              <a:rPr lang="uk-UA" sz="3800" dirty="0"/>
              <a:t>широку мережу велостанцій, яка дозволить </a:t>
            </a:r>
            <a:r>
              <a:rPr lang="uk-UA" sz="3800" dirty="0" smtClean="0"/>
              <a:t>безперешкодний і </a:t>
            </a:r>
            <a:r>
              <a:rPr lang="uk-UA" sz="3800" dirty="0"/>
              <a:t>швидкий доступ людей до всіх точок міста цілий рік. </a:t>
            </a:r>
            <a:endParaRPr lang="uk-UA" sz="3800" dirty="0" smtClean="0"/>
          </a:p>
        </p:txBody>
      </p:sp>
    </p:spTree>
    <p:extLst>
      <p:ext uri="{BB962C8B-B14F-4D97-AF65-F5344CB8AC3E}">
        <p14:creationId xmlns:p14="http://schemas.microsoft.com/office/powerpoint/2010/main" xmlns="" val="300391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 advTm="13215">
        <p:split orient="vert"/>
      </p:transition>
    </mc:Choice>
    <mc:Fallback>
      <p:transition spd="slow" advTm="1321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 smtClean="0"/>
              <a:t>Мотивація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3200" dirty="0"/>
              <a:t>В умовах нинішньої економіки країни, </a:t>
            </a:r>
            <a:r>
              <a:rPr lang="uk-UA" sz="3200" dirty="0" smtClean="0"/>
              <a:t>програма </a:t>
            </a:r>
            <a:r>
              <a:rPr lang="ru-RU" sz="3200" dirty="0" smtClean="0"/>
              <a:t>«</a:t>
            </a:r>
            <a:r>
              <a:rPr lang="uk-UA" sz="3200" dirty="0" smtClean="0"/>
              <a:t>Харків Байк» сприяє </a:t>
            </a:r>
            <a:r>
              <a:rPr lang="uk-UA" sz="3200" dirty="0"/>
              <a:t>вирішенню проблем альтернативним </a:t>
            </a:r>
            <a:r>
              <a:rPr lang="uk-UA" sz="3200" dirty="0" smtClean="0"/>
              <a:t>шляхом.</a:t>
            </a:r>
          </a:p>
          <a:p>
            <a:pPr algn="just"/>
            <a:r>
              <a:rPr lang="uk-UA" sz="3200" dirty="0" smtClean="0"/>
              <a:t>Користувач велосипедної мережи </a:t>
            </a:r>
            <a:r>
              <a:rPr lang="uk-UA" sz="3200" dirty="0"/>
              <a:t>витратить значно менше коштів, ніж у міському транспорті. </a:t>
            </a:r>
            <a:r>
              <a:rPr lang="uk-UA" sz="3200" dirty="0" smtClean="0"/>
              <a:t>Потратить </a:t>
            </a:r>
            <a:r>
              <a:rPr lang="uk-UA" sz="3200" dirty="0"/>
              <a:t>не на багато більше часу та отримає користь для здоров’я, а також задоволення дихаючи свіжим повітрям.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0574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12922">
        <p14:reveal/>
      </p:transition>
    </mc:Choice>
    <mc:Fallback>
      <p:transition spd="slow" advTm="1292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 smtClean="0"/>
              <a:t>Позіционування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4400" dirty="0" smtClean="0"/>
              <a:t>Базова велостанція це - місце на якому розташовується відео нагляд, комфортна видача велосипедів, </a:t>
            </a:r>
            <a:r>
              <a:rPr lang="uk-UA" sz="4400" dirty="0" err="1" smtClean="0"/>
              <a:t>парковка</a:t>
            </a:r>
            <a:r>
              <a:rPr lang="uk-UA" sz="4400" dirty="0" smtClean="0"/>
              <a:t> та пункти сервісу (сан. вузол, ПТО, камера схову, кафе та інші).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68575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8259">
        <p14:flip dir="r"/>
      </p:transition>
    </mc:Choice>
    <mc:Fallback>
      <p:transition spd="slow" advClick="0" advTm="82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 smtClean="0"/>
              <a:t>Принцип роботи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Місто ділиться по </a:t>
            </a:r>
            <a:r>
              <a:rPr lang="uk-UA" dirty="0" smtClean="0"/>
              <a:t>сектора</a:t>
            </a:r>
            <a:r>
              <a:rPr lang="uk-UA" dirty="0"/>
              <a:t>х</a:t>
            </a:r>
            <a:r>
              <a:rPr lang="uk-UA" dirty="0" smtClean="0"/>
              <a:t>. </a:t>
            </a:r>
            <a:r>
              <a:rPr lang="uk-UA" dirty="0"/>
              <a:t>У кожному </a:t>
            </a:r>
            <a:r>
              <a:rPr lang="uk-UA" dirty="0" smtClean="0"/>
              <a:t>секторі є </a:t>
            </a:r>
            <a:r>
              <a:rPr lang="uk-UA" dirty="0"/>
              <a:t>своя </a:t>
            </a:r>
            <a:r>
              <a:rPr lang="uk-UA" dirty="0" smtClean="0"/>
              <a:t>велостанція. Кожна</a:t>
            </a:r>
            <a:r>
              <a:rPr lang="ru-RU" dirty="0" smtClean="0"/>
              <a:t> </a:t>
            </a:r>
            <a:r>
              <a:rPr lang="uk-UA" dirty="0" smtClean="0"/>
              <a:t>створює </a:t>
            </a:r>
            <a:r>
              <a:rPr lang="uk-UA" dirty="0"/>
              <a:t>велосипедну мережу.</a:t>
            </a:r>
            <a:endParaRPr lang="ru-RU" dirty="0"/>
          </a:p>
          <a:p>
            <a:pPr algn="just"/>
            <a:r>
              <a:rPr lang="uk-UA" dirty="0"/>
              <a:t>Велостанції підрозділяються на базові і проміжні. Базові встановлюються на окремих площах за певними умовами, включаючи попит і пропозиції споживачів.</a:t>
            </a:r>
            <a:endParaRPr lang="ru-RU" dirty="0"/>
          </a:p>
          <a:p>
            <a:pPr algn="just"/>
            <a:r>
              <a:rPr lang="uk-UA" dirty="0"/>
              <a:t>Проміжні біля громадських місць (наприклад кафе, магазин, лікарня, офіси і так далі) у вигляді автоматичних парковок.</a:t>
            </a:r>
            <a:endParaRPr lang="ru-RU" dirty="0"/>
          </a:p>
          <a:p>
            <a:pPr algn="just"/>
            <a:r>
              <a:rPr lang="uk-UA" dirty="0"/>
              <a:t>Система розрахована на короткі поїздки. Міський велосипед з певним кольором та символікою можна взяти напрокат на одній станції, а повернути на інший без застав та документів.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4311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22776">
        <p:split orient="vert"/>
      </p:transition>
    </mc:Choice>
    <mc:Fallback>
      <p:transition spd="slow" advClick="0" advTm="2277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 smtClean="0"/>
              <a:t>Умови програми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35480"/>
            <a:ext cx="8424936" cy="4389120"/>
          </a:xfrm>
        </p:spPr>
        <p:txBody>
          <a:bodyPr>
            <a:normAutofit/>
          </a:bodyPr>
          <a:lstStyle/>
          <a:p>
            <a:pPr algn="just"/>
            <a:r>
              <a:rPr lang="uk-UA" sz="3200" dirty="0"/>
              <a:t>Щоб скористатися прокатом, необхідно придбати </a:t>
            </a:r>
            <a:r>
              <a:rPr lang="uk-UA" sz="3200" dirty="0" smtClean="0"/>
              <a:t>абонемент в </a:t>
            </a:r>
            <a:r>
              <a:rPr lang="uk-UA" sz="3200" dirty="0"/>
              <a:t>декількох видах: річний, місячний, тижневий, одноденний. Встановлена ​​ціна дозволяє користуватись велосипедом на протязі 30 хвилин безкоштовно, а при річному - 45 хвилин. У разі перевищення ліміту - ціна збільшується.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3231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14877">
        <p14:flythrough/>
      </p:transition>
    </mc:Choice>
    <mc:Fallback>
      <p:transition spd="slow" advTm="1487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 smtClean="0"/>
              <a:t>Забезпечення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sz="3600" dirty="0"/>
              <a:t>Забезпечення роботи даної програми здійснюється за допомогою сайту або за допомогою терміналу. Абоненти можуть скористатись пошуком по карті на якій відзначені станції. А також отримати інформацію про наявність вільних місць і велосипедів на потрібній стоянці і забронювати додаткову послугу.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09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15060">
        <p:circle/>
      </p:transition>
    </mc:Choice>
    <mc:Fallback>
      <p:transition spd="slow" advTm="1506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 smtClean="0"/>
              <a:t>Що треба?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Зареєструватися на сайті. 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Вказати номер своєї банківської картки та телефону.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Залишити страховий депозит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Оплатити обраний тариф.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Отримати при реєстрації пін-код і номер велокарти (ці дані необхідно зберегти).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Оглянути велосипед на справність.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Ввести на обраному велосипеді пін-код на замку.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На це відводиться рівно 20 секунд - саме в цей проміжок часу можна натиснути кнопку «ОК» на замку і забрати велосипед.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Свій баланс можна перевіряти та поповнювати в особистому кабінеті на сайті </a:t>
            </a:r>
            <a:r>
              <a:rPr lang="en-US" dirty="0"/>
              <a:t>kharkiv</a:t>
            </a:r>
            <a:r>
              <a:rPr lang="uk-UA" dirty="0"/>
              <a:t>bike.ua.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794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advTm="26262">
        <p14:flash/>
      </p:transition>
    </mc:Choice>
    <mc:Fallback>
      <p:transition spd="slow" advTm="262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7200" dirty="0" smtClean="0"/>
              <a:t>Послуги велостанції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Прокат </a:t>
            </a:r>
            <a:r>
              <a:rPr lang="uk-UA" dirty="0"/>
              <a:t>міських велосипедів.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Зберігання </a:t>
            </a:r>
            <a:r>
              <a:rPr lang="uk-UA" dirty="0"/>
              <a:t>особистих речей абонента</a:t>
            </a:r>
            <a:r>
              <a:rPr lang="uk-UA" dirty="0" smtClean="0"/>
              <a:t>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Безкоштовний сан. вузол.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Роздягальня.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Прокат </a:t>
            </a:r>
            <a:r>
              <a:rPr lang="uk-UA" dirty="0"/>
              <a:t>велосипедних аксесуарів та спецодягу.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Прокат </a:t>
            </a:r>
            <a:r>
              <a:rPr lang="uk-UA" dirty="0"/>
              <a:t>вантажних візків та обладнання.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Надання </a:t>
            </a:r>
            <a:r>
              <a:rPr lang="uk-UA" dirty="0"/>
              <a:t>платного паркування для особистих велосипедів двох видів ( бокс, парковка 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Місце </a:t>
            </a:r>
            <a:r>
              <a:rPr lang="uk-UA" dirty="0"/>
              <a:t>відпочинку та пункт прийому їжі ( кафе 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Надання </a:t>
            </a:r>
            <a:r>
              <a:rPr lang="uk-UA" dirty="0"/>
              <a:t>технічного обслуговування ( мийка, </a:t>
            </a:r>
            <a:r>
              <a:rPr lang="uk-UA" dirty="0" smtClean="0"/>
              <a:t>ремонт, вулканізація </a:t>
            </a:r>
            <a:r>
              <a:rPr lang="uk-UA" dirty="0"/>
              <a:t>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Допомога </a:t>
            </a:r>
            <a:r>
              <a:rPr lang="uk-UA" dirty="0"/>
              <a:t>у створенні </a:t>
            </a:r>
            <a:r>
              <a:rPr lang="uk-UA" dirty="0" smtClean="0"/>
              <a:t>велотурів ( екскурсії, корпоративи 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Бронювання </a:t>
            </a:r>
            <a:r>
              <a:rPr lang="uk-UA" dirty="0"/>
              <a:t>деяких послуг.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7717004"/>
      </p:ext>
    </p:extLst>
  </p:cSld>
  <p:clrMapOvr>
    <a:masterClrMapping/>
  </p:clrMapOvr>
  <p:transition spd="slow" advTm="2317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7">
      <a:dk1>
        <a:srgbClr val="15510B"/>
      </a:dk1>
      <a:lt1>
        <a:srgbClr val="DEFADA"/>
      </a:lt1>
      <a:dk2>
        <a:srgbClr val="15510B"/>
      </a:dk2>
      <a:lt2>
        <a:srgbClr val="E9F5DB"/>
      </a:lt2>
      <a:accent1>
        <a:srgbClr val="92D050"/>
      </a:accent1>
      <a:accent2>
        <a:srgbClr val="59EE40"/>
      </a:accent2>
      <a:accent3>
        <a:srgbClr val="4B8F62"/>
      </a:accent3>
      <a:accent4>
        <a:srgbClr val="00349E"/>
      </a:accent4>
      <a:accent5>
        <a:srgbClr val="005BD3"/>
      </a:accent5>
      <a:accent6>
        <a:srgbClr val="00349E"/>
      </a:accent6>
      <a:hlink>
        <a:srgbClr val="17BBFD"/>
      </a:hlink>
      <a:folHlink>
        <a:srgbClr val="73D6FD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707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Програма «Харків Байк»</vt:lpstr>
      <vt:lpstr>Мета</vt:lpstr>
      <vt:lpstr>Мотивація</vt:lpstr>
      <vt:lpstr>Позіционування</vt:lpstr>
      <vt:lpstr>Принцип роботи</vt:lpstr>
      <vt:lpstr>Умови програми</vt:lpstr>
      <vt:lpstr>Забезпечення</vt:lpstr>
      <vt:lpstr>Що треба?</vt:lpstr>
      <vt:lpstr>Послуги велостанції</vt:lpstr>
      <vt:lpstr>План реалізації</vt:lpstr>
      <vt:lpstr>Калькуляція</vt:lpstr>
      <vt:lpstr>Висновок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Admin</cp:lastModifiedBy>
  <cp:revision>109</cp:revision>
  <cp:lastPrinted>2015-04-13T07:59:24Z</cp:lastPrinted>
  <dcterms:created xsi:type="dcterms:W3CDTF">2013-04-07T08:14:51Z</dcterms:created>
  <dcterms:modified xsi:type="dcterms:W3CDTF">2015-07-07T08:06:45Z</dcterms:modified>
</cp:coreProperties>
</file>