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63" r:id="rId4"/>
    <p:sldId id="271" r:id="rId5"/>
    <p:sldId id="269" r:id="rId6"/>
    <p:sldId id="266" r:id="rId7"/>
    <p:sldId id="286" r:id="rId8"/>
    <p:sldId id="273" r:id="rId9"/>
    <p:sldId id="278" r:id="rId10"/>
    <p:sldId id="279" r:id="rId11"/>
    <p:sldId id="280" r:id="rId12"/>
    <p:sldId id="275" r:id="rId13"/>
    <p:sldId id="285" r:id="rId14"/>
    <p:sldId id="267" r:id="rId15"/>
    <p:sldId id="270" r:id="rId16"/>
    <p:sldId id="284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FFFFCC"/>
    <a:srgbClr val="FF0000"/>
    <a:srgbClr val="CC0066"/>
    <a:srgbClr val="009900"/>
    <a:srgbClr val="CC3300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050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 smtClean="0"/>
            </a:lvl1pPr>
          </a:lstStyle>
          <a:p>
            <a:pPr>
              <a:defRPr/>
            </a:pPr>
            <a:fld id="{11053946-6E8D-4C6D-A1AB-9D7EE0CCF891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304800" y="5867400"/>
            <a:ext cx="632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304800" y="3200400"/>
            <a:ext cx="632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3581400" y="6172200"/>
            <a:ext cx="30480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r>
              <a:rPr lang="en-US" sz="1000" b="1" i="1"/>
              <a:t>Notes: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3581400" y="3581400"/>
            <a:ext cx="30480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r>
              <a:rPr lang="en-US" sz="1000" b="1" i="1"/>
              <a:t>Notes: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3581400" y="914400"/>
            <a:ext cx="30480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r>
              <a:rPr lang="en-US" sz="1000" b="1" i="1"/>
              <a:t>Notes: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5400"/>
            <a:ext cx="297180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991600"/>
            <a:ext cx="297180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 smtClean="0"/>
            </a:lvl1pPr>
          </a:lstStyle>
          <a:p>
            <a:pPr>
              <a:defRPr/>
            </a:pPr>
            <a:fld id="{4E97340F-18EB-4549-90F0-A6E1240B6511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52F1F8-1325-4F76-921F-A014C8DE4099}" type="slidenum">
              <a:rPr lang="en-US"/>
              <a:pPr/>
              <a:t>1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97340F-18EB-4549-90F0-A6E1240B651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AC7E07-D20B-4F44-960D-E9CB6CE8B4CE}" type="slidenum">
              <a:rPr lang="en-US"/>
              <a:pPr/>
              <a:t>13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0F2A12-516B-4DA1-A1BF-BC9EF9A4F9F1}" type="slidenum">
              <a:rPr lang="en-US"/>
              <a:pPr/>
              <a:t>15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762000"/>
            <a:ext cx="7772400" cy="2438400"/>
          </a:xfrm>
        </p:spPr>
        <p:txBody>
          <a:bodyPr/>
          <a:lstStyle>
            <a:lvl1pPr>
              <a:defRPr sz="5000">
                <a:latin typeface="Arial" charset="0"/>
              </a:defRPr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962400"/>
            <a:ext cx="7696200" cy="1371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charset="0"/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EACD4916-AD65-4177-88AA-4A909D90DCD5}" type="datetime1">
              <a:rPr lang="en-US"/>
              <a:pPr>
                <a:defRPr/>
              </a:pPr>
              <a:t>12/15/2011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Free Template from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0CEABA6D-FD87-4547-8832-EBAE21238296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D7506-2C27-4FB8-90AD-31FC23F6051C}" type="datetime1">
              <a:rPr lang="en-US"/>
              <a:pPr>
                <a:defRPr/>
              </a:pPr>
              <a:t>12/15/2011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Template from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41979-AF4C-4BC7-ABFE-BF7FBAB35A64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BECAE-2A12-4113-8989-9BD421ACB366}" type="datetime1">
              <a:rPr lang="en-US"/>
              <a:pPr>
                <a:defRPr/>
              </a:pPr>
              <a:t>12/15/2011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Template from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2BFE4-3FDC-4C6A-965B-D98FAE3A7ECD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2047B-4420-4B9C-A2D0-4C9015AA4AA8}" type="datetime1">
              <a:rPr lang="en-US"/>
              <a:pPr>
                <a:defRPr/>
              </a:pPr>
              <a:t>12/15/2011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Template from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748D1-C9F8-4C10-A668-25D953EB9560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16E6B-DAE8-47F3-963A-788C277B83AC}" type="datetime1">
              <a:rPr lang="en-US"/>
              <a:pPr>
                <a:defRPr/>
              </a:pPr>
              <a:t>12/15/2011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Template from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658EB-A50D-4801-AC27-34FD86BC38A8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F427C-1646-4EAD-A7CC-F8AD641CCB89}" type="datetime1">
              <a:rPr lang="en-US"/>
              <a:pPr>
                <a:defRPr/>
              </a:pPr>
              <a:t>12/15/2011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Template from www.brainybetty.com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C7C70-9E4D-4A03-9D23-BFDEE3C49C37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57700-F78C-4F26-9589-F00C47AE8138}" type="datetime1">
              <a:rPr lang="en-US"/>
              <a:pPr>
                <a:defRPr/>
              </a:pPr>
              <a:t>12/15/2011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Template from www.brainybetty.com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7C3BD-302C-4B7F-B314-BBE186557978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B641A-8CE1-459A-9061-098878CF3A7A}" type="datetime1">
              <a:rPr lang="en-US"/>
              <a:pPr>
                <a:defRPr/>
              </a:pPr>
              <a:t>12/15/2011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Template from www.brainybetty.com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B7E55-103C-4860-90CA-20EF81D58E30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E1C75-ABBA-4EBC-9846-4E8C3B512344}" type="datetime1">
              <a:rPr lang="en-US"/>
              <a:pPr>
                <a:defRPr/>
              </a:pPr>
              <a:t>12/15/2011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Template from www.brainybetty.com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738B2-9ACF-476B-9D2B-54A48A3DC993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CA803-5A99-4EBF-96E4-D75E2506B872}" type="datetime1">
              <a:rPr lang="en-US"/>
              <a:pPr>
                <a:defRPr/>
              </a:pPr>
              <a:t>12/15/2011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Template from www.brainybetty.com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AF965-C6D9-4B19-BA0A-FF6B6EB2326C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70BAE-2E48-45C9-A0D5-E577400C52A1}" type="datetime1">
              <a:rPr lang="en-US"/>
              <a:pPr>
                <a:defRPr/>
              </a:pPr>
              <a:t>12/15/2011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Template from www.brainybetty.com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C34CD-9D52-4925-9F04-3A31035831BF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BAC95C16-6124-49B9-89A5-D45FC8ABC678}" type="datetime1">
              <a:rPr lang="en-US"/>
              <a:pPr>
                <a:defRPr/>
              </a:pPr>
              <a:t>12/15/2011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629400"/>
            <a:ext cx="4648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Free Template from www.brainybetty.com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F99D95AF-6435-4202-A047-CAAABE3B1D73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.i.ua/photo/images/pic/5/6/2621265_71682b46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.i.ua/photo/images/pic/5/6/2621265_71682b46.pn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.i.ua/photo/images/pic/5/6/2621265_71682b46.pn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hyperlink" Target="http://i.i.ua/photo/images/pic/5/6/2621265_71682b46.png" TargetMode="External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.i.ua/photo/images/pic/5/6/2621265_71682b46.p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i.i.ua/photo/images/pic/5/6/2621265_71682b46.pn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picture-world.narod.ru/cos/98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osaica.ru/sites/default/files/news/preview/2011/08/02/remont_1.jpg" TargetMode="External"/><Relationship Id="rId13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12" Type="http://schemas.openxmlformats.org/officeDocument/2006/relationships/hyperlink" Target="http://www.objectiv.tv/news/18681/photos/NEWS872c8bbe1c9102c.jpg" TargetMode="External"/><Relationship Id="rId2" Type="http://schemas.openxmlformats.org/officeDocument/2006/relationships/hyperlink" Target="http://realnews.com.ua/uploads/posts/2011-03/1299074574_gosplew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.i.ua/photo/images/pic/5/6/2621265_71682b46.png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4.jpeg"/><Relationship Id="rId10" Type="http://schemas.openxmlformats.org/officeDocument/2006/relationships/hyperlink" Target="http://football.hiblogger.net/img/articles_img/4/2/b/35-7nyky.jpg" TargetMode="External"/><Relationship Id="rId4" Type="http://schemas.openxmlformats.org/officeDocument/2006/relationships/hyperlink" Target="http://www.city.kharkov.ua/images/gallery/691/5713.jpg" TargetMode="Externa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8.jpeg"/><Relationship Id="rId7" Type="http://schemas.openxmlformats.org/officeDocument/2006/relationships/image" Target="../media/image9.jpeg"/><Relationship Id="rId2" Type="http://schemas.openxmlformats.org/officeDocument/2006/relationships/hyperlink" Target="http://www.podkat.ru/uploads/posts/thumbs/1204890262_zs._osenju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001.radikal.ru/i196/1103/5e/4aaf96b713de.jpg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i.i.ua/photo/images/pic/5/6/2621265_71682b46.png" TargetMode="External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ppu.kharkov.ua/images/region/kharkov-420-400.gif" TargetMode="External"/><Relationship Id="rId7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.i.ua/photo/images/pic/5/6/2621265_71682b46.png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.i.ua/photo/images/pic/5/6/2621265_71682b46.pn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://img-fotki.yandex.ru/get/5906/yuri-usov-kharkov.12/0_5adb7_dec550ea_XL" TargetMode="External"/><Relationship Id="rId7" Type="http://schemas.openxmlformats.org/officeDocument/2006/relationships/hyperlink" Target="http://tourist.kharkov.ua/info/castles/d_ant.jpg" TargetMode="External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hyperlink" Target="http://i.i.ua/photo/images/pic/5/6/2621265_71682b46.png" TargetMode="External"/><Relationship Id="rId5" Type="http://schemas.openxmlformats.org/officeDocument/2006/relationships/hyperlink" Target="http://www.radikal.ru/" TargetMode="External"/><Relationship Id="rId10" Type="http://schemas.openxmlformats.org/officeDocument/2006/relationships/image" Target="../media/image20.jpeg"/><Relationship Id="rId4" Type="http://schemas.openxmlformats.org/officeDocument/2006/relationships/image" Target="../media/image16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i.i.ua/photo/images/pic/5/6/2621265_71682b46.pn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kirkwoodspiro.files.wordpress.com/2010/10/fotolia_14653918_subscription_xl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i.i.ua/photo/images/pic/5/6/2621265_71682b46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.i.ua/photo/images/pic/5/6/2621265_71682b46.pn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476250"/>
            <a:ext cx="7772400" cy="2438400"/>
          </a:xfrm>
        </p:spPr>
        <p:txBody>
          <a:bodyPr/>
          <a:lstStyle/>
          <a:p>
            <a:pPr eaLnBrk="1" hangingPunct="1"/>
            <a:r>
              <a:rPr lang="ru-RU" sz="7500" dirty="0" smtClean="0"/>
              <a:t>Харьков 2030 – ТОП</a:t>
            </a:r>
            <a:r>
              <a:rPr lang="en-US" sz="7500" dirty="0" smtClean="0"/>
              <a:t>-</a:t>
            </a:r>
            <a:r>
              <a:rPr lang="ru-RU" sz="7500" dirty="0" smtClean="0"/>
              <a:t>город мира</a:t>
            </a:r>
            <a:endParaRPr lang="en-US" sz="75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3213100"/>
            <a:ext cx="7696200" cy="137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dirty="0" smtClean="0"/>
              <a:t>Проект</a:t>
            </a:r>
            <a:r>
              <a:rPr lang="en-US" sz="2000" b="1" dirty="0" smtClean="0"/>
              <a:t> </a:t>
            </a:r>
            <a:r>
              <a:rPr lang="ru-RU" sz="2000" b="1" dirty="0" smtClean="0"/>
              <a:t> реконструкции Червонозаводского района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/>
              <a:t>Автор: Гончаренко Максим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/>
              <a:t>председатель районного ученического самоуправления,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/>
              <a:t>ученик 10-Б класса ХООШ №53 </a:t>
            </a:r>
            <a:endParaRPr lang="en-US" sz="2000" b="1" dirty="0" smtClean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827088" y="4508500"/>
            <a:ext cx="7700962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 dirty="0">
                <a:solidFill>
                  <a:schemeClr val="bg1"/>
                </a:solidFill>
              </a:rPr>
              <a:t>Культурно-оздоровительный комплекс «</a:t>
            </a:r>
            <a:r>
              <a:rPr lang="ru-RU" sz="4000" dirty="0" err="1">
                <a:solidFill>
                  <a:schemeClr val="bg1"/>
                </a:solidFill>
              </a:rPr>
              <a:t>Слобожанский</a:t>
            </a:r>
            <a:r>
              <a:rPr lang="ru-RU" sz="4000">
                <a:solidFill>
                  <a:schemeClr val="bg1"/>
                </a:solidFill>
              </a:rPr>
              <a:t>»</a:t>
            </a:r>
            <a:endParaRPr lang="en-US" sz="4000">
              <a:solidFill>
                <a:schemeClr val="bg1"/>
              </a:solidFill>
            </a:endParaRPr>
          </a:p>
        </p:txBody>
      </p:sp>
      <p:pic>
        <p:nvPicPr>
          <p:cNvPr id="3077" name="Picture 5" descr="Картинка 46 из 9309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8913"/>
            <a:ext cx="692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Місце для дати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449EBFE-83A1-4C6A-91AC-77ED72B23D70}" type="datetime1">
              <a:rPr lang="en-US"/>
              <a:pPr>
                <a:defRPr/>
              </a:pPr>
              <a:t>12/15/2011</a:t>
            </a:fld>
            <a:endParaRPr lang="en-US"/>
          </a:p>
        </p:txBody>
      </p:sp>
      <p:sp>
        <p:nvSpPr>
          <p:cNvPr id="3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Free Template from www.brainybetty.com</a:t>
            </a:r>
          </a:p>
        </p:txBody>
      </p:sp>
      <p:sp>
        <p:nvSpPr>
          <p:cNvPr id="3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EFB16-0457-4861-A371-FBBB5365ED54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2293" name="Rectangle 2"/>
          <p:cNvSpPr>
            <a:spLocks noChangeArrowheads="1"/>
          </p:cNvSpPr>
          <p:nvPr/>
        </p:nvSpPr>
        <p:spPr bwMode="auto">
          <a:xfrm>
            <a:off x="990600" y="0"/>
            <a:ext cx="81534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2294" name="Picture 3" descr="проез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8063" y="1773238"/>
            <a:ext cx="8135937" cy="34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AutoShape 4"/>
          <p:cNvSpPr>
            <a:spLocks noChangeArrowheads="1"/>
          </p:cNvSpPr>
          <p:nvPr/>
        </p:nvSpPr>
        <p:spPr bwMode="auto">
          <a:xfrm>
            <a:off x="1692275" y="3860800"/>
            <a:ext cx="431800" cy="4318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</a:t>
            </a:r>
          </a:p>
        </p:txBody>
      </p:sp>
      <p:sp>
        <p:nvSpPr>
          <p:cNvPr id="12296" name="AutoShape 5"/>
          <p:cNvSpPr>
            <a:spLocks noChangeArrowheads="1"/>
          </p:cNvSpPr>
          <p:nvPr/>
        </p:nvSpPr>
        <p:spPr bwMode="auto">
          <a:xfrm>
            <a:off x="3924300" y="3573463"/>
            <a:ext cx="431800" cy="360362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6</a:t>
            </a:r>
          </a:p>
        </p:txBody>
      </p:sp>
      <p:sp>
        <p:nvSpPr>
          <p:cNvPr id="12297" name="AutoShape 6"/>
          <p:cNvSpPr>
            <a:spLocks noChangeArrowheads="1"/>
          </p:cNvSpPr>
          <p:nvPr/>
        </p:nvSpPr>
        <p:spPr bwMode="auto">
          <a:xfrm>
            <a:off x="2268538" y="3933825"/>
            <a:ext cx="504825" cy="431800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5</a:t>
            </a:r>
          </a:p>
        </p:txBody>
      </p:sp>
      <p:sp>
        <p:nvSpPr>
          <p:cNvPr id="12298" name="AutoShape 7"/>
          <p:cNvSpPr>
            <a:spLocks noChangeArrowheads="1"/>
          </p:cNvSpPr>
          <p:nvPr/>
        </p:nvSpPr>
        <p:spPr bwMode="auto">
          <a:xfrm>
            <a:off x="2411413" y="4581525"/>
            <a:ext cx="431800" cy="431800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4</a:t>
            </a:r>
          </a:p>
        </p:txBody>
      </p:sp>
      <p:sp>
        <p:nvSpPr>
          <p:cNvPr id="12299" name="AutoShape 8"/>
          <p:cNvSpPr>
            <a:spLocks noChangeArrowheads="1"/>
          </p:cNvSpPr>
          <p:nvPr/>
        </p:nvSpPr>
        <p:spPr bwMode="auto">
          <a:xfrm>
            <a:off x="4284663" y="3933825"/>
            <a:ext cx="431800" cy="360363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3</a:t>
            </a:r>
          </a:p>
        </p:txBody>
      </p:sp>
      <p:sp>
        <p:nvSpPr>
          <p:cNvPr id="12300" name="AutoShape 9"/>
          <p:cNvSpPr>
            <a:spLocks noChangeArrowheads="1"/>
          </p:cNvSpPr>
          <p:nvPr/>
        </p:nvSpPr>
        <p:spPr bwMode="auto">
          <a:xfrm>
            <a:off x="8243888" y="4292600"/>
            <a:ext cx="433387" cy="504825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2</a:t>
            </a: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971550" y="5229225"/>
            <a:ext cx="2376488" cy="1628775"/>
          </a:xfrm>
          <a:prstGeom prst="rect">
            <a:avLst/>
          </a:prstGeom>
          <a:gradFill rotWithShape="1">
            <a:gsLst>
              <a:gs pos="0">
                <a:schemeClr val="folHlink">
                  <a:alpha val="36000"/>
                </a:schemeClr>
              </a:gs>
              <a:gs pos="50000">
                <a:schemeClr val="bg1">
                  <a:alpha val="38000"/>
                </a:schemeClr>
              </a:gs>
              <a:gs pos="100000">
                <a:schemeClr val="folHlink">
                  <a:alpha val="36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1400"/>
              <a:t>1 - «Донецкое городище»</a:t>
            </a:r>
          </a:p>
          <a:p>
            <a:pPr>
              <a:defRPr/>
            </a:pPr>
            <a:r>
              <a:rPr lang="ru-RU" sz="1400"/>
              <a:t>2 - Аэропорт</a:t>
            </a:r>
          </a:p>
          <a:p>
            <a:pPr>
              <a:defRPr/>
            </a:pPr>
            <a:r>
              <a:rPr lang="ru-RU" sz="1400"/>
              <a:t>3 - Хвойный лес</a:t>
            </a:r>
          </a:p>
          <a:p>
            <a:pPr>
              <a:defRPr/>
            </a:pPr>
            <a:r>
              <a:rPr lang="ru-RU" sz="1400"/>
              <a:t>4 - Река Уды</a:t>
            </a:r>
          </a:p>
          <a:p>
            <a:pPr>
              <a:defRPr/>
            </a:pPr>
            <a:r>
              <a:rPr lang="ru-RU" sz="1400"/>
              <a:t>5 – Луговая зона</a:t>
            </a:r>
          </a:p>
          <a:p>
            <a:pPr>
              <a:defRPr/>
            </a:pPr>
            <a:r>
              <a:rPr lang="ru-RU" sz="1400"/>
              <a:t>6 – Конноспортивный клуб</a:t>
            </a:r>
          </a:p>
          <a:p>
            <a:pPr>
              <a:defRPr/>
            </a:pPr>
            <a:r>
              <a:rPr lang="ru-RU" sz="1400"/>
              <a:t>7 – Зона пляжей (песок)</a:t>
            </a:r>
          </a:p>
        </p:txBody>
      </p:sp>
      <p:sp>
        <p:nvSpPr>
          <p:cNvPr id="12302" name="Rectangle 12"/>
          <p:cNvSpPr>
            <a:spLocks noGrp="1" noChangeArrowheads="1"/>
          </p:cNvSpPr>
          <p:nvPr>
            <p:ph type="title"/>
          </p:nvPr>
        </p:nvSpPr>
        <p:spPr>
          <a:xfrm>
            <a:off x="1476375" y="981075"/>
            <a:ext cx="7920038" cy="784225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chemeClr val="accent2"/>
                </a:solidFill>
                <a:latin typeface="Arial" charset="0"/>
              </a:rPr>
              <a:t>Этап №2: строительство вспомогательных объектов и благоустройство комплекса</a:t>
            </a:r>
          </a:p>
        </p:txBody>
      </p:sp>
      <p:sp>
        <p:nvSpPr>
          <p:cNvPr id="12303" name="Rectangle 13"/>
          <p:cNvSpPr>
            <a:spLocks noChangeArrowheads="1"/>
          </p:cNvSpPr>
          <p:nvPr/>
        </p:nvSpPr>
        <p:spPr bwMode="auto">
          <a:xfrm>
            <a:off x="1403350" y="115888"/>
            <a:ext cx="792162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009900"/>
                </a:solidFill>
              </a:rPr>
              <a:t>Проект: </a:t>
            </a:r>
            <a:r>
              <a:rPr lang="ru-RU" sz="2800" b="1">
                <a:solidFill>
                  <a:srgbClr val="009900"/>
                </a:solidFill>
                <a:latin typeface="Century Gothic" pitchFamily="34" charset="0"/>
              </a:rPr>
              <a:t>Культурно-оздоровительный комплекс «Слобожанский»</a:t>
            </a:r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3276600" y="5229225"/>
            <a:ext cx="3024188" cy="1628775"/>
          </a:xfrm>
          <a:prstGeom prst="rect">
            <a:avLst/>
          </a:prstGeom>
          <a:gradFill rotWithShape="1">
            <a:gsLst>
              <a:gs pos="0">
                <a:schemeClr val="folHlink">
                  <a:alpha val="36000"/>
                </a:schemeClr>
              </a:gs>
              <a:gs pos="50000">
                <a:schemeClr val="bg1">
                  <a:alpha val="38000"/>
                </a:schemeClr>
              </a:gs>
              <a:gs pos="100000">
                <a:schemeClr val="folHlink">
                  <a:alpha val="36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1400" dirty="0"/>
              <a:t>9 – </a:t>
            </a:r>
            <a:r>
              <a:rPr lang="ru-RU" sz="1400" dirty="0" smtClean="0"/>
              <a:t>Спортивно-развлекательный </a:t>
            </a:r>
            <a:endParaRPr lang="ru-RU" sz="1400" dirty="0"/>
          </a:p>
          <a:p>
            <a:pPr>
              <a:defRPr/>
            </a:pPr>
            <a:r>
              <a:rPr lang="ru-RU" sz="1400" dirty="0"/>
              <a:t>комплекс</a:t>
            </a:r>
          </a:p>
          <a:p>
            <a:pPr>
              <a:defRPr/>
            </a:pPr>
            <a:r>
              <a:rPr lang="ru-RU" sz="1400" dirty="0"/>
              <a:t>10 – </a:t>
            </a:r>
            <a:r>
              <a:rPr lang="ru-RU" sz="1400" dirty="0" smtClean="0"/>
              <a:t>Гостиница</a:t>
            </a:r>
            <a:endParaRPr lang="ru-RU" sz="1400" dirty="0"/>
          </a:p>
          <a:p>
            <a:pPr>
              <a:defRPr/>
            </a:pPr>
            <a:r>
              <a:rPr lang="ru-RU" sz="1400" dirty="0" smtClean="0"/>
              <a:t>11-Санация </a:t>
            </a:r>
            <a:r>
              <a:rPr lang="ru-RU" sz="1400" dirty="0"/>
              <a:t>и реконструкция озера</a:t>
            </a:r>
          </a:p>
          <a:p>
            <a:pPr>
              <a:defRPr/>
            </a:pPr>
            <a:r>
              <a:rPr lang="ru-RU" sz="1400" dirty="0"/>
              <a:t>12 – </a:t>
            </a:r>
            <a:r>
              <a:rPr lang="ru-RU" sz="1400" dirty="0" smtClean="0"/>
              <a:t>Благоустройство </a:t>
            </a:r>
            <a:r>
              <a:rPr lang="ru-RU" sz="1400" dirty="0"/>
              <a:t>пляжей</a:t>
            </a:r>
          </a:p>
          <a:p>
            <a:pPr>
              <a:defRPr/>
            </a:pPr>
            <a:r>
              <a:rPr lang="ru-RU" sz="1400" dirty="0"/>
              <a:t>13 – </a:t>
            </a:r>
            <a:r>
              <a:rPr lang="ru-RU" sz="1400" dirty="0" smtClean="0"/>
              <a:t>Детские </a:t>
            </a:r>
            <a:r>
              <a:rPr lang="ru-RU" sz="1400" dirty="0"/>
              <a:t>площадки</a:t>
            </a:r>
          </a:p>
          <a:p>
            <a:pPr>
              <a:defRPr/>
            </a:pPr>
            <a:r>
              <a:rPr lang="ru-RU" sz="1400" dirty="0"/>
              <a:t>14 - </a:t>
            </a:r>
            <a:r>
              <a:rPr lang="ru-RU" sz="1400" dirty="0" smtClean="0"/>
              <a:t>Корты</a:t>
            </a:r>
            <a:endParaRPr lang="ru-RU" sz="1400" dirty="0"/>
          </a:p>
        </p:txBody>
      </p:sp>
      <p:sp>
        <p:nvSpPr>
          <p:cNvPr id="12305" name="Rectangle 16"/>
          <p:cNvSpPr>
            <a:spLocks noChangeArrowheads="1"/>
          </p:cNvSpPr>
          <p:nvPr/>
        </p:nvSpPr>
        <p:spPr bwMode="auto">
          <a:xfrm>
            <a:off x="3851275" y="1989138"/>
            <a:ext cx="360363" cy="504825"/>
          </a:xfrm>
          <a:prstGeom prst="rect">
            <a:avLst/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3419475" y="2276475"/>
            <a:ext cx="360363" cy="360363"/>
          </a:xfrm>
          <a:prstGeom prst="rect">
            <a:avLst/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6264275" y="5229225"/>
            <a:ext cx="2879725" cy="1628775"/>
          </a:xfrm>
          <a:prstGeom prst="rect">
            <a:avLst/>
          </a:prstGeom>
          <a:gradFill rotWithShape="1">
            <a:gsLst>
              <a:gs pos="0">
                <a:schemeClr val="folHlink">
                  <a:alpha val="36000"/>
                </a:schemeClr>
              </a:gs>
              <a:gs pos="50000">
                <a:schemeClr val="bg1">
                  <a:alpha val="38000"/>
                </a:schemeClr>
              </a:gs>
              <a:gs pos="100000">
                <a:schemeClr val="folHlink">
                  <a:alpha val="36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1400" dirty="0"/>
              <a:t>15 – </a:t>
            </a:r>
            <a:r>
              <a:rPr lang="ru-RU" sz="1400" dirty="0" smtClean="0"/>
              <a:t>Сквер </a:t>
            </a:r>
            <a:r>
              <a:rPr lang="ru-RU" sz="1400" dirty="0"/>
              <a:t>в фасадной зоне</a:t>
            </a:r>
          </a:p>
          <a:p>
            <a:pPr>
              <a:defRPr/>
            </a:pPr>
            <a:r>
              <a:rPr lang="ru-RU" sz="1400" dirty="0"/>
              <a:t>16 – </a:t>
            </a:r>
            <a:r>
              <a:rPr lang="ru-RU" sz="1400" dirty="0" smtClean="0"/>
              <a:t>Зона </a:t>
            </a:r>
            <a:r>
              <a:rPr lang="ru-RU" sz="1400" dirty="0"/>
              <a:t>отдыха «Хуторок»</a:t>
            </a:r>
          </a:p>
          <a:p>
            <a:pPr>
              <a:defRPr/>
            </a:pPr>
            <a:r>
              <a:rPr lang="ru-RU" sz="1400" dirty="0"/>
              <a:t>17– комплекс «Киевская Русь»</a:t>
            </a:r>
          </a:p>
          <a:p>
            <a:pPr>
              <a:defRPr/>
            </a:pPr>
            <a:r>
              <a:rPr lang="ru-RU" sz="1400" dirty="0" smtClean="0"/>
              <a:t>18- Взлетно-посадочная </a:t>
            </a:r>
            <a:r>
              <a:rPr lang="ru-RU" sz="1400" dirty="0"/>
              <a:t>полоса</a:t>
            </a:r>
          </a:p>
          <a:p>
            <a:pPr>
              <a:defRPr/>
            </a:pPr>
            <a:r>
              <a:rPr lang="ru-RU" sz="1400" dirty="0"/>
              <a:t>19 </a:t>
            </a:r>
            <a:r>
              <a:rPr lang="ru-RU" sz="1400" dirty="0" smtClean="0"/>
              <a:t>–Туристические </a:t>
            </a:r>
            <a:r>
              <a:rPr lang="ru-RU" sz="1400" dirty="0"/>
              <a:t>маршруты</a:t>
            </a:r>
          </a:p>
          <a:p>
            <a:pPr>
              <a:defRPr/>
            </a:pPr>
            <a:r>
              <a:rPr lang="ru-RU" sz="1400" dirty="0"/>
              <a:t>20 – </a:t>
            </a:r>
            <a:r>
              <a:rPr lang="ru-RU" sz="1400" dirty="0" smtClean="0"/>
              <a:t>Трасса </a:t>
            </a:r>
            <a:r>
              <a:rPr lang="ru-RU" sz="1400" dirty="0"/>
              <a:t>для картингов</a:t>
            </a:r>
          </a:p>
          <a:p>
            <a:pPr>
              <a:defRPr/>
            </a:pPr>
            <a:r>
              <a:rPr lang="ru-RU" sz="1400" dirty="0"/>
              <a:t>21 – </a:t>
            </a:r>
            <a:r>
              <a:rPr lang="ru-RU" sz="1400" dirty="0" err="1" smtClean="0"/>
              <a:t>Пейнтбольная</a:t>
            </a:r>
            <a:r>
              <a:rPr lang="ru-RU" sz="1400" dirty="0" smtClean="0"/>
              <a:t> </a:t>
            </a:r>
            <a:r>
              <a:rPr lang="ru-RU" sz="1400" dirty="0"/>
              <a:t>зона</a:t>
            </a:r>
          </a:p>
        </p:txBody>
      </p:sp>
      <p:sp>
        <p:nvSpPr>
          <p:cNvPr id="12308" name="Rectangle 19"/>
          <p:cNvSpPr>
            <a:spLocks noChangeArrowheads="1"/>
          </p:cNvSpPr>
          <p:nvPr/>
        </p:nvSpPr>
        <p:spPr bwMode="auto">
          <a:xfrm>
            <a:off x="4284663" y="2492375"/>
            <a:ext cx="360362" cy="360363"/>
          </a:xfrm>
          <a:prstGeom prst="rect">
            <a:avLst/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2309" name="Rectangle 20"/>
          <p:cNvSpPr>
            <a:spLocks noChangeArrowheads="1"/>
          </p:cNvSpPr>
          <p:nvPr/>
        </p:nvSpPr>
        <p:spPr bwMode="auto">
          <a:xfrm>
            <a:off x="4572000" y="3068638"/>
            <a:ext cx="360363" cy="360362"/>
          </a:xfrm>
          <a:prstGeom prst="rect">
            <a:avLst/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2484438" y="3573463"/>
            <a:ext cx="360362" cy="360362"/>
          </a:xfrm>
          <a:prstGeom prst="rect">
            <a:avLst/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4716463" y="3789363"/>
            <a:ext cx="360362" cy="360362"/>
          </a:xfrm>
          <a:prstGeom prst="rect">
            <a:avLst/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4572000" y="1989138"/>
            <a:ext cx="360363" cy="360362"/>
          </a:xfrm>
          <a:prstGeom prst="rect">
            <a:avLst/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3779838" y="2708275"/>
            <a:ext cx="360362" cy="360363"/>
          </a:xfrm>
          <a:prstGeom prst="rect">
            <a:avLst/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4932363" y="2492375"/>
            <a:ext cx="360362" cy="360363"/>
          </a:xfrm>
          <a:prstGeom prst="rect">
            <a:avLst/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35866" name="Rectangle 26"/>
          <p:cNvSpPr>
            <a:spLocks noChangeArrowheads="1"/>
          </p:cNvSpPr>
          <p:nvPr/>
        </p:nvSpPr>
        <p:spPr bwMode="auto">
          <a:xfrm>
            <a:off x="3348038" y="1844675"/>
            <a:ext cx="360362" cy="360363"/>
          </a:xfrm>
          <a:prstGeom prst="rect">
            <a:avLst/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35869" name="Line 29"/>
          <p:cNvSpPr>
            <a:spLocks noChangeShapeType="1"/>
          </p:cNvSpPr>
          <p:nvPr/>
        </p:nvSpPr>
        <p:spPr bwMode="auto">
          <a:xfrm flipH="1">
            <a:off x="3203575" y="3933825"/>
            <a:ext cx="792163" cy="4318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70" name="Line 30"/>
          <p:cNvSpPr>
            <a:spLocks noChangeShapeType="1"/>
          </p:cNvSpPr>
          <p:nvPr/>
        </p:nvSpPr>
        <p:spPr bwMode="auto">
          <a:xfrm flipH="1">
            <a:off x="3419475" y="4149725"/>
            <a:ext cx="792163" cy="4318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71" name="Line 31"/>
          <p:cNvSpPr>
            <a:spLocks noChangeShapeType="1"/>
          </p:cNvSpPr>
          <p:nvPr/>
        </p:nvSpPr>
        <p:spPr bwMode="auto">
          <a:xfrm flipH="1">
            <a:off x="3635375" y="4365625"/>
            <a:ext cx="792163" cy="4318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72" name="Rectangle 32"/>
          <p:cNvSpPr>
            <a:spLocks noChangeArrowheads="1"/>
          </p:cNvSpPr>
          <p:nvPr/>
        </p:nvSpPr>
        <p:spPr bwMode="auto">
          <a:xfrm>
            <a:off x="3635375" y="4221163"/>
            <a:ext cx="360363" cy="360362"/>
          </a:xfrm>
          <a:prstGeom prst="rect">
            <a:avLst/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35873" name="Rectangle 33"/>
          <p:cNvSpPr>
            <a:spLocks noChangeArrowheads="1"/>
          </p:cNvSpPr>
          <p:nvPr/>
        </p:nvSpPr>
        <p:spPr bwMode="auto">
          <a:xfrm>
            <a:off x="2843213" y="4149725"/>
            <a:ext cx="360362" cy="360363"/>
          </a:xfrm>
          <a:prstGeom prst="rect">
            <a:avLst/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35874" name="Rectangle 34"/>
          <p:cNvSpPr>
            <a:spLocks noChangeArrowheads="1"/>
          </p:cNvSpPr>
          <p:nvPr/>
        </p:nvSpPr>
        <p:spPr bwMode="auto">
          <a:xfrm>
            <a:off x="3419475" y="4724400"/>
            <a:ext cx="360363" cy="360363"/>
          </a:xfrm>
          <a:prstGeom prst="rect">
            <a:avLst/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21</a:t>
            </a:r>
          </a:p>
        </p:txBody>
      </p:sp>
      <p:pic>
        <p:nvPicPr>
          <p:cNvPr id="12322" name="Picture 35" descr="Картинка 46 из 9309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8913"/>
            <a:ext cx="692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1" grpId="0" animBg="1"/>
      <p:bldP spid="35862" grpId="0" animBg="1"/>
      <p:bldP spid="35863" grpId="0" animBg="1"/>
      <p:bldP spid="35864" grpId="0" animBg="1"/>
      <p:bldP spid="35865" grpId="0" animBg="1"/>
      <p:bldP spid="35866" grpId="0" animBg="1"/>
      <p:bldP spid="35869" grpId="0" animBg="1"/>
      <p:bldP spid="35870" grpId="0" animBg="1"/>
      <p:bldP spid="35871" grpId="0" animBg="1"/>
      <p:bldP spid="35872" grpId="0" animBg="1"/>
      <p:bldP spid="35873" grpId="0" animBg="1"/>
      <p:bldP spid="3587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Місце для дати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15D0A0A-ECE4-4075-9E37-A1EAEAC79E66}" type="datetime1">
              <a:rPr lang="en-US"/>
              <a:pPr>
                <a:defRPr/>
              </a:pPr>
              <a:t>12/15/2011</a:t>
            </a:fld>
            <a:endParaRPr lang="en-US"/>
          </a:p>
        </p:txBody>
      </p:sp>
      <p:sp>
        <p:nvSpPr>
          <p:cNvPr id="3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Free Template from www.brainybetty.com</a:t>
            </a:r>
          </a:p>
        </p:txBody>
      </p:sp>
      <p:sp>
        <p:nvSpPr>
          <p:cNvPr id="3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01FCC7-260B-47DE-9538-C86030F92F7F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3317" name="Rectangle 2"/>
          <p:cNvSpPr>
            <a:spLocks noChangeArrowheads="1"/>
          </p:cNvSpPr>
          <p:nvPr/>
        </p:nvSpPr>
        <p:spPr bwMode="auto">
          <a:xfrm>
            <a:off x="990600" y="0"/>
            <a:ext cx="81534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3318" name="Picture 3" descr="проез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8063" y="1844675"/>
            <a:ext cx="8135937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AutoShape 4"/>
          <p:cNvSpPr>
            <a:spLocks noChangeArrowheads="1"/>
          </p:cNvSpPr>
          <p:nvPr/>
        </p:nvSpPr>
        <p:spPr bwMode="auto">
          <a:xfrm>
            <a:off x="1619250" y="3860800"/>
            <a:ext cx="431800" cy="4318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</a:t>
            </a:r>
          </a:p>
        </p:txBody>
      </p:sp>
      <p:sp>
        <p:nvSpPr>
          <p:cNvPr id="13320" name="AutoShape 5"/>
          <p:cNvSpPr>
            <a:spLocks noChangeArrowheads="1"/>
          </p:cNvSpPr>
          <p:nvPr/>
        </p:nvSpPr>
        <p:spPr bwMode="auto">
          <a:xfrm>
            <a:off x="3708400" y="3573463"/>
            <a:ext cx="431800" cy="360362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6</a:t>
            </a:r>
          </a:p>
        </p:txBody>
      </p:sp>
      <p:sp>
        <p:nvSpPr>
          <p:cNvPr id="13321" name="AutoShape 6"/>
          <p:cNvSpPr>
            <a:spLocks noChangeArrowheads="1"/>
          </p:cNvSpPr>
          <p:nvPr/>
        </p:nvSpPr>
        <p:spPr bwMode="auto">
          <a:xfrm>
            <a:off x="2484438" y="4005263"/>
            <a:ext cx="504825" cy="431800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5</a:t>
            </a:r>
          </a:p>
        </p:txBody>
      </p:sp>
      <p:sp>
        <p:nvSpPr>
          <p:cNvPr id="13322" name="AutoShape 7"/>
          <p:cNvSpPr>
            <a:spLocks noChangeArrowheads="1"/>
          </p:cNvSpPr>
          <p:nvPr/>
        </p:nvSpPr>
        <p:spPr bwMode="auto">
          <a:xfrm>
            <a:off x="2555875" y="4724400"/>
            <a:ext cx="431800" cy="431800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4</a:t>
            </a:r>
          </a:p>
        </p:txBody>
      </p:sp>
      <p:sp>
        <p:nvSpPr>
          <p:cNvPr id="13323" name="AutoShape 8"/>
          <p:cNvSpPr>
            <a:spLocks noChangeArrowheads="1"/>
          </p:cNvSpPr>
          <p:nvPr/>
        </p:nvSpPr>
        <p:spPr bwMode="auto">
          <a:xfrm>
            <a:off x="4211638" y="3860800"/>
            <a:ext cx="431800" cy="360363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3</a:t>
            </a:r>
          </a:p>
        </p:txBody>
      </p:sp>
      <p:sp>
        <p:nvSpPr>
          <p:cNvPr id="13324" name="AutoShape 9"/>
          <p:cNvSpPr>
            <a:spLocks noChangeArrowheads="1"/>
          </p:cNvSpPr>
          <p:nvPr/>
        </p:nvSpPr>
        <p:spPr bwMode="auto">
          <a:xfrm>
            <a:off x="8243888" y="4365625"/>
            <a:ext cx="433387" cy="504825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2</a:t>
            </a: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971550" y="5229225"/>
            <a:ext cx="2376488" cy="1628775"/>
          </a:xfrm>
          <a:prstGeom prst="rect">
            <a:avLst/>
          </a:prstGeom>
          <a:gradFill rotWithShape="1">
            <a:gsLst>
              <a:gs pos="0">
                <a:schemeClr val="folHlink">
                  <a:alpha val="36000"/>
                </a:schemeClr>
              </a:gs>
              <a:gs pos="50000">
                <a:schemeClr val="bg1">
                  <a:alpha val="38000"/>
                </a:schemeClr>
              </a:gs>
              <a:gs pos="100000">
                <a:schemeClr val="folHlink">
                  <a:alpha val="36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1400"/>
              <a:t>1 - «Донецкое городище»</a:t>
            </a:r>
          </a:p>
          <a:p>
            <a:pPr>
              <a:defRPr/>
            </a:pPr>
            <a:r>
              <a:rPr lang="ru-RU" sz="1400"/>
              <a:t>2 - Аэропорт</a:t>
            </a:r>
          </a:p>
          <a:p>
            <a:pPr>
              <a:defRPr/>
            </a:pPr>
            <a:r>
              <a:rPr lang="ru-RU" sz="1400"/>
              <a:t>3 - Хвойный лес</a:t>
            </a:r>
          </a:p>
          <a:p>
            <a:pPr>
              <a:defRPr/>
            </a:pPr>
            <a:r>
              <a:rPr lang="ru-RU" sz="1400"/>
              <a:t>4 - Река Уды</a:t>
            </a:r>
          </a:p>
          <a:p>
            <a:pPr>
              <a:defRPr/>
            </a:pPr>
            <a:r>
              <a:rPr lang="ru-RU" sz="1400"/>
              <a:t>5 – Луговая зона</a:t>
            </a:r>
          </a:p>
          <a:p>
            <a:pPr>
              <a:defRPr/>
            </a:pPr>
            <a:r>
              <a:rPr lang="ru-RU" sz="1400"/>
              <a:t>6 – Конноспортивный клуб</a:t>
            </a:r>
          </a:p>
          <a:p>
            <a:pPr>
              <a:defRPr/>
            </a:pPr>
            <a:r>
              <a:rPr lang="ru-RU" sz="1400"/>
              <a:t>7 – Зона пляжей (песок)</a:t>
            </a:r>
          </a:p>
        </p:txBody>
      </p:sp>
      <p:sp>
        <p:nvSpPr>
          <p:cNvPr id="13326" name="Rectangle 11"/>
          <p:cNvSpPr>
            <a:spLocks noGrp="1" noChangeArrowheads="1"/>
          </p:cNvSpPr>
          <p:nvPr>
            <p:ph type="title"/>
          </p:nvPr>
        </p:nvSpPr>
        <p:spPr>
          <a:xfrm>
            <a:off x="971550" y="981075"/>
            <a:ext cx="7993063" cy="784225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chemeClr val="accent2"/>
                </a:solidFill>
                <a:latin typeface="Arial" charset="0"/>
              </a:rPr>
              <a:t>Этап №3: реконструкция подъездных дорог, организация транспортного обеспечения, </a:t>
            </a:r>
            <a:r>
              <a:rPr lang="en-US" sz="2000" b="1" smtClean="0">
                <a:solidFill>
                  <a:schemeClr val="accent2"/>
                </a:solidFill>
                <a:latin typeface="Arial" charset="0"/>
              </a:rPr>
              <a:t>PR</a:t>
            </a:r>
            <a:r>
              <a:rPr lang="ru-RU" sz="2000" b="1" smtClean="0">
                <a:solidFill>
                  <a:schemeClr val="accent2"/>
                </a:solidFill>
                <a:latin typeface="Arial" charset="0"/>
              </a:rPr>
              <a:t>- поддержка</a:t>
            </a:r>
          </a:p>
        </p:txBody>
      </p:sp>
      <p:sp>
        <p:nvSpPr>
          <p:cNvPr id="13327" name="Rectangle 12"/>
          <p:cNvSpPr>
            <a:spLocks noChangeArrowheads="1"/>
          </p:cNvSpPr>
          <p:nvPr/>
        </p:nvSpPr>
        <p:spPr bwMode="auto">
          <a:xfrm>
            <a:off x="1042988" y="115888"/>
            <a:ext cx="792162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009900"/>
                </a:solidFill>
              </a:rPr>
              <a:t>Проект: </a:t>
            </a:r>
            <a:r>
              <a:rPr lang="ru-RU" sz="2800" b="1">
                <a:solidFill>
                  <a:srgbClr val="009900"/>
                </a:solidFill>
                <a:latin typeface="Century Gothic" pitchFamily="34" charset="0"/>
              </a:rPr>
              <a:t>Культурно-оздоровительный комплекс «Слобожанский»</a:t>
            </a: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3276600" y="5229225"/>
            <a:ext cx="3024188" cy="1628775"/>
          </a:xfrm>
          <a:prstGeom prst="rect">
            <a:avLst/>
          </a:prstGeom>
          <a:gradFill rotWithShape="1">
            <a:gsLst>
              <a:gs pos="0">
                <a:schemeClr val="folHlink">
                  <a:alpha val="36000"/>
                </a:schemeClr>
              </a:gs>
              <a:gs pos="50000">
                <a:schemeClr val="bg1">
                  <a:alpha val="38000"/>
                </a:schemeClr>
              </a:gs>
              <a:gs pos="100000">
                <a:schemeClr val="folHlink">
                  <a:alpha val="36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1400" dirty="0"/>
              <a:t>9 – </a:t>
            </a:r>
            <a:r>
              <a:rPr lang="ru-RU" sz="1400" dirty="0" smtClean="0"/>
              <a:t>Спортивно-развлекательный </a:t>
            </a:r>
            <a:endParaRPr lang="ru-RU" sz="1400" dirty="0"/>
          </a:p>
          <a:p>
            <a:pPr>
              <a:defRPr/>
            </a:pPr>
            <a:r>
              <a:rPr lang="ru-RU" sz="1400" dirty="0"/>
              <a:t>комплекс</a:t>
            </a:r>
          </a:p>
          <a:p>
            <a:pPr>
              <a:defRPr/>
            </a:pPr>
            <a:r>
              <a:rPr lang="ru-RU" sz="1400" dirty="0"/>
              <a:t>10 – </a:t>
            </a:r>
            <a:r>
              <a:rPr lang="ru-RU" sz="1400" dirty="0" smtClean="0"/>
              <a:t>Гостиница</a:t>
            </a:r>
            <a:endParaRPr lang="ru-RU" sz="1400" dirty="0"/>
          </a:p>
          <a:p>
            <a:pPr>
              <a:defRPr/>
            </a:pPr>
            <a:r>
              <a:rPr lang="ru-RU" sz="1400" dirty="0" smtClean="0"/>
              <a:t>11-Санация </a:t>
            </a:r>
            <a:r>
              <a:rPr lang="ru-RU" sz="1400" dirty="0"/>
              <a:t>и реконструкция озера</a:t>
            </a:r>
          </a:p>
          <a:p>
            <a:pPr>
              <a:defRPr/>
            </a:pPr>
            <a:r>
              <a:rPr lang="ru-RU" sz="1400" dirty="0"/>
              <a:t>12 – </a:t>
            </a:r>
            <a:r>
              <a:rPr lang="ru-RU" sz="1400" dirty="0" smtClean="0"/>
              <a:t>Благоустройство </a:t>
            </a:r>
            <a:r>
              <a:rPr lang="ru-RU" sz="1400" dirty="0"/>
              <a:t>пляжей</a:t>
            </a:r>
          </a:p>
          <a:p>
            <a:pPr>
              <a:defRPr/>
            </a:pPr>
            <a:r>
              <a:rPr lang="ru-RU" sz="1400" dirty="0"/>
              <a:t>13 – </a:t>
            </a:r>
            <a:r>
              <a:rPr lang="ru-RU" sz="1400" dirty="0" smtClean="0"/>
              <a:t>Детские </a:t>
            </a:r>
            <a:r>
              <a:rPr lang="ru-RU" sz="1400" dirty="0"/>
              <a:t>площадки</a:t>
            </a:r>
          </a:p>
          <a:p>
            <a:pPr>
              <a:defRPr/>
            </a:pPr>
            <a:r>
              <a:rPr lang="ru-RU" sz="1400" dirty="0"/>
              <a:t>14 - </a:t>
            </a:r>
            <a:r>
              <a:rPr lang="ru-RU" sz="1400" dirty="0" smtClean="0"/>
              <a:t>Корты</a:t>
            </a:r>
            <a:endParaRPr lang="ru-RU" sz="1400" dirty="0"/>
          </a:p>
        </p:txBody>
      </p:sp>
      <p:sp>
        <p:nvSpPr>
          <p:cNvPr id="13329" name="Rectangle 14"/>
          <p:cNvSpPr>
            <a:spLocks noChangeArrowheads="1"/>
          </p:cNvSpPr>
          <p:nvPr/>
        </p:nvSpPr>
        <p:spPr bwMode="auto">
          <a:xfrm>
            <a:off x="3851275" y="2060575"/>
            <a:ext cx="360363" cy="504825"/>
          </a:xfrm>
          <a:prstGeom prst="rect">
            <a:avLst/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3330" name="Rectangle 15"/>
          <p:cNvSpPr>
            <a:spLocks noChangeArrowheads="1"/>
          </p:cNvSpPr>
          <p:nvPr/>
        </p:nvSpPr>
        <p:spPr bwMode="auto">
          <a:xfrm>
            <a:off x="3348038" y="2276475"/>
            <a:ext cx="360362" cy="360363"/>
          </a:xfrm>
          <a:prstGeom prst="rect">
            <a:avLst/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6264275" y="5229225"/>
            <a:ext cx="2879725" cy="1628775"/>
          </a:xfrm>
          <a:prstGeom prst="rect">
            <a:avLst/>
          </a:prstGeom>
          <a:gradFill rotWithShape="1">
            <a:gsLst>
              <a:gs pos="0">
                <a:schemeClr val="folHlink">
                  <a:alpha val="36000"/>
                </a:schemeClr>
              </a:gs>
              <a:gs pos="50000">
                <a:schemeClr val="bg1">
                  <a:alpha val="38000"/>
                </a:schemeClr>
              </a:gs>
              <a:gs pos="100000">
                <a:schemeClr val="folHlink">
                  <a:alpha val="36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1400" dirty="0"/>
              <a:t>15 – </a:t>
            </a:r>
            <a:r>
              <a:rPr lang="ru-RU" sz="1400" dirty="0" smtClean="0"/>
              <a:t>Сквер </a:t>
            </a:r>
            <a:r>
              <a:rPr lang="ru-RU" sz="1400" dirty="0"/>
              <a:t>в фасадной зоне</a:t>
            </a:r>
          </a:p>
          <a:p>
            <a:pPr>
              <a:defRPr/>
            </a:pPr>
            <a:r>
              <a:rPr lang="ru-RU" sz="1400" dirty="0"/>
              <a:t>16 – </a:t>
            </a:r>
            <a:r>
              <a:rPr lang="ru-RU" sz="1400" dirty="0" smtClean="0"/>
              <a:t>Зона </a:t>
            </a:r>
            <a:r>
              <a:rPr lang="ru-RU" sz="1400" dirty="0"/>
              <a:t>отдыха «Хуторок»</a:t>
            </a:r>
          </a:p>
          <a:p>
            <a:pPr>
              <a:defRPr/>
            </a:pPr>
            <a:r>
              <a:rPr lang="ru-RU" sz="1400" dirty="0"/>
              <a:t>17– </a:t>
            </a:r>
            <a:r>
              <a:rPr lang="ru-RU" sz="1400" dirty="0" smtClean="0"/>
              <a:t>Комплекс </a:t>
            </a:r>
            <a:r>
              <a:rPr lang="ru-RU" sz="1400" dirty="0"/>
              <a:t>«Киевская Русь»</a:t>
            </a:r>
          </a:p>
          <a:p>
            <a:pPr>
              <a:defRPr/>
            </a:pPr>
            <a:r>
              <a:rPr lang="ru-RU" sz="1400" dirty="0" smtClean="0"/>
              <a:t>18-Взлетно-посадочная </a:t>
            </a:r>
            <a:r>
              <a:rPr lang="ru-RU" sz="1400" dirty="0"/>
              <a:t>полоса</a:t>
            </a:r>
          </a:p>
          <a:p>
            <a:pPr>
              <a:defRPr/>
            </a:pPr>
            <a:r>
              <a:rPr lang="ru-RU" sz="1400" dirty="0"/>
              <a:t>19 – </a:t>
            </a:r>
            <a:r>
              <a:rPr lang="ru-RU" sz="1400" dirty="0" smtClean="0"/>
              <a:t>Туристические </a:t>
            </a:r>
            <a:r>
              <a:rPr lang="ru-RU" sz="1400" dirty="0"/>
              <a:t>маршруты</a:t>
            </a:r>
          </a:p>
          <a:p>
            <a:pPr>
              <a:defRPr/>
            </a:pPr>
            <a:r>
              <a:rPr lang="ru-RU" sz="1400" dirty="0"/>
              <a:t>20 – </a:t>
            </a:r>
            <a:r>
              <a:rPr lang="ru-RU" sz="1400" dirty="0" smtClean="0"/>
              <a:t>Трасса </a:t>
            </a:r>
            <a:r>
              <a:rPr lang="ru-RU" sz="1400" dirty="0"/>
              <a:t>для картингов</a:t>
            </a:r>
          </a:p>
          <a:p>
            <a:pPr>
              <a:defRPr/>
            </a:pPr>
            <a:r>
              <a:rPr lang="ru-RU" sz="1400" dirty="0"/>
              <a:t>21 – </a:t>
            </a:r>
            <a:r>
              <a:rPr lang="ru-RU" sz="1400" dirty="0" err="1" smtClean="0"/>
              <a:t>Пейнтбольная</a:t>
            </a:r>
            <a:r>
              <a:rPr lang="ru-RU" sz="1400" dirty="0" smtClean="0"/>
              <a:t>  </a:t>
            </a:r>
            <a:r>
              <a:rPr lang="ru-RU" sz="1400" dirty="0"/>
              <a:t>зона</a:t>
            </a:r>
          </a:p>
        </p:txBody>
      </p:sp>
      <p:sp>
        <p:nvSpPr>
          <p:cNvPr id="13332" name="Rectangle 17"/>
          <p:cNvSpPr>
            <a:spLocks noChangeArrowheads="1"/>
          </p:cNvSpPr>
          <p:nvPr/>
        </p:nvSpPr>
        <p:spPr bwMode="auto">
          <a:xfrm>
            <a:off x="4356100" y="2492375"/>
            <a:ext cx="360363" cy="360363"/>
          </a:xfrm>
          <a:prstGeom prst="rect">
            <a:avLst/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3333" name="Rectangle 18"/>
          <p:cNvSpPr>
            <a:spLocks noChangeArrowheads="1"/>
          </p:cNvSpPr>
          <p:nvPr/>
        </p:nvSpPr>
        <p:spPr bwMode="auto">
          <a:xfrm>
            <a:off x="4500563" y="3141663"/>
            <a:ext cx="360362" cy="360362"/>
          </a:xfrm>
          <a:prstGeom prst="rect">
            <a:avLst/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3334" name="Rectangle 19"/>
          <p:cNvSpPr>
            <a:spLocks noChangeArrowheads="1"/>
          </p:cNvSpPr>
          <p:nvPr/>
        </p:nvSpPr>
        <p:spPr bwMode="auto">
          <a:xfrm>
            <a:off x="2411413" y="3644900"/>
            <a:ext cx="360362" cy="360363"/>
          </a:xfrm>
          <a:prstGeom prst="rect">
            <a:avLst/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13335" name="Rectangle 20"/>
          <p:cNvSpPr>
            <a:spLocks noChangeArrowheads="1"/>
          </p:cNvSpPr>
          <p:nvPr/>
        </p:nvSpPr>
        <p:spPr bwMode="auto">
          <a:xfrm>
            <a:off x="4643438" y="3933825"/>
            <a:ext cx="360362" cy="360363"/>
          </a:xfrm>
          <a:prstGeom prst="rect">
            <a:avLst/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13336" name="Rectangle 21"/>
          <p:cNvSpPr>
            <a:spLocks noChangeArrowheads="1"/>
          </p:cNvSpPr>
          <p:nvPr/>
        </p:nvSpPr>
        <p:spPr bwMode="auto">
          <a:xfrm>
            <a:off x="4572000" y="1916113"/>
            <a:ext cx="360363" cy="360362"/>
          </a:xfrm>
          <a:prstGeom prst="rect">
            <a:avLst/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13337" name="Rectangle 22"/>
          <p:cNvSpPr>
            <a:spLocks noChangeArrowheads="1"/>
          </p:cNvSpPr>
          <p:nvPr/>
        </p:nvSpPr>
        <p:spPr bwMode="auto">
          <a:xfrm>
            <a:off x="3779838" y="2781300"/>
            <a:ext cx="360362" cy="360363"/>
          </a:xfrm>
          <a:prstGeom prst="rect">
            <a:avLst/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13338" name="Rectangle 23"/>
          <p:cNvSpPr>
            <a:spLocks noChangeArrowheads="1"/>
          </p:cNvSpPr>
          <p:nvPr/>
        </p:nvSpPr>
        <p:spPr bwMode="auto">
          <a:xfrm>
            <a:off x="4859338" y="2565400"/>
            <a:ext cx="360362" cy="360363"/>
          </a:xfrm>
          <a:prstGeom prst="rect">
            <a:avLst/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13339" name="Rectangle 24"/>
          <p:cNvSpPr>
            <a:spLocks noChangeArrowheads="1"/>
          </p:cNvSpPr>
          <p:nvPr/>
        </p:nvSpPr>
        <p:spPr bwMode="auto">
          <a:xfrm>
            <a:off x="3276600" y="1844675"/>
            <a:ext cx="360363" cy="360363"/>
          </a:xfrm>
          <a:prstGeom prst="rect">
            <a:avLst/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13340" name="Line 25"/>
          <p:cNvSpPr>
            <a:spLocks noChangeShapeType="1"/>
          </p:cNvSpPr>
          <p:nvPr/>
        </p:nvSpPr>
        <p:spPr bwMode="auto">
          <a:xfrm flipH="1">
            <a:off x="3203575" y="3933825"/>
            <a:ext cx="792163" cy="4318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1" name="Line 26"/>
          <p:cNvSpPr>
            <a:spLocks noChangeShapeType="1"/>
          </p:cNvSpPr>
          <p:nvPr/>
        </p:nvSpPr>
        <p:spPr bwMode="auto">
          <a:xfrm flipH="1">
            <a:off x="3419475" y="4149725"/>
            <a:ext cx="792163" cy="4318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2" name="Line 27"/>
          <p:cNvSpPr>
            <a:spLocks noChangeShapeType="1"/>
          </p:cNvSpPr>
          <p:nvPr/>
        </p:nvSpPr>
        <p:spPr bwMode="auto">
          <a:xfrm flipH="1">
            <a:off x="3635375" y="4365625"/>
            <a:ext cx="792163" cy="4318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3" name="Rectangle 28"/>
          <p:cNvSpPr>
            <a:spLocks noChangeArrowheads="1"/>
          </p:cNvSpPr>
          <p:nvPr/>
        </p:nvSpPr>
        <p:spPr bwMode="auto">
          <a:xfrm>
            <a:off x="3635375" y="4221163"/>
            <a:ext cx="360363" cy="360362"/>
          </a:xfrm>
          <a:prstGeom prst="rect">
            <a:avLst/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13344" name="Rectangle 29"/>
          <p:cNvSpPr>
            <a:spLocks noChangeArrowheads="1"/>
          </p:cNvSpPr>
          <p:nvPr/>
        </p:nvSpPr>
        <p:spPr bwMode="auto">
          <a:xfrm>
            <a:off x="3132138" y="4149725"/>
            <a:ext cx="360362" cy="360363"/>
          </a:xfrm>
          <a:prstGeom prst="rect">
            <a:avLst/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13345" name="Rectangle 30"/>
          <p:cNvSpPr>
            <a:spLocks noChangeArrowheads="1"/>
          </p:cNvSpPr>
          <p:nvPr/>
        </p:nvSpPr>
        <p:spPr bwMode="auto">
          <a:xfrm>
            <a:off x="3563938" y="4724400"/>
            <a:ext cx="360362" cy="360363"/>
          </a:xfrm>
          <a:prstGeom prst="rect">
            <a:avLst/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21</a:t>
            </a:r>
          </a:p>
        </p:txBody>
      </p:sp>
      <p:pic>
        <p:nvPicPr>
          <p:cNvPr id="13346" name="Picture 31" descr="Картинка 46 из 9309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8913"/>
            <a:ext cx="692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Місце для дати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24F9868-EF24-47D2-840C-9F869604C720}" type="datetime1">
              <a:rPr lang="en-US"/>
              <a:pPr>
                <a:defRPr/>
              </a:pPr>
              <a:t>12/15/2011</a:t>
            </a:fld>
            <a:endParaRPr lang="en-US"/>
          </a:p>
        </p:txBody>
      </p:sp>
      <p:sp>
        <p:nvSpPr>
          <p:cNvPr id="1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Free Template from www.brainybetty.com</a:t>
            </a:r>
          </a:p>
        </p:txBody>
      </p:sp>
      <p:sp>
        <p:nvSpPr>
          <p:cNvPr id="1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37F42E-ED1B-4610-B627-1118142D6370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4341" name="Rectangle 2"/>
          <p:cNvSpPr>
            <a:spLocks noChangeArrowheads="1"/>
          </p:cNvSpPr>
          <p:nvPr/>
        </p:nvSpPr>
        <p:spPr bwMode="auto">
          <a:xfrm>
            <a:off x="990600" y="0"/>
            <a:ext cx="81534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title"/>
          </p:nvPr>
        </p:nvSpPr>
        <p:spPr>
          <a:xfrm>
            <a:off x="1258888" y="0"/>
            <a:ext cx="7467600" cy="1285860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009900"/>
                </a:solidFill>
                <a:latin typeface="Arial" charset="0"/>
              </a:rPr>
              <a:t>Структура</a:t>
            </a:r>
            <a:br>
              <a:rPr lang="ru-RU" sz="3200" b="1" dirty="0" smtClean="0">
                <a:solidFill>
                  <a:srgbClr val="009900"/>
                </a:solidFill>
                <a:latin typeface="Arial" charset="0"/>
              </a:rPr>
            </a:br>
            <a:r>
              <a:rPr lang="ru-RU" sz="3200" b="1" dirty="0" smtClean="0">
                <a:solidFill>
                  <a:srgbClr val="009900"/>
                </a:solidFill>
                <a:latin typeface="Arial" charset="0"/>
              </a:rPr>
              <a:t> культурно-оздоровительного комплекса</a:t>
            </a:r>
            <a:endParaRPr lang="en-US" sz="3200" b="1" dirty="0" smtClean="0">
              <a:solidFill>
                <a:srgbClr val="009900"/>
              </a:solidFill>
              <a:latin typeface="Arial" charset="0"/>
            </a:endParaRPr>
          </a:p>
        </p:txBody>
      </p:sp>
      <p:sp>
        <p:nvSpPr>
          <p:cNvPr id="1434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85852" y="1285860"/>
            <a:ext cx="4865687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Спортивные секции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Боулинг-клуб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Бильярд-клуб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Туристический клуб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Кружок </a:t>
            </a:r>
            <a:r>
              <a:rPr lang="ru-RU" sz="1400" dirty="0" err="1" smtClean="0">
                <a:solidFill>
                  <a:schemeClr val="tx1"/>
                </a:solidFill>
                <a:latin typeface="Arial" charset="0"/>
              </a:rPr>
              <a:t>авиамоделирования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 и воздухоплавания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Клуб любителей экстремального вида спорта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Бассейн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Тренажерный зал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Кабинет физиотерапии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Кабинет психологической разгрузки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err="1" smtClean="0">
                <a:solidFill>
                  <a:schemeClr val="tx1"/>
                </a:solidFill>
                <a:latin typeface="Arial" charset="0"/>
              </a:rPr>
              <a:t>СПА-центр</a:t>
            </a:r>
            <a:endParaRPr lang="ru-RU" sz="1400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Массажный салон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Спортзал для людей с ограниченными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физическими возможностями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Танцевальная студия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Зал для хореографии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Музыкальный зал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Бизнес-центр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Аудитория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Медпункт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Столовая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Ресторан </a:t>
            </a:r>
          </a:p>
          <a:p>
            <a:pPr eaLnBrk="1" hangingPunct="1">
              <a:lnSpc>
                <a:spcPct val="80000"/>
              </a:lnSpc>
            </a:pPr>
            <a:endParaRPr lang="ru-RU" sz="1400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ru-RU" sz="1400" dirty="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4344" name="Picture 8" descr="i?id=315856243-13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0" y="908050"/>
            <a:ext cx="14287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0" descr="i?id=19130433-20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981075"/>
            <a:ext cx="1428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4" descr="i?id=390058164-32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989138"/>
            <a:ext cx="1800225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6" descr="i?id=52314028-37-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50" y="3141663"/>
            <a:ext cx="1428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20" descr="i?id=349703580-05-7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15250" y="4508500"/>
            <a:ext cx="14287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22" descr="i?id=230990907-64-7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6325" y="3500438"/>
            <a:ext cx="14287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12" descr="i?id=259888678-56-7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15250" y="2060575"/>
            <a:ext cx="14287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24" descr="i?id=421532750-34-7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27763" y="47244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Picture 26" descr="i?id=452550543-07-7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15250" y="5981700"/>
            <a:ext cx="14287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3" name="Picture 30" descr="i?id=160101089-13-7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59113" y="5429250"/>
            <a:ext cx="13430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4" name="Picture 28" descr="i?id=374616872-06-7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356100" y="5429250"/>
            <a:ext cx="11811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5" name="Picture 31" descr="Картинка 46 из 93097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88" y="188913"/>
            <a:ext cx="692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Місце для дати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8C09CF9-4955-4EEF-AADC-10D52E735F0C}" type="datetime1">
              <a:rPr lang="en-US"/>
              <a:pPr>
                <a:defRPr/>
              </a:pPr>
              <a:t>12/15/2011</a:t>
            </a:fld>
            <a:endParaRPr lang="en-US"/>
          </a:p>
        </p:txBody>
      </p:sp>
      <p:sp>
        <p:nvSpPr>
          <p:cNvPr id="2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Free Template from www.brainybetty.com</a:t>
            </a:r>
          </a:p>
        </p:txBody>
      </p:sp>
      <p:sp>
        <p:nvSpPr>
          <p:cNvPr id="2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89981-ECA5-4F1C-8039-314A5AE2DF85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5365" name="Rectangle 21"/>
          <p:cNvSpPr>
            <a:spLocks noChangeArrowheads="1"/>
          </p:cNvSpPr>
          <p:nvPr/>
        </p:nvSpPr>
        <p:spPr bwMode="auto">
          <a:xfrm>
            <a:off x="990600" y="0"/>
            <a:ext cx="81534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86" name="Freeform 2"/>
          <p:cNvSpPr>
            <a:spLocks noEditPoints="1"/>
          </p:cNvSpPr>
          <p:nvPr/>
        </p:nvSpPr>
        <p:spPr bwMode="gray">
          <a:xfrm rot="-1358056">
            <a:off x="611188" y="2133600"/>
            <a:ext cx="6853237" cy="2803525"/>
          </a:xfrm>
          <a:custGeom>
            <a:avLst/>
            <a:gdLst/>
            <a:ahLst/>
            <a:cxnLst>
              <a:cxn ang="0">
                <a:pos x="1692" y="12"/>
              </a:cxn>
              <a:cxn ang="0">
                <a:pos x="1234" y="74"/>
              </a:cxn>
              <a:cxn ang="0">
                <a:pos x="828" y="182"/>
              </a:cxn>
              <a:cxn ang="0">
                <a:pos x="486" y="330"/>
              </a:cxn>
              <a:cxn ang="0">
                <a:pos x="226" y="510"/>
              </a:cxn>
              <a:cxn ang="0">
                <a:pos x="58" y="718"/>
              </a:cxn>
              <a:cxn ang="0">
                <a:pos x="0" y="944"/>
              </a:cxn>
              <a:cxn ang="0">
                <a:pos x="58" y="1170"/>
              </a:cxn>
              <a:cxn ang="0">
                <a:pos x="226" y="1378"/>
              </a:cxn>
              <a:cxn ang="0">
                <a:pos x="486" y="1558"/>
              </a:cxn>
              <a:cxn ang="0">
                <a:pos x="828" y="1706"/>
              </a:cxn>
              <a:cxn ang="0">
                <a:pos x="1234" y="1814"/>
              </a:cxn>
              <a:cxn ang="0">
                <a:pos x="1692" y="1876"/>
              </a:cxn>
              <a:cxn ang="0">
                <a:pos x="2186" y="1884"/>
              </a:cxn>
              <a:cxn ang="0">
                <a:pos x="2658" y="1840"/>
              </a:cxn>
              <a:cxn ang="0">
                <a:pos x="3084" y="1746"/>
              </a:cxn>
              <a:cxn ang="0">
                <a:pos x="3448" y="1612"/>
              </a:cxn>
              <a:cxn ang="0">
                <a:pos x="3738" y="1442"/>
              </a:cxn>
              <a:cxn ang="0">
                <a:pos x="3938" y="1242"/>
              </a:cxn>
              <a:cxn ang="0">
                <a:pos x="4034" y="1022"/>
              </a:cxn>
              <a:cxn ang="0">
                <a:pos x="4014" y="790"/>
              </a:cxn>
              <a:cxn ang="0">
                <a:pos x="3882" y="576"/>
              </a:cxn>
              <a:cxn ang="0">
                <a:pos x="3650" y="386"/>
              </a:cxn>
              <a:cxn ang="0">
                <a:pos x="3334" y="228"/>
              </a:cxn>
              <a:cxn ang="0">
                <a:pos x="2948" y="106"/>
              </a:cxn>
              <a:cxn ang="0">
                <a:pos x="2506" y="28"/>
              </a:cxn>
              <a:cxn ang="0">
                <a:pos x="2020" y="0"/>
              </a:cxn>
              <a:cxn ang="0">
                <a:pos x="1606" y="1736"/>
              </a:cxn>
              <a:cxn ang="0">
                <a:pos x="1164" y="1678"/>
              </a:cxn>
              <a:cxn ang="0">
                <a:pos x="776" y="1576"/>
              </a:cxn>
              <a:cxn ang="0">
                <a:pos x="458" y="1436"/>
              </a:cxn>
              <a:cxn ang="0">
                <a:pos x="224" y="1266"/>
              </a:cxn>
              <a:cxn ang="0">
                <a:pos x="88" y="1074"/>
              </a:cxn>
              <a:cxn ang="0">
                <a:pos x="68" y="864"/>
              </a:cxn>
              <a:cxn ang="0">
                <a:pos x="166" y="664"/>
              </a:cxn>
              <a:cxn ang="0">
                <a:pos x="370" y="486"/>
              </a:cxn>
              <a:cxn ang="0">
                <a:pos x="662" y="336"/>
              </a:cxn>
              <a:cxn ang="0">
                <a:pos x="1028" y="222"/>
              </a:cxn>
              <a:cxn ang="0">
                <a:pos x="1454" y="148"/>
              </a:cxn>
              <a:cxn ang="0">
                <a:pos x="1922" y="120"/>
              </a:cxn>
              <a:cxn ang="0">
                <a:pos x="2392" y="148"/>
              </a:cxn>
              <a:cxn ang="0">
                <a:pos x="2818" y="222"/>
              </a:cxn>
              <a:cxn ang="0">
                <a:pos x="3184" y="336"/>
              </a:cxn>
              <a:cxn ang="0">
                <a:pos x="3476" y="486"/>
              </a:cxn>
              <a:cxn ang="0">
                <a:pos x="3680" y="664"/>
              </a:cxn>
              <a:cxn ang="0">
                <a:pos x="3778" y="864"/>
              </a:cxn>
              <a:cxn ang="0">
                <a:pos x="3758" y="1074"/>
              </a:cxn>
              <a:cxn ang="0">
                <a:pos x="3622" y="1266"/>
              </a:cxn>
              <a:cxn ang="0">
                <a:pos x="3388" y="1436"/>
              </a:cxn>
              <a:cxn ang="0">
                <a:pos x="3070" y="1576"/>
              </a:cxn>
              <a:cxn ang="0">
                <a:pos x="2682" y="1678"/>
              </a:cxn>
              <a:cxn ang="0">
                <a:pos x="2240" y="1736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9412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563938" y="1773238"/>
            <a:ext cx="1422400" cy="995362"/>
            <a:chOff x="2245" y="1117"/>
            <a:chExt cx="896" cy="627"/>
          </a:xfrm>
        </p:grpSpPr>
        <p:sp>
          <p:nvSpPr>
            <p:cNvPr id="15384" name="Oval 4"/>
            <p:cNvSpPr>
              <a:spLocks noChangeArrowheads="1"/>
            </p:cNvSpPr>
            <p:nvPr/>
          </p:nvSpPr>
          <p:spPr bwMode="gray">
            <a:xfrm>
              <a:off x="2245" y="1117"/>
              <a:ext cx="896" cy="627"/>
            </a:xfrm>
            <a:prstGeom prst="ellipse">
              <a:avLst/>
            </a:prstGeom>
            <a:gradFill rotWithShape="1">
              <a:gsLst>
                <a:gs pos="0">
                  <a:srgbClr val="005E00"/>
                </a:gs>
                <a:gs pos="50000">
                  <a:srgbClr val="00CC00"/>
                </a:gs>
                <a:gs pos="100000">
                  <a:srgbClr val="005E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5" name="Text Box 5"/>
            <p:cNvSpPr txBox="1">
              <a:spLocks noChangeArrowheads="1"/>
            </p:cNvSpPr>
            <p:nvPr/>
          </p:nvSpPr>
          <p:spPr bwMode="auto">
            <a:xfrm>
              <a:off x="2381" y="1298"/>
              <a:ext cx="5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1600" b="1">
                  <a:solidFill>
                    <a:schemeClr val="bg1"/>
                  </a:solidFill>
                  <a:latin typeface="Times New Roman" pitchFamily="18" charset="0"/>
                </a:rPr>
                <a:t>Отдых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79388" y="4076700"/>
            <a:ext cx="1508125" cy="1020763"/>
            <a:chOff x="113" y="2614"/>
            <a:chExt cx="950" cy="643"/>
          </a:xfrm>
        </p:grpSpPr>
        <p:sp>
          <p:nvSpPr>
            <p:cNvPr id="15382" name="Oval 7"/>
            <p:cNvSpPr>
              <a:spLocks noChangeArrowheads="1"/>
            </p:cNvSpPr>
            <p:nvPr/>
          </p:nvSpPr>
          <p:spPr bwMode="gray">
            <a:xfrm>
              <a:off x="113" y="2614"/>
              <a:ext cx="950" cy="643"/>
            </a:xfrm>
            <a:prstGeom prst="ellipse">
              <a:avLst/>
            </a:prstGeom>
            <a:gradFill rotWithShape="1">
              <a:gsLst>
                <a:gs pos="0">
                  <a:srgbClr val="005E00"/>
                </a:gs>
                <a:gs pos="50000">
                  <a:srgbClr val="00CC00"/>
                </a:gs>
                <a:gs pos="100000">
                  <a:srgbClr val="005E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3" name="Text Box 8"/>
            <p:cNvSpPr txBox="1">
              <a:spLocks noChangeArrowheads="1"/>
            </p:cNvSpPr>
            <p:nvPr/>
          </p:nvSpPr>
          <p:spPr bwMode="auto">
            <a:xfrm>
              <a:off x="204" y="2840"/>
              <a:ext cx="77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sz="1600" b="1">
                  <a:solidFill>
                    <a:schemeClr val="bg1"/>
                  </a:solidFill>
                  <a:latin typeface="Times New Roman" pitchFamily="18" charset="0"/>
                </a:rPr>
                <a:t>Дети</a:t>
              </a:r>
            </a:p>
          </p:txBody>
        </p:sp>
      </p:grpSp>
      <p:sp>
        <p:nvSpPr>
          <p:cNvPr id="41994" name="Oval 10"/>
          <p:cNvSpPr>
            <a:spLocks noChangeArrowheads="1"/>
          </p:cNvSpPr>
          <p:nvPr/>
        </p:nvSpPr>
        <p:spPr bwMode="gray">
          <a:xfrm>
            <a:off x="5076825" y="3644900"/>
            <a:ext cx="1490663" cy="944563"/>
          </a:xfrm>
          <a:prstGeom prst="ellipse">
            <a:avLst/>
          </a:prstGeom>
          <a:gradFill rotWithShape="1">
            <a:gsLst>
              <a:gs pos="0">
                <a:srgbClr val="00CC00">
                  <a:gamma/>
                  <a:shade val="46275"/>
                  <a:invGamma/>
                </a:srgbClr>
              </a:gs>
              <a:gs pos="50000">
                <a:srgbClr val="00CC00"/>
              </a:gs>
              <a:gs pos="100000">
                <a:srgbClr val="00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1600" b="1">
                <a:solidFill>
                  <a:schemeClr val="bg1"/>
                </a:solidFill>
                <a:latin typeface="Times New Roman" pitchFamily="18" charset="0"/>
              </a:rPr>
              <a:t>Спорт</a:t>
            </a:r>
            <a:endParaRPr lang="ru-RU" sz="16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5" name="Oval 11"/>
          <p:cNvSpPr>
            <a:spLocks noChangeArrowheads="1"/>
          </p:cNvSpPr>
          <p:nvPr/>
        </p:nvSpPr>
        <p:spPr bwMode="gray">
          <a:xfrm>
            <a:off x="6084888" y="1844675"/>
            <a:ext cx="1577975" cy="1033463"/>
          </a:xfrm>
          <a:prstGeom prst="ellipse">
            <a:avLst/>
          </a:prstGeom>
          <a:gradFill rotWithShape="1">
            <a:gsLst>
              <a:gs pos="0">
                <a:srgbClr val="005E00"/>
              </a:gs>
              <a:gs pos="50000">
                <a:srgbClr val="00CC00"/>
              </a:gs>
              <a:gs pos="100000">
                <a:srgbClr val="005E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MO" sz="1600" b="1" dirty="0" err="1" smtClean="0">
                <a:solidFill>
                  <a:schemeClr val="bg1"/>
                </a:solidFill>
                <a:cs typeface="Times New Roman" pitchFamily="18" charset="0"/>
              </a:rPr>
              <a:t>Краеведчество</a:t>
            </a:r>
            <a:endParaRPr lang="ru-MO" sz="16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MO" sz="1600" b="1" dirty="0" smtClean="0">
                <a:solidFill>
                  <a:schemeClr val="bg1"/>
                </a:solidFill>
                <a:cs typeface="Times New Roman" pitchFamily="18" charset="0"/>
              </a:rPr>
              <a:t>История</a:t>
            </a:r>
            <a:endParaRPr lang="ru-RU" sz="16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1997" name="AutoShape 13"/>
          <p:cNvSpPr>
            <a:spLocks noChangeArrowheads="1"/>
          </p:cNvSpPr>
          <p:nvPr/>
        </p:nvSpPr>
        <p:spPr bwMode="gray">
          <a:xfrm>
            <a:off x="4572000" y="0"/>
            <a:ext cx="4572000" cy="1557338"/>
          </a:xfrm>
          <a:prstGeom prst="wedgeRectCallout">
            <a:avLst>
              <a:gd name="adj1" fmla="val -2671"/>
              <a:gd name="adj2" fmla="val 78542"/>
            </a:avLst>
          </a:prstGeom>
          <a:gradFill rotWithShape="1">
            <a:gsLst>
              <a:gs pos="0">
                <a:schemeClr val="folHlink">
                  <a:alpha val="78000"/>
                </a:schemeClr>
              </a:gs>
              <a:gs pos="50000">
                <a:schemeClr val="bg1">
                  <a:alpha val="77000"/>
                </a:schemeClr>
              </a:gs>
              <a:gs pos="100000">
                <a:schemeClr val="folHlink">
                  <a:alpha val="78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Wingdings" pitchFamily="2" charset="2"/>
              <a:buChar char="ü"/>
              <a:defRPr/>
            </a:pPr>
            <a:r>
              <a:rPr lang="ru-RU" sz="1400" dirty="0">
                <a:latin typeface="Times New Roman" pitchFamily="18" charset="0"/>
              </a:rPr>
              <a:t>Разработка краеведческого тура «По следам новгород-северского князя Игоря </a:t>
            </a:r>
            <a:r>
              <a:rPr lang="ru-RU" sz="1400" dirty="0" err="1">
                <a:latin typeface="Times New Roman" pitchFamily="18" charset="0"/>
              </a:rPr>
              <a:t>Святославича</a:t>
            </a:r>
            <a:r>
              <a:rPr lang="ru-RU" sz="1400" dirty="0">
                <a:latin typeface="Times New Roman" pitchFamily="18" charset="0"/>
              </a:rPr>
              <a:t>»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400" dirty="0">
                <a:latin typeface="Times New Roman" pitchFamily="18" charset="0"/>
              </a:rPr>
              <a:t>Постройка комплекса «Киевская Русь» в районе Донецкого городища (дом-музей, этнографический центр с демонстрацией традиционных ремесел, трапезная с национальной кухней)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1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Клуб </a:t>
            </a:r>
            <a:r>
              <a:rPr lang="ru-RU" sz="1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реконструкции</a:t>
            </a:r>
            <a:endParaRPr lang="ru-RU" sz="14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8" name="AutoShape 14"/>
          <p:cNvSpPr>
            <a:spLocks noChangeArrowheads="1"/>
          </p:cNvSpPr>
          <p:nvPr/>
        </p:nvSpPr>
        <p:spPr bwMode="gray">
          <a:xfrm>
            <a:off x="1042988" y="5805488"/>
            <a:ext cx="2233612" cy="914400"/>
          </a:xfrm>
          <a:prstGeom prst="wedgeRectCallout">
            <a:avLst>
              <a:gd name="adj1" fmla="val 75162"/>
              <a:gd name="adj2" fmla="val -87500"/>
            </a:avLst>
          </a:prstGeom>
          <a:gradFill rotWithShape="1">
            <a:gsLst>
              <a:gs pos="0">
                <a:schemeClr val="folHlink">
                  <a:alpha val="69000"/>
                </a:schemeClr>
              </a:gs>
              <a:gs pos="50000">
                <a:schemeClr val="bg1">
                  <a:alpha val="71001"/>
                </a:schemeClr>
              </a:gs>
              <a:gs pos="100000">
                <a:schemeClr val="folHlink">
                  <a:alpha val="69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ru-RU">
                <a:latin typeface="Times New Roman" pitchFamily="18" charset="0"/>
              </a:rPr>
              <a:t>Законодательное закрепление статуса рекреационной зоны</a:t>
            </a:r>
          </a:p>
        </p:txBody>
      </p:sp>
      <p:sp>
        <p:nvSpPr>
          <p:cNvPr id="41999" name="AutoShape 15"/>
          <p:cNvSpPr>
            <a:spLocks noChangeArrowheads="1"/>
          </p:cNvSpPr>
          <p:nvPr/>
        </p:nvSpPr>
        <p:spPr bwMode="gray">
          <a:xfrm>
            <a:off x="4211638" y="4652963"/>
            <a:ext cx="4932362" cy="2205037"/>
          </a:xfrm>
          <a:prstGeom prst="wedgeRectCallout">
            <a:avLst>
              <a:gd name="adj1" fmla="val -4296"/>
              <a:gd name="adj2" fmla="val -69944"/>
            </a:avLst>
          </a:prstGeom>
          <a:gradFill rotWithShape="1">
            <a:gsLst>
              <a:gs pos="0">
                <a:schemeClr val="folHlink">
                  <a:alpha val="80000"/>
                </a:schemeClr>
              </a:gs>
              <a:gs pos="50000">
                <a:schemeClr val="bg1">
                  <a:alpha val="80000"/>
                </a:schemeClr>
              </a:gs>
              <a:gs pos="100000">
                <a:schemeClr val="folHlink">
                  <a:alpha val="8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Wingdings" pitchFamily="2" charset="2"/>
              <a:buChar char="ü"/>
              <a:defRPr/>
            </a:pPr>
            <a:r>
              <a:rPr lang="ru-RU" sz="1200" dirty="0">
                <a:latin typeface="Times New Roman" pitchFamily="18" charset="0"/>
              </a:rPr>
              <a:t>Строительство спортивных кортов (футбол, волейбол), комплекса для любителей экстремальных видов спорта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200" dirty="0">
                <a:latin typeface="Times New Roman" pitchFamily="18" charset="0"/>
              </a:rPr>
              <a:t>Оборудование площадки для игры в </a:t>
            </a:r>
            <a:r>
              <a:rPr lang="ru-RU" sz="1200" dirty="0" err="1">
                <a:latin typeface="Times New Roman" pitchFamily="18" charset="0"/>
              </a:rPr>
              <a:t>пейнтбол</a:t>
            </a:r>
            <a:endParaRPr lang="ru-RU" sz="1200" dirty="0">
              <a:latin typeface="Times New Roman" pitchFamily="18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1200" dirty="0">
                <a:latin typeface="Times New Roman" pitchFamily="18" charset="0"/>
              </a:rPr>
              <a:t>Прокладка туристических маршрутов (детский, средний и проф.)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200" dirty="0">
                <a:latin typeface="Times New Roman" pitchFamily="18" charset="0"/>
              </a:rPr>
              <a:t>Создание полосы препятствий для проведения военно-спортивной игры  «Патриот»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200" dirty="0">
                <a:latin typeface="Times New Roman" pitchFamily="18" charset="0"/>
              </a:rPr>
              <a:t>Разбивка трассы для картингистов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200" dirty="0" smtClean="0">
                <a:latin typeface="Times New Roman" pitchFamily="18" charset="0"/>
              </a:rPr>
              <a:t>Прокладка лыжного маршрута</a:t>
            </a:r>
            <a:endParaRPr lang="ru-RU" sz="1200" dirty="0">
              <a:latin typeface="Times New Roman" pitchFamily="18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1200" dirty="0">
                <a:latin typeface="Times New Roman" pitchFamily="18" charset="0"/>
              </a:rPr>
              <a:t>Организация конноспортивной секции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200" dirty="0">
                <a:latin typeface="Times New Roman" pitchFamily="18" charset="0"/>
              </a:rPr>
              <a:t>Подготовка взлетно-посадочной площадки для парашютного спорта и шаров для воздухоплавания</a:t>
            </a:r>
          </a:p>
        </p:txBody>
      </p:sp>
      <p:sp>
        <p:nvSpPr>
          <p:cNvPr id="42000" name="AutoShape 16"/>
          <p:cNvSpPr>
            <a:spLocks noChangeArrowheads="1"/>
          </p:cNvSpPr>
          <p:nvPr/>
        </p:nvSpPr>
        <p:spPr bwMode="gray">
          <a:xfrm>
            <a:off x="1042988" y="1700213"/>
            <a:ext cx="2305050" cy="1008062"/>
          </a:xfrm>
          <a:prstGeom prst="wedgeRectCallout">
            <a:avLst>
              <a:gd name="adj1" fmla="val -58745"/>
              <a:gd name="adj2" fmla="val 213935"/>
            </a:avLst>
          </a:prstGeom>
          <a:gradFill rotWithShape="1">
            <a:gsLst>
              <a:gs pos="0">
                <a:schemeClr val="folHlink">
                  <a:alpha val="81000"/>
                </a:schemeClr>
              </a:gs>
              <a:gs pos="50000">
                <a:schemeClr val="bg1">
                  <a:alpha val="69000"/>
                </a:schemeClr>
              </a:gs>
              <a:gs pos="100000">
                <a:schemeClr val="folHlink">
                  <a:alpha val="81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Wingdings" pitchFamily="2" charset="2"/>
              <a:buChar char="ü"/>
              <a:defRPr/>
            </a:pPr>
            <a:r>
              <a:rPr lang="ru-RU" sz="1400"/>
              <a:t>Игровой спорткомплекс для малышей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400"/>
              <a:t>Художественные, танцевальные, спортивные кружки</a:t>
            </a:r>
          </a:p>
        </p:txBody>
      </p:sp>
      <p:sp>
        <p:nvSpPr>
          <p:cNvPr id="42001" name="AutoShape 17"/>
          <p:cNvSpPr>
            <a:spLocks noChangeArrowheads="1"/>
          </p:cNvSpPr>
          <p:nvPr/>
        </p:nvSpPr>
        <p:spPr bwMode="gray">
          <a:xfrm>
            <a:off x="1042988" y="0"/>
            <a:ext cx="3384550" cy="1341438"/>
          </a:xfrm>
          <a:prstGeom prst="wedgeRectCallout">
            <a:avLst>
              <a:gd name="adj1" fmla="val 49907"/>
              <a:gd name="adj2" fmla="val 107870"/>
            </a:avLst>
          </a:prstGeom>
          <a:gradFill rotWithShape="1">
            <a:gsLst>
              <a:gs pos="0">
                <a:schemeClr val="folHlink">
                  <a:alpha val="82001"/>
                </a:schemeClr>
              </a:gs>
              <a:gs pos="50000">
                <a:schemeClr val="bg1">
                  <a:alpha val="81000"/>
                </a:schemeClr>
              </a:gs>
              <a:gs pos="100000">
                <a:schemeClr val="folHlink">
                  <a:alpha val="82001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</a:rPr>
              <a:t>Пляжная зона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</a:rPr>
              <a:t>Причал и лодочная станция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</a:rPr>
              <a:t>Зона отдыха «Хуторок» (деревянные домики на </a:t>
            </a:r>
            <a:r>
              <a:rPr lang="ru-RU" sz="1600" dirty="0" smtClean="0">
                <a:latin typeface="Times New Roman" pitchFamily="18" charset="0"/>
              </a:rPr>
              <a:t>4-х гостей, </a:t>
            </a:r>
            <a:r>
              <a:rPr lang="ru-RU" sz="1600" dirty="0">
                <a:latin typeface="Times New Roman" pitchFamily="18" charset="0"/>
              </a:rPr>
              <a:t>беседки  с барбекю)</a:t>
            </a: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411413" y="4724400"/>
            <a:ext cx="1584325" cy="936625"/>
            <a:chOff x="1519" y="2976"/>
            <a:chExt cx="998" cy="590"/>
          </a:xfrm>
        </p:grpSpPr>
        <p:sp>
          <p:nvSpPr>
            <p:cNvPr id="15380" name="Oval 19"/>
            <p:cNvSpPr>
              <a:spLocks noChangeArrowheads="1"/>
            </p:cNvSpPr>
            <p:nvPr/>
          </p:nvSpPr>
          <p:spPr bwMode="gray">
            <a:xfrm>
              <a:off x="1565" y="2976"/>
              <a:ext cx="952" cy="590"/>
            </a:xfrm>
            <a:prstGeom prst="ellipse">
              <a:avLst/>
            </a:prstGeom>
            <a:gradFill rotWithShape="1">
              <a:gsLst>
                <a:gs pos="0">
                  <a:srgbClr val="005E00"/>
                </a:gs>
                <a:gs pos="50000">
                  <a:srgbClr val="00CC00"/>
                </a:gs>
                <a:gs pos="100000">
                  <a:srgbClr val="005E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1" name="Text Box 20"/>
            <p:cNvSpPr txBox="1">
              <a:spLocks noChangeArrowheads="1"/>
            </p:cNvSpPr>
            <p:nvPr/>
          </p:nvSpPr>
          <p:spPr bwMode="auto">
            <a:xfrm>
              <a:off x="1519" y="3158"/>
              <a:ext cx="99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1600" b="1">
                  <a:solidFill>
                    <a:schemeClr val="bg1"/>
                  </a:solidFill>
                  <a:latin typeface="Times New Roman" pitchFamily="18" charset="0"/>
                </a:rPr>
                <a:t>Важное звено!</a:t>
              </a:r>
            </a:p>
          </p:txBody>
        </p:sp>
      </p:grpSp>
      <p:sp>
        <p:nvSpPr>
          <p:cNvPr id="15377" name="Rectangle 22"/>
          <p:cNvSpPr>
            <a:spLocks noGrp="1" noChangeArrowheads="1"/>
          </p:cNvSpPr>
          <p:nvPr>
            <p:ph type="title"/>
          </p:nvPr>
        </p:nvSpPr>
        <p:spPr>
          <a:xfrm>
            <a:off x="1476375" y="3429000"/>
            <a:ext cx="4895850" cy="287338"/>
          </a:xfrm>
          <a:noFill/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0000FF"/>
                </a:solidFill>
              </a:rPr>
              <a:t>Изюминки проекта + гости комплекса</a:t>
            </a:r>
            <a:br>
              <a:rPr lang="ru-RU" sz="1800" b="1" smtClean="0">
                <a:solidFill>
                  <a:srgbClr val="0000FF"/>
                </a:solidFill>
              </a:rPr>
            </a:br>
            <a:r>
              <a:rPr lang="ru-RU" sz="1800" b="1" smtClean="0">
                <a:solidFill>
                  <a:srgbClr val="0000FF"/>
                </a:solidFill>
              </a:rPr>
              <a:t>= инвесторы</a:t>
            </a:r>
            <a:endParaRPr lang="en-US" sz="1800" b="1" smtClean="0">
              <a:solidFill>
                <a:srgbClr val="0000FF"/>
              </a:solidFill>
            </a:endParaRPr>
          </a:p>
        </p:txBody>
      </p:sp>
      <p:sp>
        <p:nvSpPr>
          <p:cNvPr id="15378" name="Rectangle 23"/>
          <p:cNvSpPr>
            <a:spLocks noChangeArrowheads="1"/>
          </p:cNvSpPr>
          <p:nvPr/>
        </p:nvSpPr>
        <p:spPr bwMode="auto">
          <a:xfrm>
            <a:off x="7019925" y="3429000"/>
            <a:ext cx="212407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>
                <a:solidFill>
                  <a:srgbClr val="0000FF"/>
                </a:solidFill>
                <a:latin typeface="Century Gothic" pitchFamily="34" charset="0"/>
              </a:rPr>
              <a:t>Формула успеха</a:t>
            </a:r>
            <a:endParaRPr lang="en-US" b="1">
              <a:solidFill>
                <a:srgbClr val="0000FF"/>
              </a:solidFill>
              <a:latin typeface="Century Gothic" pitchFamily="34" charset="0"/>
            </a:endParaRPr>
          </a:p>
        </p:txBody>
      </p:sp>
      <p:pic>
        <p:nvPicPr>
          <p:cNvPr id="15379" name="Picture 24" descr="Картинка 46 из 9309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8913"/>
            <a:ext cx="692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180"/>
                            </p:stCondLst>
                            <p:childTnLst>
                              <p:par>
                                <p:cTn id="19" presetID="4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180"/>
                            </p:stCondLst>
                            <p:childTnLst>
                              <p:par>
                                <p:cTn id="2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830"/>
                            </p:stCondLst>
                            <p:childTnLst>
                              <p:par>
                                <p:cTn id="33" presetID="4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830"/>
                            </p:stCondLst>
                            <p:childTnLst>
                              <p:par>
                                <p:cTn id="4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310"/>
                            </p:stCondLst>
                            <p:childTnLst>
                              <p:par>
                                <p:cTn id="47" presetID="4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7310"/>
                            </p:stCondLst>
                            <p:childTnLst>
                              <p:par>
                                <p:cTn id="5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970"/>
                            </p:stCondLst>
                            <p:childTnLst>
                              <p:par>
                                <p:cTn id="61" presetID="4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970"/>
                            </p:stCondLst>
                            <p:childTnLst>
                              <p:par>
                                <p:cTn id="6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4" grpId="0" animBg="1"/>
      <p:bldP spid="41995" grpId="0" animBg="1"/>
      <p:bldP spid="41997" grpId="0" animBg="1"/>
      <p:bldP spid="41998" grpId="0" animBg="1"/>
      <p:bldP spid="41999" grpId="0" animBg="1"/>
      <p:bldP spid="42000" grpId="0" animBg="1"/>
      <p:bldP spid="4200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Місце для дати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21DE5D2-4AEE-45DB-B9A7-67B8E0AC565E}" type="datetime1">
              <a:rPr lang="en-US"/>
              <a:pPr>
                <a:defRPr/>
              </a:pPr>
              <a:t>12/15/2011</a:t>
            </a:fld>
            <a:endParaRPr lang="en-US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Free Template from www.brainybetty.com</a:t>
            </a:r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C3B9B-4300-497F-AFF5-18380A43AFCF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6389" name="Rectangle 2"/>
          <p:cNvSpPr>
            <a:spLocks noChangeArrowheads="1"/>
          </p:cNvSpPr>
          <p:nvPr/>
        </p:nvSpPr>
        <p:spPr bwMode="auto">
          <a:xfrm>
            <a:off x="990600" y="0"/>
            <a:ext cx="81534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title"/>
          </p:nvPr>
        </p:nvSpPr>
        <p:spPr>
          <a:xfrm>
            <a:off x="1187450" y="260350"/>
            <a:ext cx="7467600" cy="1143000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009900"/>
                </a:solidFill>
              </a:rPr>
              <a:t>Ожидаемые результаты </a:t>
            </a:r>
            <a:r>
              <a:rPr lang="ru-RU" sz="3200" b="1" dirty="0" smtClean="0">
                <a:solidFill>
                  <a:srgbClr val="009900"/>
                </a:solidFill>
                <a:latin typeface="Arial" charset="0"/>
              </a:rPr>
              <a:t>проекта</a:t>
            </a:r>
            <a:r>
              <a:rPr lang="ru-RU" sz="2800" b="1" dirty="0" smtClean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ru-RU" sz="2400" b="1" dirty="0" smtClean="0">
                <a:solidFill>
                  <a:srgbClr val="009900"/>
                </a:solidFill>
              </a:rPr>
              <a:t>Культурно-оздоровительный комплекс «</a:t>
            </a:r>
            <a:r>
              <a:rPr lang="ru-RU" sz="2400" b="1" dirty="0" err="1" smtClean="0">
                <a:solidFill>
                  <a:srgbClr val="009900"/>
                </a:solidFill>
              </a:rPr>
              <a:t>Слобожанский</a:t>
            </a:r>
            <a:r>
              <a:rPr lang="ru-RU" sz="2400" b="1" dirty="0" smtClean="0">
                <a:solidFill>
                  <a:srgbClr val="009900"/>
                </a:solidFill>
              </a:rPr>
              <a:t>»</a:t>
            </a:r>
            <a:br>
              <a:rPr lang="ru-RU" sz="2400" b="1" dirty="0" smtClean="0">
                <a:solidFill>
                  <a:srgbClr val="009900"/>
                </a:solidFill>
              </a:rPr>
            </a:br>
            <a:endParaRPr lang="en-US" sz="2400" b="1" dirty="0" smtClean="0">
              <a:solidFill>
                <a:srgbClr val="009900"/>
              </a:solidFill>
            </a:endParaRPr>
          </a:p>
        </p:txBody>
      </p:sp>
      <p:sp>
        <p:nvSpPr>
          <p:cNvPr id="1639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42988" y="1341438"/>
            <a:ext cx="8101012" cy="47513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Пропаганда  здорового образа жизни, физическое и  творческое развитие горожан.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Многогранность  предоставляемых услуг позволяет объединить людей разных возрастных и социальных групп, что будет способствовать сплочению городской громады.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Способствует развитию туристического потенциала региона.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Создаст новые рабочие места.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Может стать базой для проведения спортивных соревнований в масштабах района и области.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Отсутствие необходимости в </a:t>
            </a:r>
            <a:r>
              <a:rPr lang="ru-RU" sz="1400" dirty="0" err="1" smtClean="0">
                <a:solidFill>
                  <a:schemeClr val="tx1"/>
                </a:solidFill>
                <a:latin typeface="Arial" charset="0"/>
              </a:rPr>
              <a:t>трансфере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 за город или в другие области Украины делает комплекс выгодным для студентов, для любителей качественного и краткосрочного отдыха без отрыва от дел (бизнесмены), семейные туры выходного дня. Важно, чтобы каждый смог найти адекватное своим запросам предложение.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Может использоваться как база для культурных мероприятий, проведения традиционных обрядов и праздников, краеведческих экскурсий и исторических турниров по реконструкции исторических событий.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Возможно проведение научных, корпоративных семинаров (зал презентаций, гостиница, ресторан).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Привлечение к разработке проекта, а также участие в его реализации волонтеров -  школьников района (в ближайшем окружении 5 школ) позволит моим сверстникам приобщиться к общегородским процессам реорганизации Харькова и поможет в выработке активной гражданской позиции. Помогая в этой работе, ученики смогут пройти производственную практику, приобрести навыки общения с туристами-иностранцами, определиться с выбором профессии, существенно улучшить экологическую ситуацию в </a:t>
            </a:r>
            <a:r>
              <a:rPr lang="ru-RU" sz="1400" smtClean="0">
                <a:solidFill>
                  <a:schemeClr val="tx1"/>
                </a:solidFill>
                <a:latin typeface="Arial" charset="0"/>
              </a:rPr>
              <a:t>районе Комсомольского озера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. </a:t>
            </a:r>
          </a:p>
        </p:txBody>
      </p:sp>
      <p:pic>
        <p:nvPicPr>
          <p:cNvPr id="16392" name="Picture 5" descr="Картинка 46 из 9309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692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Rectangle 6"/>
          <p:cNvSpPr>
            <a:spLocks noChangeArrowheads="1"/>
          </p:cNvSpPr>
          <p:nvPr/>
        </p:nvSpPr>
        <p:spPr bwMode="auto">
          <a:xfrm>
            <a:off x="1042988" y="5805488"/>
            <a:ext cx="7993062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Сопричастность к жизни родного города и позитивный взгляд на будущее</a:t>
            </a:r>
          </a:p>
          <a:p>
            <a:pPr algn="ctr"/>
            <a:r>
              <a:rPr lang="ru-RU"/>
              <a:t> каждого харьковчанина – это залог дальнейшего процветания </a:t>
            </a:r>
          </a:p>
          <a:p>
            <a:pPr algn="ctr"/>
            <a:r>
              <a:rPr lang="ru-RU"/>
              <a:t>и динамического роста нашего региона!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762000"/>
            <a:ext cx="8496300" cy="3387725"/>
          </a:xfrm>
        </p:spPr>
        <p:txBody>
          <a:bodyPr/>
          <a:lstStyle/>
          <a:p>
            <a:pPr eaLnBrk="1" hangingPunct="1"/>
            <a:r>
              <a:rPr lang="en-US" sz="4000" b="1" smtClean="0"/>
              <a:t>Культурно</a:t>
            </a:r>
            <a:r>
              <a:rPr lang="ru-RU" sz="4000" b="1" smtClean="0"/>
              <a:t> </a:t>
            </a:r>
            <a:r>
              <a:rPr lang="en-US" sz="4000" b="1" smtClean="0"/>
              <a:t>-</a:t>
            </a:r>
            <a:r>
              <a:rPr lang="ru-RU" sz="4000" b="1" smtClean="0"/>
              <a:t> </a:t>
            </a:r>
            <a:r>
              <a:rPr lang="en-US" sz="4000" b="1" smtClean="0"/>
              <a:t>оздоровительный комплекс «Слобожанский»</a:t>
            </a:r>
            <a:br>
              <a:rPr lang="en-US" sz="4000" b="1" smtClean="0"/>
            </a:br>
            <a:r>
              <a:rPr lang="ru-RU" sz="4000" b="1" smtClean="0"/>
              <a:t>станет любимым местом отдыха и оздоровления горожан и гостей города!</a:t>
            </a:r>
            <a:endParaRPr lang="en-US" sz="4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дати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BE1BD20-DF16-488E-9E0C-5882D5EC01D2}" type="datetime1">
              <a:rPr lang="en-US"/>
              <a:pPr>
                <a:defRPr/>
              </a:pPr>
              <a:t>12/15/2011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Free Template from www.brainybetty.com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2BB50B-6E5B-4181-BDA6-89784EEBE4F4}" type="slidenum">
              <a:rPr lang="en-US"/>
              <a:pPr>
                <a:defRPr/>
              </a:pPr>
              <a:t>16</a:t>
            </a:fld>
            <a:endParaRPr lang="en-US"/>
          </a:p>
        </p:txBody>
      </p:sp>
      <p:pic>
        <p:nvPicPr>
          <p:cNvPr id="18437" name="Picture 9" descr="Картинка 6 из 1187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WordArt 11"/>
          <p:cNvSpPr>
            <a:spLocks noChangeArrowheads="1" noChangeShapeType="1" noTextEdit="1"/>
          </p:cNvSpPr>
          <p:nvPr/>
        </p:nvSpPr>
        <p:spPr bwMode="auto">
          <a:xfrm>
            <a:off x="2051050" y="2420938"/>
            <a:ext cx="5086350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ХАРЬКОВ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Місце для дати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4875894-457D-40A0-AE36-CD129CA0FEAD}" type="datetime1">
              <a:rPr lang="en-US"/>
              <a:pPr>
                <a:defRPr/>
              </a:pPr>
              <a:t>12/15/2011</a:t>
            </a:fld>
            <a:endParaRPr lang="en-US"/>
          </a:p>
        </p:txBody>
      </p:sp>
      <p:sp>
        <p:nvSpPr>
          <p:cNvPr id="12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Free Template from www.brainybetty.com</a:t>
            </a:r>
          </a:p>
        </p:txBody>
      </p:sp>
      <p:sp>
        <p:nvSpPr>
          <p:cNvPr id="13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D010A-B275-4EC4-A0F7-B0F60AD565C1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990600" y="0"/>
            <a:ext cx="81534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15888"/>
            <a:ext cx="4392612" cy="11430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9900"/>
                </a:solidFill>
                <a:latin typeface="Arial" charset="0"/>
              </a:rPr>
              <a:t>Город высокой пробы!</a:t>
            </a:r>
            <a:endParaRPr lang="en-US" sz="4000" b="1" smtClean="0">
              <a:solidFill>
                <a:srgbClr val="009900"/>
              </a:solidFill>
              <a:latin typeface="Arial" charset="0"/>
            </a:endParaRP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341438"/>
            <a:ext cx="4537075" cy="32400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dirty="0" smtClean="0">
                <a:solidFill>
                  <a:schemeClr val="tx1"/>
                </a:solidFill>
                <a:latin typeface="Arial" charset="0"/>
              </a:rPr>
              <a:t>Харьков будущего – это высокий статус харьковчанина: образованного, творческого, активного, здорового и ответственного гражданина.</a:t>
            </a:r>
          </a:p>
          <a:p>
            <a:pPr eaLnBrk="1" hangingPunct="1">
              <a:lnSpc>
                <a:spcPct val="80000"/>
              </a:lnSpc>
            </a:pPr>
            <a:endParaRPr lang="ru-RU" sz="400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600" dirty="0" smtClean="0">
                <a:solidFill>
                  <a:schemeClr val="tx1"/>
                </a:solidFill>
                <a:latin typeface="Arial" charset="0"/>
              </a:rPr>
              <a:t>Курс на процветание и динамический рост.</a:t>
            </a:r>
          </a:p>
          <a:p>
            <a:pPr eaLnBrk="1" hangingPunct="1">
              <a:lnSpc>
                <a:spcPct val="80000"/>
              </a:lnSpc>
            </a:pPr>
            <a:endParaRPr lang="ru-RU" sz="400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600" dirty="0" smtClean="0">
                <a:solidFill>
                  <a:schemeClr val="tx1"/>
                </a:solidFill>
                <a:latin typeface="Arial" charset="0"/>
              </a:rPr>
              <a:t>Стратегия развития города до 2030 года - выведение Харькова на уровень европейских стандартов с максимальным уровнем комфорта и безопасности. </a:t>
            </a:r>
          </a:p>
          <a:p>
            <a:pPr eaLnBrk="1" hangingPunct="1">
              <a:lnSpc>
                <a:spcPct val="80000"/>
              </a:lnSpc>
            </a:pPr>
            <a:endParaRPr lang="ru-RU" sz="400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600" dirty="0" smtClean="0">
                <a:solidFill>
                  <a:schemeClr val="tx1"/>
                </a:solidFill>
                <a:latin typeface="Arial" charset="0"/>
              </a:rPr>
              <a:t>Проекты, преобразования, модернизация, реконструкция и строительство – город, пробудившись от долгого сна, активно набирает обороты.</a:t>
            </a:r>
          </a:p>
        </p:txBody>
      </p:sp>
      <p:pic>
        <p:nvPicPr>
          <p:cNvPr id="4104" name="Picture 6" descr="Картинка 7 из 379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0"/>
            <a:ext cx="3635375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8" descr="Картинка 34 из 3790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625" y="2276475"/>
            <a:ext cx="3635375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 descr="Картинка 46 из 93097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8275" y="188913"/>
            <a:ext cx="692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2" descr="Картинка 9 из 15339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8038" y="4581525"/>
            <a:ext cx="2995612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4" descr="Картинка 41 из 10045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84888" y="4567238"/>
            <a:ext cx="3059112" cy="22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6" descr="Картинка 29 из 90496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71550" y="4572000"/>
            <a:ext cx="29194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Місце для дати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08B8A77-7B2D-489A-9F8C-4E215AC1FA10}" type="datetime1">
              <a:rPr lang="en-US"/>
              <a:pPr>
                <a:defRPr/>
              </a:pPr>
              <a:t>12/15/2011</a:t>
            </a:fld>
            <a:endParaRPr lang="en-US" dirty="0"/>
          </a:p>
        </p:txBody>
      </p:sp>
      <p:sp>
        <p:nvSpPr>
          <p:cNvPr id="10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Free Template from www.brainybetty.com</a:t>
            </a:r>
          </a:p>
        </p:txBody>
      </p:sp>
      <p:sp>
        <p:nvSpPr>
          <p:cNvPr id="11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FD1269-8668-45AB-946E-AB044A87837B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990600" y="0"/>
            <a:ext cx="81534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title"/>
          </p:nvPr>
        </p:nvSpPr>
        <p:spPr>
          <a:xfrm>
            <a:off x="971550" y="0"/>
            <a:ext cx="7467600" cy="1143000"/>
          </a:xfrm>
        </p:spPr>
        <p:txBody>
          <a:bodyPr/>
          <a:lstStyle/>
          <a:p>
            <a:pPr algn="l" eaLnBrk="1" hangingPunct="1"/>
            <a:r>
              <a:rPr lang="ru-RU" sz="4000" b="1" smtClean="0">
                <a:solidFill>
                  <a:srgbClr val="009900"/>
                </a:solidFill>
                <a:latin typeface="Arial" charset="0"/>
              </a:rPr>
              <a:t>НАШ ХАРЬКОВ!               ???</a:t>
            </a:r>
            <a:endParaRPr lang="en-US" sz="4000" b="1" smtClean="0">
              <a:solidFill>
                <a:srgbClr val="009900"/>
              </a:solidFill>
              <a:latin typeface="Arial" charset="0"/>
            </a:endParaRPr>
          </a:p>
        </p:txBody>
      </p:sp>
      <p:pic>
        <p:nvPicPr>
          <p:cNvPr id="5127" name="Picture 6" descr="Картинка 1 из 9156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3730625"/>
            <a:ext cx="4176712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0" descr="Картинка 46 из 9309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8275" y="188913"/>
            <a:ext cx="692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2" descr="Картинка 60 из 93097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42988" y="1125538"/>
            <a:ext cx="417671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3" descr="DSC0022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19700" y="1125538"/>
            <a:ext cx="3924300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4" descr="DSC0022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19700" y="3860800"/>
            <a:ext cx="3924300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Місце для дати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DCB27D2-C333-4EA4-9BE8-FBA9F4D54954}" type="datetime1">
              <a:rPr lang="en-US"/>
              <a:pPr>
                <a:defRPr/>
              </a:pPr>
              <a:t>12/15/2011</a:t>
            </a:fld>
            <a:endParaRPr lang="en-US"/>
          </a:p>
        </p:txBody>
      </p:sp>
      <p:sp>
        <p:nvSpPr>
          <p:cNvPr id="10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Free Template from www.brainybetty.com</a:t>
            </a:r>
          </a:p>
        </p:txBody>
      </p:sp>
      <p:sp>
        <p:nvSpPr>
          <p:cNvPr id="11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BD9D1-6CE0-4D6A-9E82-9E74027C3DCE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990600" y="0"/>
            <a:ext cx="81534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title"/>
          </p:nvPr>
        </p:nvSpPr>
        <p:spPr>
          <a:xfrm>
            <a:off x="1476375" y="115888"/>
            <a:ext cx="7467600" cy="504825"/>
          </a:xfrm>
        </p:spPr>
        <p:txBody>
          <a:bodyPr/>
          <a:lstStyle/>
          <a:p>
            <a:pPr algn="l" eaLnBrk="1" hangingPunct="1"/>
            <a:r>
              <a:rPr lang="uk-UA" sz="4000" b="1" smtClean="0">
                <a:solidFill>
                  <a:srgbClr val="009900"/>
                </a:solidFill>
                <a:latin typeface="Arial" charset="0"/>
              </a:rPr>
              <a:t>Червонозаводский район</a:t>
            </a:r>
            <a:endParaRPr lang="en-US" sz="4000" b="1" smtClean="0">
              <a:solidFill>
                <a:srgbClr val="009900"/>
              </a:solidFill>
              <a:latin typeface="Arial" charset="0"/>
            </a:endParaRPr>
          </a:p>
        </p:txBody>
      </p:sp>
      <p:pic>
        <p:nvPicPr>
          <p:cNvPr id="6151" name="Picture 6" descr="рай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3644900"/>
            <a:ext cx="3924300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i-main-pic" descr="Картинка 3 из 756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620713"/>
            <a:ext cx="31369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5" descr="рай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3644900"/>
            <a:ext cx="4176712" cy="30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42988" y="765175"/>
            <a:ext cx="4608512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Площадь района – 45, 54 км2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Н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аселение – 93 000 человек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78 промышленных предприятий,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12 строительных организаций, 9 НИИ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ВУЗов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7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ООШ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 гимнази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и,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17 дошкольных учебных заведений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1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Дворец культуры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1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 культуры,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2 музыкальные школы, 9 библиотек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ЦДЮТ и 1 ДЮСШ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b="1" dirty="0" smtClean="0">
                <a:solidFill>
                  <a:srgbClr val="000066"/>
                </a:solidFill>
                <a:latin typeface="Times New Roman" pitchFamily="18" charset="0"/>
              </a:rPr>
              <a:t>? музеи ? памятники архитектуры, 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b="1" dirty="0" smtClean="0">
                <a:solidFill>
                  <a:srgbClr val="000066"/>
                </a:solidFill>
                <a:latin typeface="Times New Roman" pitchFamily="18" charset="0"/>
              </a:rPr>
              <a:t>? театры ? парки ? дворцы спорта</a:t>
            </a:r>
          </a:p>
          <a:p>
            <a:pPr eaLnBrk="1" hangingPunct="1">
              <a:lnSpc>
                <a:spcPct val="90000"/>
              </a:lnSpc>
              <a:buNone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6155" name="Picture 8" descr="Картинка 46 из 93097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8275" y="188913"/>
            <a:ext cx="692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Місце для дати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855F6A9-E5F1-4BD7-9077-07CC8EF8B8E2}" type="datetime1">
              <a:rPr lang="en-US"/>
              <a:pPr>
                <a:defRPr/>
              </a:pPr>
              <a:t>12/15/2011</a:t>
            </a:fld>
            <a:endParaRPr lang="en-US"/>
          </a:p>
        </p:txBody>
      </p:sp>
      <p:sp>
        <p:nvSpPr>
          <p:cNvPr id="1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Free Template from www.brainybetty.com</a:t>
            </a:r>
          </a:p>
        </p:txBody>
      </p:sp>
      <p:sp>
        <p:nvSpPr>
          <p:cNvPr id="1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4BF28-B729-40BF-B854-967093B39469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7173" name="Rectangle 2"/>
          <p:cNvSpPr>
            <a:spLocks noChangeArrowheads="1"/>
          </p:cNvSpPr>
          <p:nvPr/>
        </p:nvSpPr>
        <p:spPr bwMode="auto">
          <a:xfrm>
            <a:off x="990600" y="0"/>
            <a:ext cx="81534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174" name="Picture 5" descr="проез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8063" y="1844675"/>
            <a:ext cx="8135937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1619250" y="3933825"/>
            <a:ext cx="431800" cy="431800"/>
          </a:xfrm>
          <a:prstGeom prst="irregularSeal2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</a:t>
            </a:r>
          </a:p>
        </p:txBody>
      </p:sp>
      <p:sp>
        <p:nvSpPr>
          <p:cNvPr id="7176" name="AutoShape 9"/>
          <p:cNvSpPr>
            <a:spLocks noChangeArrowheads="1"/>
          </p:cNvSpPr>
          <p:nvPr/>
        </p:nvSpPr>
        <p:spPr bwMode="auto">
          <a:xfrm>
            <a:off x="3708400" y="3644900"/>
            <a:ext cx="431800" cy="360363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6</a:t>
            </a:r>
          </a:p>
        </p:txBody>
      </p:sp>
      <p:sp>
        <p:nvSpPr>
          <p:cNvPr id="7177" name="AutoShape 10"/>
          <p:cNvSpPr>
            <a:spLocks noChangeArrowheads="1"/>
          </p:cNvSpPr>
          <p:nvPr/>
        </p:nvSpPr>
        <p:spPr bwMode="auto">
          <a:xfrm>
            <a:off x="2555875" y="4005263"/>
            <a:ext cx="504825" cy="431800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5</a:t>
            </a:r>
          </a:p>
        </p:txBody>
      </p:sp>
      <p:sp>
        <p:nvSpPr>
          <p:cNvPr id="7178" name="AutoShape 11"/>
          <p:cNvSpPr>
            <a:spLocks noChangeArrowheads="1"/>
          </p:cNvSpPr>
          <p:nvPr/>
        </p:nvSpPr>
        <p:spPr bwMode="auto">
          <a:xfrm>
            <a:off x="2771775" y="4652963"/>
            <a:ext cx="431800" cy="431800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4</a:t>
            </a:r>
          </a:p>
        </p:txBody>
      </p:sp>
      <p:sp>
        <p:nvSpPr>
          <p:cNvPr id="7179" name="AutoShape 12"/>
          <p:cNvSpPr>
            <a:spLocks noChangeArrowheads="1"/>
          </p:cNvSpPr>
          <p:nvPr/>
        </p:nvSpPr>
        <p:spPr bwMode="auto">
          <a:xfrm>
            <a:off x="4356100" y="4005263"/>
            <a:ext cx="431800" cy="360362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3</a:t>
            </a:r>
          </a:p>
        </p:txBody>
      </p:sp>
      <p:sp>
        <p:nvSpPr>
          <p:cNvPr id="7180" name="AutoShape 13"/>
          <p:cNvSpPr>
            <a:spLocks noChangeArrowheads="1"/>
          </p:cNvSpPr>
          <p:nvPr/>
        </p:nvSpPr>
        <p:spPr bwMode="auto">
          <a:xfrm>
            <a:off x="8243888" y="4292600"/>
            <a:ext cx="433387" cy="504825"/>
          </a:xfrm>
          <a:prstGeom prst="irregularSeal2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2</a:t>
            </a:r>
          </a:p>
        </p:txBody>
      </p:sp>
      <p:sp>
        <p:nvSpPr>
          <p:cNvPr id="7181" name="AutoShape 14"/>
          <p:cNvSpPr>
            <a:spLocks noChangeArrowheads="1"/>
          </p:cNvSpPr>
          <p:nvPr/>
        </p:nvSpPr>
        <p:spPr bwMode="auto">
          <a:xfrm>
            <a:off x="3708400" y="1989138"/>
            <a:ext cx="719138" cy="6477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7182" name="AutoShape 15"/>
          <p:cNvSpPr>
            <a:spLocks noChangeArrowheads="1"/>
          </p:cNvSpPr>
          <p:nvPr/>
        </p:nvSpPr>
        <p:spPr bwMode="auto">
          <a:xfrm>
            <a:off x="4140200" y="2565400"/>
            <a:ext cx="431800" cy="431800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7</a:t>
            </a:r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1692275" y="5373688"/>
            <a:ext cx="3167063" cy="1296987"/>
          </a:xfrm>
          <a:prstGeom prst="rect">
            <a:avLst/>
          </a:prstGeom>
          <a:gradFill rotWithShape="1">
            <a:gsLst>
              <a:gs pos="0">
                <a:schemeClr val="folHlink">
                  <a:alpha val="36000"/>
                </a:schemeClr>
              </a:gs>
              <a:gs pos="50000">
                <a:schemeClr val="bg1">
                  <a:alpha val="38000"/>
                </a:schemeClr>
              </a:gs>
              <a:gs pos="100000">
                <a:schemeClr val="folHlink">
                  <a:alpha val="36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/>
              <a:t>1 – «Донецкое городище»</a:t>
            </a:r>
          </a:p>
          <a:p>
            <a:pPr>
              <a:defRPr/>
            </a:pPr>
            <a:r>
              <a:rPr lang="ru-RU"/>
              <a:t>2 - Аэропорт</a:t>
            </a:r>
          </a:p>
          <a:p>
            <a:pPr>
              <a:defRPr/>
            </a:pPr>
            <a:r>
              <a:rPr lang="ru-RU"/>
              <a:t>3 - Хвойный лес</a:t>
            </a:r>
          </a:p>
          <a:p>
            <a:pPr>
              <a:defRPr/>
            </a:pPr>
            <a:r>
              <a:rPr lang="ru-RU"/>
              <a:t>4 - Река Уды</a:t>
            </a:r>
          </a:p>
        </p:txBody>
      </p:sp>
      <p:sp>
        <p:nvSpPr>
          <p:cNvPr id="7184" name="Rectangle 17"/>
          <p:cNvSpPr>
            <a:spLocks noGrp="1" noChangeArrowheads="1"/>
          </p:cNvSpPr>
          <p:nvPr>
            <p:ph type="title"/>
          </p:nvPr>
        </p:nvSpPr>
        <p:spPr>
          <a:xfrm>
            <a:off x="1785918" y="1000108"/>
            <a:ext cx="6948487" cy="784225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chemeClr val="accent2"/>
                </a:solidFill>
                <a:latin typeface="Arial" charset="0"/>
              </a:rPr>
              <a:t>Комсомольское озеро</a:t>
            </a:r>
            <a:r>
              <a:rPr lang="ru-RU" sz="4000" b="1" dirty="0" smtClean="0">
                <a:solidFill>
                  <a:schemeClr val="accent2"/>
                </a:solidFill>
                <a:latin typeface="Arial" charset="0"/>
              </a:rPr>
              <a:t/>
            </a:r>
            <a:br>
              <a:rPr lang="ru-RU" sz="4000" b="1" dirty="0" smtClean="0">
                <a:solidFill>
                  <a:schemeClr val="accent2"/>
                </a:solidFill>
                <a:latin typeface="Arial" charset="0"/>
              </a:rPr>
            </a:br>
            <a:r>
              <a:rPr lang="ru-RU" sz="2000" b="1" dirty="0" smtClean="0">
                <a:solidFill>
                  <a:schemeClr val="accent2"/>
                </a:solidFill>
                <a:latin typeface="Arial" charset="0"/>
              </a:rPr>
              <a:t>начальный план территории</a:t>
            </a:r>
            <a:endParaRPr lang="ru-RU" sz="2000" b="1" dirty="0" smtClean="0">
              <a:solidFill>
                <a:schemeClr val="accent2"/>
              </a:solidFill>
            </a:endParaRPr>
          </a:p>
        </p:txBody>
      </p:sp>
      <p:sp>
        <p:nvSpPr>
          <p:cNvPr id="7185" name="Rectangle 18"/>
          <p:cNvSpPr>
            <a:spLocks noChangeArrowheads="1"/>
          </p:cNvSpPr>
          <p:nvPr/>
        </p:nvSpPr>
        <p:spPr bwMode="auto">
          <a:xfrm>
            <a:off x="1403350" y="115888"/>
            <a:ext cx="792162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009900"/>
                </a:solidFill>
              </a:rPr>
              <a:t>Проект: </a:t>
            </a:r>
            <a:r>
              <a:rPr lang="ru-RU" sz="2800" b="1">
                <a:solidFill>
                  <a:srgbClr val="009900"/>
                </a:solidFill>
                <a:latin typeface="Century Gothic" pitchFamily="34" charset="0"/>
              </a:rPr>
              <a:t>Культурно-оздоровительный комплекс «Слобожанский»</a:t>
            </a:r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5292725" y="5373688"/>
            <a:ext cx="3167063" cy="1296987"/>
          </a:xfrm>
          <a:prstGeom prst="rect">
            <a:avLst/>
          </a:prstGeom>
          <a:gradFill rotWithShape="1">
            <a:gsLst>
              <a:gs pos="0">
                <a:schemeClr val="folHlink">
                  <a:alpha val="36000"/>
                </a:schemeClr>
              </a:gs>
              <a:gs pos="50000">
                <a:schemeClr val="bg1">
                  <a:alpha val="38000"/>
                </a:schemeClr>
              </a:gs>
              <a:gs pos="100000">
                <a:schemeClr val="folHlink">
                  <a:alpha val="36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/>
              <a:t>5 – Луговая зона</a:t>
            </a:r>
          </a:p>
          <a:p>
            <a:pPr>
              <a:defRPr/>
            </a:pPr>
            <a:r>
              <a:rPr lang="ru-RU"/>
              <a:t>6 – Конноспортивный клуб</a:t>
            </a:r>
          </a:p>
          <a:p>
            <a:pPr>
              <a:defRPr/>
            </a:pPr>
            <a:r>
              <a:rPr lang="ru-RU"/>
              <a:t>7 – Зона пляжей (песок)</a:t>
            </a:r>
          </a:p>
          <a:p>
            <a:pPr>
              <a:defRPr/>
            </a:pPr>
            <a:r>
              <a:rPr lang="ru-RU"/>
              <a:t>8 – Свалка мусора (!)</a:t>
            </a:r>
          </a:p>
        </p:txBody>
      </p:sp>
      <p:pic>
        <p:nvPicPr>
          <p:cNvPr id="7187" name="Picture 20" descr="Картинка 46 из 9309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8913"/>
            <a:ext cx="692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Місце для дати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C7E080E-EC68-40E3-AA28-3D82BBADDFD3}" type="datetime1">
              <a:rPr lang="en-US"/>
              <a:pPr>
                <a:defRPr/>
              </a:pPr>
              <a:t>12/15/2011</a:t>
            </a:fld>
            <a:endParaRPr lang="en-US"/>
          </a:p>
        </p:txBody>
      </p:sp>
      <p:sp>
        <p:nvSpPr>
          <p:cNvPr id="12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Free Template from www.brainybetty.com</a:t>
            </a:r>
          </a:p>
        </p:txBody>
      </p:sp>
      <p:sp>
        <p:nvSpPr>
          <p:cNvPr id="13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DE19DC-82E3-46BC-8180-AED0A2DE91C1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8197" name="Rectangle 2"/>
          <p:cNvSpPr>
            <a:spLocks noChangeArrowheads="1"/>
          </p:cNvSpPr>
          <p:nvPr/>
        </p:nvSpPr>
        <p:spPr bwMode="auto">
          <a:xfrm>
            <a:off x="990600" y="0"/>
            <a:ext cx="81534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42988" y="1052513"/>
            <a:ext cx="5400675" cy="44640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F0000"/>
              </a:buClr>
              <a:buSzPct val="155000"/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Расположение в живописном месте с прекрасными природными условиями (озеро и река, песчаные пляжи, луговая зона и хвойный лес)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SzPct val="155000"/>
              <a:buFont typeface="Wingdings" pitchFamily="2" charset="2"/>
              <a:buChar char="ü"/>
            </a:pPr>
            <a:endParaRPr lang="ru-RU" sz="400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SzPct val="155000"/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Благоприятные климатические условия: южная часть города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SzPct val="155000"/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Свободная, неосвоенная территория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SzPct val="155000"/>
              <a:buFont typeface="Wingdings" pitchFamily="2" charset="2"/>
              <a:buChar char="ü"/>
            </a:pPr>
            <a:endParaRPr lang="ru-RU" sz="400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SzPct val="155000"/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Близость к окраине города делает доступным подъезд со стороны окружной дороги, минуя насыщенный городской трафик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SzPct val="155000"/>
              <a:buFont typeface="Wingdings" pitchFamily="2" charset="2"/>
              <a:buChar char="ü"/>
            </a:pPr>
            <a:endParaRPr lang="ru-RU" sz="400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SzPct val="155000"/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Близость</a:t>
            </a:r>
            <a:r>
              <a:rPr lang="uk-UA" sz="1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аэропорт</a:t>
            </a:r>
            <a:r>
              <a:rPr lang="uk-UA" sz="1400" dirty="0" smtClean="0">
                <a:solidFill>
                  <a:schemeClr val="tx1"/>
                </a:solidFill>
                <a:latin typeface="Arial" charset="0"/>
              </a:rPr>
              <a:t>а и 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одной</a:t>
            </a:r>
            <a:r>
              <a:rPr lang="uk-UA" sz="1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из главных магистралей </a:t>
            </a:r>
            <a:r>
              <a:rPr lang="uk-UA" sz="1400" dirty="0" err="1" smtClean="0">
                <a:solidFill>
                  <a:schemeClr val="tx1"/>
                </a:solidFill>
                <a:latin typeface="Arial" charset="0"/>
              </a:rPr>
              <a:t>города</a:t>
            </a:r>
            <a:r>
              <a:rPr lang="uk-UA" sz="1400" dirty="0" smtClean="0">
                <a:solidFill>
                  <a:schemeClr val="tx1"/>
                </a:solidFill>
                <a:latin typeface="Arial" charset="0"/>
              </a:rPr>
              <a:t> – </a:t>
            </a:r>
            <a:r>
              <a:rPr lang="uk-UA" sz="1400" dirty="0" err="1" smtClean="0">
                <a:solidFill>
                  <a:schemeClr val="tx1"/>
                </a:solidFill>
                <a:latin typeface="Arial" charset="0"/>
              </a:rPr>
              <a:t>проспекта</a:t>
            </a:r>
            <a:r>
              <a:rPr lang="uk-UA" sz="1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Гагарина </a:t>
            </a:r>
            <a:endParaRPr lang="uk-UA" sz="400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SzPct val="155000"/>
              <a:buFont typeface="Wingdings" pitchFamily="2" charset="2"/>
              <a:buChar char="ü"/>
            </a:pPr>
            <a:r>
              <a:rPr lang="uk-UA" sz="1400" dirty="0" smtClean="0">
                <a:solidFill>
                  <a:schemeClr val="tx1"/>
                </a:solidFill>
                <a:latin typeface="Arial" charset="0"/>
              </a:rPr>
              <a:t>В 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непосредственной</a:t>
            </a:r>
            <a:r>
              <a:rPr lang="uk-UA" sz="1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близости</a:t>
            </a:r>
            <a:r>
              <a:rPr lang="uk-UA" sz="1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расположен</a:t>
            </a:r>
            <a:r>
              <a:rPr lang="uk-UA" sz="1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самый известный памятник эпохи Киевской Руси - Донецкое городище (VIII - XIII в.), упоминающееся в </a:t>
            </a:r>
            <a:r>
              <a:rPr lang="uk-UA" sz="1400" dirty="0" smtClean="0">
                <a:solidFill>
                  <a:schemeClr val="tx1"/>
                </a:solidFill>
                <a:latin typeface="Arial" charset="0"/>
              </a:rPr>
              <a:t>«</a:t>
            </a:r>
            <a:r>
              <a:rPr lang="uk-UA" sz="1400" dirty="0" err="1" smtClean="0">
                <a:solidFill>
                  <a:schemeClr val="tx1"/>
                </a:solidFill>
                <a:latin typeface="Arial" charset="0"/>
              </a:rPr>
              <a:t>Слове</a:t>
            </a:r>
            <a:r>
              <a:rPr lang="uk-UA" sz="1400" dirty="0" smtClean="0">
                <a:solidFill>
                  <a:schemeClr val="tx1"/>
                </a:solidFill>
                <a:latin typeface="Arial" charset="0"/>
              </a:rPr>
              <a:t> о полку 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Игореве</a:t>
            </a:r>
            <a:r>
              <a:rPr lang="uk-UA" sz="1400" dirty="0" smtClean="0">
                <a:solidFill>
                  <a:schemeClr val="tx1"/>
                </a:solidFill>
                <a:latin typeface="Arial" charset="0"/>
              </a:rPr>
              <a:t>» 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SzPct val="155000"/>
              <a:buFont typeface="Wingdings" pitchFamily="2" charset="2"/>
              <a:buChar char="ü"/>
            </a:pPr>
            <a:endParaRPr lang="uk-UA" sz="400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SzPct val="155000"/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Необходимость модернизации инфраструктуры района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SzPct val="155000"/>
              <a:buFont typeface="Wingdings" pitchFamily="2" charset="2"/>
              <a:buChar char="ü"/>
            </a:pPr>
            <a:endParaRPr lang="ru-RU" sz="400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SzPct val="155000"/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Логическая необходимость ввиду крайней ограниченности культурно-оздоровительного резерва района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SzPct val="155000"/>
              <a:buFont typeface="Wingdings" pitchFamily="2" charset="2"/>
              <a:buChar char="ü"/>
            </a:pPr>
            <a:endParaRPr lang="ru-RU" sz="1400" dirty="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8199" name="i-main-pic" descr="Картинка 2 из 386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1773238"/>
            <a:ext cx="2700337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Rectangle 3"/>
          <p:cNvSpPr>
            <a:spLocks noGrp="1" noChangeArrowheads="1"/>
          </p:cNvSpPr>
          <p:nvPr>
            <p:ph type="title"/>
          </p:nvPr>
        </p:nvSpPr>
        <p:spPr>
          <a:xfrm>
            <a:off x="971550" y="115888"/>
            <a:ext cx="5761038" cy="792162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9900"/>
                </a:solidFill>
                <a:latin typeface="Arial" charset="0"/>
              </a:rPr>
              <a:t>Предрасполагающие </a:t>
            </a:r>
            <a:br>
              <a:rPr lang="ru-RU" sz="3200" b="1" smtClean="0">
                <a:solidFill>
                  <a:srgbClr val="009900"/>
                </a:solidFill>
                <a:latin typeface="Arial" charset="0"/>
              </a:rPr>
            </a:br>
            <a:r>
              <a:rPr lang="ru-RU" sz="3200" b="1" smtClean="0">
                <a:solidFill>
                  <a:srgbClr val="009900"/>
                </a:solidFill>
                <a:latin typeface="Arial" charset="0"/>
              </a:rPr>
              <a:t>факторы</a:t>
            </a:r>
            <a:endParaRPr lang="en-US" sz="3200" b="1" smtClean="0">
              <a:solidFill>
                <a:srgbClr val="009900"/>
              </a:solidFill>
              <a:latin typeface="Arial" charset="0"/>
            </a:endParaRPr>
          </a:p>
        </p:txBody>
      </p:sp>
      <p:pic>
        <p:nvPicPr>
          <p:cNvPr id="8201" name="Picture 7" descr="7a9f680c3af6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550" y="4868863"/>
            <a:ext cx="2674938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i-main-pic" descr="Картинка 40 из 386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43663" y="0"/>
            <a:ext cx="2700337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8" descr="dc3576b3cabe">
            <a:hlinkClick r:id="rId5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43663" y="3789363"/>
            <a:ext cx="2700337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9" descr="2f1338db68bf">
            <a:hlinkClick r:id="rId5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35375" y="4868863"/>
            <a:ext cx="2819400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0" descr="Картинка 46 из 93097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9388" y="188913"/>
            <a:ext cx="692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Місце для дати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ED3D271-3E4E-4FB8-A7F1-9B496A8D29D9}" type="datetime1">
              <a:rPr lang="en-US"/>
              <a:pPr>
                <a:defRPr/>
              </a:pPr>
              <a:t>12/15/2011</a:t>
            </a:fld>
            <a:endParaRPr lang="en-US"/>
          </a:p>
        </p:txBody>
      </p:sp>
      <p:sp>
        <p:nvSpPr>
          <p:cNvPr id="4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Free Template from www.brainybetty.com</a:t>
            </a:r>
          </a:p>
        </p:txBody>
      </p:sp>
      <p:sp>
        <p:nvSpPr>
          <p:cNvPr id="4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71DD0-CB5C-4D78-8F56-F730896ECD92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9221" name="Rectangle 42"/>
          <p:cNvSpPr>
            <a:spLocks noChangeArrowheads="1"/>
          </p:cNvSpPr>
          <p:nvPr/>
        </p:nvSpPr>
        <p:spPr bwMode="auto">
          <a:xfrm>
            <a:off x="990600" y="0"/>
            <a:ext cx="81534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15888"/>
            <a:ext cx="8027987" cy="144145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9900"/>
                </a:solidFill>
                <a:latin typeface="Arial" charset="0"/>
              </a:rPr>
              <a:t>Цели проекта:</a:t>
            </a:r>
            <a:r>
              <a:rPr lang="ru-RU" sz="4000" b="1" smtClean="0">
                <a:solidFill>
                  <a:srgbClr val="009900"/>
                </a:solidFill>
                <a:latin typeface="Arial" charset="0"/>
              </a:rPr>
              <a:t/>
            </a:r>
            <a:br>
              <a:rPr lang="ru-RU" sz="4000" b="1" smtClean="0">
                <a:solidFill>
                  <a:srgbClr val="009900"/>
                </a:solidFill>
                <a:latin typeface="Arial" charset="0"/>
              </a:rPr>
            </a:br>
            <a:r>
              <a:rPr lang="ru-RU" sz="4000" b="1" smtClean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ru-RU" sz="2400" b="1" smtClean="0">
                <a:solidFill>
                  <a:srgbClr val="009900"/>
                </a:solidFill>
              </a:rPr>
              <a:t>Культурно-оздоровительный комплекс «Слобожанский»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132138" y="3141663"/>
            <a:ext cx="2022475" cy="2160587"/>
            <a:chOff x="1959" y="2160"/>
            <a:chExt cx="1274" cy="848"/>
          </a:xfrm>
        </p:grpSpPr>
        <p:sp>
          <p:nvSpPr>
            <p:cNvPr id="9262" name="AutoShape 4"/>
            <p:cNvSpPr>
              <a:spLocks noChangeArrowheads="1"/>
            </p:cNvSpPr>
            <p:nvPr/>
          </p:nvSpPr>
          <p:spPr bwMode="auto">
            <a:xfrm>
              <a:off x="1973" y="2160"/>
              <a:ext cx="1145" cy="848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3" name="Rectangle 5"/>
            <p:cNvSpPr>
              <a:spLocks noChangeArrowheads="1"/>
            </p:cNvSpPr>
            <p:nvPr/>
          </p:nvSpPr>
          <p:spPr bwMode="gray">
            <a:xfrm>
              <a:off x="1959" y="2341"/>
              <a:ext cx="1274" cy="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/>
                <a:t>Создать </a:t>
              </a:r>
            </a:p>
            <a:p>
              <a:pPr algn="ctr"/>
              <a:r>
                <a:rPr lang="ru-RU" sz="1400" b="1"/>
                <a:t>уникальный </a:t>
              </a:r>
            </a:p>
            <a:p>
              <a:pPr algn="ctr"/>
              <a:r>
                <a:rPr lang="ru-RU" sz="1400" b="1"/>
                <a:t>культурно-</a:t>
              </a:r>
            </a:p>
            <a:p>
              <a:pPr algn="ctr"/>
              <a:r>
                <a:rPr lang="ru-RU" sz="1400" b="1"/>
                <a:t>развлекательный  оздоровительный </a:t>
              </a:r>
            </a:p>
            <a:p>
              <a:pPr algn="ctr"/>
              <a:r>
                <a:rPr lang="ru-RU" sz="1400" b="1"/>
                <a:t>комплекс</a:t>
              </a:r>
              <a:r>
                <a:rPr lang="ru-RU" sz="1400"/>
                <a:t> 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116013" y="3141664"/>
            <a:ext cx="2027227" cy="2787666"/>
            <a:chOff x="703" y="2160"/>
            <a:chExt cx="1233" cy="960"/>
          </a:xfrm>
        </p:grpSpPr>
        <p:sp>
          <p:nvSpPr>
            <p:cNvPr id="9260" name="AutoShape 7"/>
            <p:cNvSpPr>
              <a:spLocks noChangeArrowheads="1"/>
            </p:cNvSpPr>
            <p:nvPr/>
          </p:nvSpPr>
          <p:spPr bwMode="auto">
            <a:xfrm>
              <a:off x="748" y="2160"/>
              <a:ext cx="1188" cy="856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1" name="Rectangle 8"/>
            <p:cNvSpPr>
              <a:spLocks noChangeArrowheads="1"/>
            </p:cNvSpPr>
            <p:nvPr/>
          </p:nvSpPr>
          <p:spPr bwMode="gray">
            <a:xfrm>
              <a:off x="703" y="2251"/>
              <a:ext cx="1232" cy="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/>
                <a:t>Укрепить имидж города как </a:t>
              </a:r>
              <a:r>
                <a:rPr lang="ru-RU" sz="1400" b="1" dirty="0" smtClean="0"/>
                <a:t>самобытного, инновационного, </a:t>
              </a:r>
              <a:r>
                <a:rPr lang="ru-RU" sz="1400" b="1" dirty="0"/>
                <a:t>высококультурного и </a:t>
              </a:r>
              <a:r>
                <a:rPr lang="ru-RU" sz="1400" b="1" dirty="0" smtClean="0"/>
                <a:t>технологичного.</a:t>
              </a:r>
              <a:endParaRPr lang="ru-RU" sz="1400" b="1" dirty="0"/>
            </a:p>
            <a:p>
              <a:pPr algn="ctr"/>
              <a:r>
                <a:rPr lang="ru-RU" sz="1400" b="1" dirty="0"/>
                <a:t>Формирование приоритета </a:t>
              </a:r>
              <a:r>
                <a:rPr lang="ru-RU" sz="1400" b="1" dirty="0" smtClean="0"/>
                <a:t>здорового образа жизни</a:t>
              </a:r>
              <a:endParaRPr lang="ru-RU" sz="1400" b="1" dirty="0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7270750" y="3141663"/>
            <a:ext cx="1873250" cy="2087562"/>
            <a:chOff x="4332" y="2160"/>
            <a:chExt cx="1145" cy="848"/>
          </a:xfrm>
        </p:grpSpPr>
        <p:sp>
          <p:nvSpPr>
            <p:cNvPr id="9258" name="AutoShape 10"/>
            <p:cNvSpPr>
              <a:spLocks noChangeArrowheads="1"/>
            </p:cNvSpPr>
            <p:nvPr/>
          </p:nvSpPr>
          <p:spPr bwMode="auto">
            <a:xfrm>
              <a:off x="4332" y="2160"/>
              <a:ext cx="1145" cy="848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9" name="Rectangle 11"/>
            <p:cNvSpPr>
              <a:spLocks noChangeArrowheads="1"/>
            </p:cNvSpPr>
            <p:nvPr/>
          </p:nvSpPr>
          <p:spPr bwMode="gray">
            <a:xfrm>
              <a:off x="4389" y="2387"/>
              <a:ext cx="991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 dirty="0"/>
                <a:t>Привлечение </a:t>
              </a:r>
            </a:p>
            <a:p>
              <a:pPr algn="ctr"/>
              <a:r>
                <a:rPr lang="ru-RU" sz="1400" b="1" dirty="0" smtClean="0"/>
                <a:t>инвесторов.</a:t>
              </a:r>
              <a:endParaRPr lang="ru-RU" sz="1400" b="1" dirty="0"/>
            </a:p>
            <a:p>
              <a:pPr algn="ctr"/>
              <a:r>
                <a:rPr lang="ru-RU" sz="1400" b="1" dirty="0"/>
                <a:t>Расширение </a:t>
              </a:r>
            </a:p>
            <a:p>
              <a:pPr algn="ctr"/>
              <a:r>
                <a:rPr lang="ru-RU" sz="1400" b="1" dirty="0"/>
                <a:t>туристического </a:t>
              </a:r>
            </a:p>
            <a:p>
              <a:pPr algn="ctr"/>
              <a:r>
                <a:rPr lang="ru-RU" sz="1400" b="1" dirty="0"/>
                <a:t>бизнеса 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5076824" y="3141663"/>
            <a:ext cx="2173505" cy="2159000"/>
            <a:chOff x="3152" y="2160"/>
            <a:chExt cx="1204" cy="848"/>
          </a:xfrm>
        </p:grpSpPr>
        <p:sp>
          <p:nvSpPr>
            <p:cNvPr id="9256" name="AutoShape 13"/>
            <p:cNvSpPr>
              <a:spLocks noChangeArrowheads="1"/>
            </p:cNvSpPr>
            <p:nvPr/>
          </p:nvSpPr>
          <p:spPr bwMode="auto">
            <a:xfrm>
              <a:off x="3152" y="2160"/>
              <a:ext cx="1145" cy="848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7" name="Rectangle 14"/>
            <p:cNvSpPr>
              <a:spLocks noChangeArrowheads="1"/>
            </p:cNvSpPr>
            <p:nvPr/>
          </p:nvSpPr>
          <p:spPr bwMode="gray">
            <a:xfrm>
              <a:off x="3158" y="2296"/>
              <a:ext cx="1198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uk-UA" sz="1400" b="1" dirty="0" err="1"/>
                <a:t>Ликвидировать</a:t>
              </a:r>
              <a:r>
                <a:rPr lang="uk-UA" sz="1400" b="1" dirty="0"/>
                <a:t> </a:t>
              </a:r>
            </a:p>
            <a:p>
              <a:pPr algn="ctr"/>
              <a:r>
                <a:rPr lang="uk-UA" sz="1400" b="1" dirty="0" err="1"/>
                <a:t>очаги</a:t>
              </a:r>
              <a:endParaRPr lang="uk-UA" sz="1400" b="1" dirty="0"/>
            </a:p>
            <a:p>
              <a:pPr algn="ctr"/>
              <a:r>
                <a:rPr lang="uk-UA" sz="1400" b="1" dirty="0"/>
                <a:t> </a:t>
              </a:r>
              <a:r>
                <a:rPr lang="uk-UA" sz="1400" b="1" dirty="0" err="1"/>
                <a:t>неблагоустроенности</a:t>
              </a:r>
              <a:endParaRPr lang="uk-UA" sz="1400" b="1" dirty="0"/>
            </a:p>
            <a:p>
              <a:pPr algn="ctr"/>
              <a:r>
                <a:rPr lang="uk-UA" sz="1400" b="1" dirty="0" err="1"/>
                <a:t>Повысить</a:t>
              </a:r>
              <a:r>
                <a:rPr lang="uk-UA" sz="1400" b="1" dirty="0"/>
                <a:t> </a:t>
              </a:r>
            </a:p>
            <a:p>
              <a:pPr algn="ctr"/>
              <a:r>
                <a:rPr lang="uk-UA" sz="1400" b="1" dirty="0" err="1"/>
                <a:t>уровень</a:t>
              </a:r>
              <a:r>
                <a:rPr lang="uk-UA" sz="1400" b="1" dirty="0"/>
                <a:t> </a:t>
              </a:r>
            </a:p>
            <a:p>
              <a:pPr algn="ctr"/>
              <a:r>
                <a:rPr lang="uk-UA" sz="1400" b="1" dirty="0" err="1" smtClean="0"/>
                <a:t>комфорта</a:t>
              </a:r>
              <a:r>
                <a:rPr lang="uk-UA" sz="1400" dirty="0" smtClean="0"/>
                <a:t> </a:t>
              </a:r>
              <a:r>
                <a:rPr lang="uk-UA" sz="1400" b="1" dirty="0" err="1"/>
                <a:t>горожан</a:t>
              </a:r>
              <a:endParaRPr lang="ru-RU" sz="1400" b="1" dirty="0"/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1331913" y="1989138"/>
            <a:ext cx="1152525" cy="923925"/>
            <a:chOff x="839" y="1249"/>
            <a:chExt cx="726" cy="582"/>
          </a:xfrm>
        </p:grpSpPr>
        <p:sp>
          <p:nvSpPr>
            <p:cNvPr id="44048" name="Rectangle 16"/>
            <p:cNvSpPr>
              <a:spLocks noChangeArrowheads="1"/>
            </p:cNvSpPr>
            <p:nvPr/>
          </p:nvSpPr>
          <p:spPr bwMode="gray">
            <a:xfrm rot="3419336">
              <a:off x="904" y="1184"/>
              <a:ext cx="582" cy="71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55" name="Rectangle 17"/>
            <p:cNvSpPr>
              <a:spLocks noChangeArrowheads="1"/>
            </p:cNvSpPr>
            <p:nvPr/>
          </p:nvSpPr>
          <p:spPr bwMode="gray">
            <a:xfrm>
              <a:off x="884" y="1344"/>
              <a:ext cx="68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/>
                <a:t>   </a:t>
              </a:r>
              <a:r>
                <a:rPr lang="ru-RU" sz="32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2484438" y="2133600"/>
            <a:ext cx="1047750" cy="131763"/>
            <a:chOff x="2003" y="3439"/>
            <a:chExt cx="468" cy="244"/>
          </a:xfrm>
        </p:grpSpPr>
        <p:sp>
          <p:nvSpPr>
            <p:cNvPr id="9250" name="Oval 19"/>
            <p:cNvSpPr>
              <a:spLocks noChangeArrowheads="1"/>
            </p:cNvSpPr>
            <p:nvPr/>
          </p:nvSpPr>
          <p:spPr bwMode="gray">
            <a:xfrm>
              <a:off x="2003" y="3439"/>
              <a:ext cx="79" cy="242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1" name="Rectangle 20"/>
            <p:cNvSpPr>
              <a:spLocks noChangeArrowheads="1"/>
            </p:cNvSpPr>
            <p:nvPr/>
          </p:nvSpPr>
          <p:spPr bwMode="gray">
            <a:xfrm>
              <a:off x="2048" y="3441"/>
              <a:ext cx="388" cy="242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53" name="Oval 21"/>
            <p:cNvSpPr>
              <a:spLocks noChangeArrowheads="1"/>
            </p:cNvSpPr>
            <p:nvPr/>
          </p:nvSpPr>
          <p:spPr bwMode="gray">
            <a:xfrm>
              <a:off x="2400" y="3442"/>
              <a:ext cx="71" cy="235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054" name="Oval 22"/>
            <p:cNvSpPr>
              <a:spLocks noChangeArrowheads="1"/>
            </p:cNvSpPr>
            <p:nvPr/>
          </p:nvSpPr>
          <p:spPr bwMode="gray">
            <a:xfrm>
              <a:off x="2438" y="3518"/>
              <a:ext cx="21" cy="71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3276600" y="1916113"/>
            <a:ext cx="1489075" cy="923925"/>
            <a:chOff x="2059" y="1207"/>
            <a:chExt cx="938" cy="582"/>
          </a:xfrm>
        </p:grpSpPr>
        <p:sp>
          <p:nvSpPr>
            <p:cNvPr id="44056" name="Rectangle 24"/>
            <p:cNvSpPr>
              <a:spLocks noChangeArrowheads="1"/>
            </p:cNvSpPr>
            <p:nvPr/>
          </p:nvSpPr>
          <p:spPr bwMode="gray">
            <a:xfrm rot="3419336">
              <a:off x="2124" y="1142"/>
              <a:ext cx="582" cy="711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49" name="Rectangle 25"/>
            <p:cNvSpPr>
              <a:spLocks noChangeArrowheads="1"/>
            </p:cNvSpPr>
            <p:nvPr/>
          </p:nvSpPr>
          <p:spPr bwMode="gray">
            <a:xfrm>
              <a:off x="2064" y="1298"/>
              <a:ext cx="93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>
                  <a:solidFill>
                    <a:schemeClr val="bg1"/>
                  </a:solidFill>
                </a:rPr>
                <a:t>    2</a:t>
              </a:r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4397375" y="2114550"/>
            <a:ext cx="1049338" cy="131763"/>
            <a:chOff x="2003" y="3439"/>
            <a:chExt cx="468" cy="244"/>
          </a:xfrm>
        </p:grpSpPr>
        <p:sp>
          <p:nvSpPr>
            <p:cNvPr id="9244" name="Oval 27"/>
            <p:cNvSpPr>
              <a:spLocks noChangeArrowheads="1"/>
            </p:cNvSpPr>
            <p:nvPr/>
          </p:nvSpPr>
          <p:spPr bwMode="gray">
            <a:xfrm>
              <a:off x="2003" y="3439"/>
              <a:ext cx="79" cy="242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5" name="Rectangle 28"/>
            <p:cNvSpPr>
              <a:spLocks noChangeArrowheads="1"/>
            </p:cNvSpPr>
            <p:nvPr/>
          </p:nvSpPr>
          <p:spPr bwMode="gray">
            <a:xfrm>
              <a:off x="2048" y="3441"/>
              <a:ext cx="388" cy="242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61" name="Oval 29"/>
            <p:cNvSpPr>
              <a:spLocks noChangeArrowheads="1"/>
            </p:cNvSpPr>
            <p:nvPr/>
          </p:nvSpPr>
          <p:spPr bwMode="gray">
            <a:xfrm>
              <a:off x="2400" y="3442"/>
              <a:ext cx="71" cy="235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062" name="Oval 30"/>
            <p:cNvSpPr>
              <a:spLocks noChangeArrowheads="1"/>
            </p:cNvSpPr>
            <p:nvPr/>
          </p:nvSpPr>
          <p:spPr bwMode="gray">
            <a:xfrm>
              <a:off x="2438" y="3518"/>
              <a:ext cx="21" cy="71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5148263" y="1916113"/>
            <a:ext cx="1128712" cy="923925"/>
            <a:chOff x="3228" y="1207"/>
            <a:chExt cx="711" cy="582"/>
          </a:xfrm>
        </p:grpSpPr>
        <p:sp>
          <p:nvSpPr>
            <p:cNvPr id="44064" name="Rectangle 32"/>
            <p:cNvSpPr>
              <a:spLocks noChangeArrowheads="1"/>
            </p:cNvSpPr>
            <p:nvPr/>
          </p:nvSpPr>
          <p:spPr bwMode="gray">
            <a:xfrm rot="3419336">
              <a:off x="3292" y="1143"/>
              <a:ext cx="582" cy="711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43" name="Rectangle 33"/>
            <p:cNvSpPr>
              <a:spLocks noChangeArrowheads="1"/>
            </p:cNvSpPr>
            <p:nvPr/>
          </p:nvSpPr>
          <p:spPr bwMode="gray">
            <a:xfrm>
              <a:off x="3243" y="1344"/>
              <a:ext cx="47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 b="1">
                  <a:solidFill>
                    <a:schemeClr val="bg1"/>
                  </a:solidFill>
                </a:rPr>
                <a:t>   3</a:t>
              </a:r>
            </a:p>
          </p:txBody>
        </p:sp>
      </p:grp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6334125" y="2114550"/>
            <a:ext cx="1371600" cy="131763"/>
            <a:chOff x="2003" y="3439"/>
            <a:chExt cx="468" cy="244"/>
          </a:xfrm>
        </p:grpSpPr>
        <p:sp>
          <p:nvSpPr>
            <p:cNvPr id="9238" name="Oval 35"/>
            <p:cNvSpPr>
              <a:spLocks noChangeArrowheads="1"/>
            </p:cNvSpPr>
            <p:nvPr/>
          </p:nvSpPr>
          <p:spPr bwMode="gray">
            <a:xfrm>
              <a:off x="2003" y="3439"/>
              <a:ext cx="79" cy="242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9" name="Rectangle 36"/>
            <p:cNvSpPr>
              <a:spLocks noChangeArrowheads="1"/>
            </p:cNvSpPr>
            <p:nvPr/>
          </p:nvSpPr>
          <p:spPr bwMode="gray">
            <a:xfrm>
              <a:off x="2048" y="3441"/>
              <a:ext cx="388" cy="242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69" name="Oval 37"/>
            <p:cNvSpPr>
              <a:spLocks noChangeArrowheads="1"/>
            </p:cNvSpPr>
            <p:nvPr/>
          </p:nvSpPr>
          <p:spPr bwMode="gray">
            <a:xfrm>
              <a:off x="2400" y="3442"/>
              <a:ext cx="71" cy="235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070" name="Oval 38"/>
            <p:cNvSpPr>
              <a:spLocks noChangeArrowheads="1"/>
            </p:cNvSpPr>
            <p:nvPr/>
          </p:nvSpPr>
          <p:spPr bwMode="gray">
            <a:xfrm>
              <a:off x="2438" y="3518"/>
              <a:ext cx="20" cy="71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2" name="Group 39"/>
          <p:cNvGrpSpPr>
            <a:grpSpLocks/>
          </p:cNvGrpSpPr>
          <p:nvPr/>
        </p:nvGrpSpPr>
        <p:grpSpPr bwMode="auto">
          <a:xfrm>
            <a:off x="7059613" y="1916113"/>
            <a:ext cx="1130300" cy="923925"/>
            <a:chOff x="4447" y="1207"/>
            <a:chExt cx="712" cy="582"/>
          </a:xfrm>
        </p:grpSpPr>
        <p:sp>
          <p:nvSpPr>
            <p:cNvPr id="44072" name="Rectangle 40"/>
            <p:cNvSpPr>
              <a:spLocks noChangeArrowheads="1"/>
            </p:cNvSpPr>
            <p:nvPr/>
          </p:nvSpPr>
          <p:spPr bwMode="gray">
            <a:xfrm rot="3419336">
              <a:off x="4512" y="1142"/>
              <a:ext cx="582" cy="712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7" name="Rectangle 41"/>
            <p:cNvSpPr>
              <a:spLocks noChangeArrowheads="1"/>
            </p:cNvSpPr>
            <p:nvPr/>
          </p:nvSpPr>
          <p:spPr bwMode="gray">
            <a:xfrm>
              <a:off x="4513" y="1298"/>
              <a:ext cx="40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 b="1">
                  <a:solidFill>
                    <a:schemeClr val="bg1"/>
                  </a:solidFill>
                </a:rPr>
                <a:t>  4</a:t>
              </a:r>
            </a:p>
          </p:txBody>
        </p:sp>
      </p:grpSp>
      <p:pic>
        <p:nvPicPr>
          <p:cNvPr id="9234" name="Picture 43" descr="Картинка 46 из 9309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692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5" name="Rectangle 44"/>
          <p:cNvSpPr>
            <a:spLocks noChangeArrowheads="1"/>
          </p:cNvSpPr>
          <p:nvPr/>
        </p:nvSpPr>
        <p:spPr bwMode="auto">
          <a:xfrm>
            <a:off x="1187450" y="5661025"/>
            <a:ext cx="7632700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Харьков – город с особым статусом!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Місце для дати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250A636-1BC9-4560-A96F-1F52021B96D8}" type="datetime1">
              <a:rPr lang="en-US"/>
              <a:pPr>
                <a:defRPr/>
              </a:pPr>
              <a:t>12/15/2011</a:t>
            </a:fld>
            <a:endParaRPr lang="en-US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Free Template from www.brainybetty.com</a:t>
            </a:r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5765C-3B9A-4E53-87F4-5AB2395C2EC9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0245" name="Rectangle 2"/>
          <p:cNvSpPr>
            <a:spLocks noChangeArrowheads="1"/>
          </p:cNvSpPr>
          <p:nvPr/>
        </p:nvSpPr>
        <p:spPr bwMode="auto">
          <a:xfrm>
            <a:off x="990600" y="0"/>
            <a:ext cx="81534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9900"/>
                </a:solidFill>
              </a:rPr>
              <a:t>Целевая аудитория </a:t>
            </a:r>
            <a:r>
              <a:rPr lang="ru-RU" sz="3200" b="1" smtClean="0">
                <a:solidFill>
                  <a:srgbClr val="009900"/>
                </a:solidFill>
                <a:latin typeface="Arial" charset="0"/>
              </a:rPr>
              <a:t>проекта</a:t>
            </a:r>
            <a:r>
              <a:rPr lang="ru-RU" sz="2800" b="1" smtClean="0">
                <a:solidFill>
                  <a:srgbClr val="009900"/>
                </a:solidFill>
                <a:latin typeface="Arial" charset="0"/>
              </a:rPr>
              <a:t>: </a:t>
            </a:r>
            <a:r>
              <a:rPr lang="ru-RU" sz="2400" b="1" smtClean="0">
                <a:solidFill>
                  <a:srgbClr val="009900"/>
                </a:solidFill>
              </a:rPr>
              <a:t>Культурно-оздоровительный комплекс «Слобожанский»</a:t>
            </a:r>
            <a:br>
              <a:rPr lang="ru-RU" sz="2400" b="1" smtClean="0">
                <a:solidFill>
                  <a:srgbClr val="009900"/>
                </a:solidFill>
              </a:rPr>
            </a:br>
            <a:endParaRPr lang="en-US" sz="2400" b="1" smtClean="0">
              <a:solidFill>
                <a:srgbClr val="009900"/>
              </a:solidFill>
            </a:endParaRPr>
          </a:p>
        </p:txBody>
      </p:sp>
      <p:sp>
        <p:nvSpPr>
          <p:cNvPr id="1024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87450" y="1628775"/>
            <a:ext cx="3097213" cy="4525963"/>
          </a:xfrm>
        </p:spPr>
        <p:txBody>
          <a:bodyPr/>
          <a:lstStyle/>
          <a:p>
            <a:pPr eaLnBrk="1" hangingPunct="1"/>
            <a:r>
              <a:rPr lang="ru-RU" sz="1800" b="1" dirty="0" smtClean="0">
                <a:solidFill>
                  <a:schemeClr val="tx1"/>
                </a:solidFill>
                <a:latin typeface="Arial" charset="0"/>
              </a:rPr>
              <a:t>Молодежь</a:t>
            </a:r>
          </a:p>
          <a:p>
            <a:pPr eaLnBrk="1" hangingPunct="1"/>
            <a:endParaRPr lang="ru-RU" sz="1800" b="1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r>
              <a:rPr lang="ru-RU" sz="1800" b="1" dirty="0" smtClean="0">
                <a:solidFill>
                  <a:schemeClr val="tx1"/>
                </a:solidFill>
                <a:latin typeface="Arial" charset="0"/>
              </a:rPr>
              <a:t>Семьи</a:t>
            </a:r>
          </a:p>
          <a:p>
            <a:pPr eaLnBrk="1" hangingPunct="1"/>
            <a:endParaRPr lang="ru-RU" sz="1800" b="1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r>
              <a:rPr lang="ru-RU" sz="1800" b="1" dirty="0" smtClean="0">
                <a:solidFill>
                  <a:schemeClr val="tx1"/>
                </a:solidFill>
                <a:latin typeface="Arial" charset="0"/>
              </a:rPr>
              <a:t>Корпоративные клиенты</a:t>
            </a:r>
          </a:p>
          <a:p>
            <a:pPr eaLnBrk="1" hangingPunct="1"/>
            <a:endParaRPr lang="ru-RU" sz="1800" b="1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r>
              <a:rPr lang="ru-RU" sz="1800" b="1" dirty="0" smtClean="0">
                <a:solidFill>
                  <a:schemeClr val="tx1"/>
                </a:solidFill>
                <a:latin typeface="Arial" charset="0"/>
              </a:rPr>
              <a:t>Туристы</a:t>
            </a:r>
          </a:p>
          <a:p>
            <a:pPr eaLnBrk="1" hangingPunct="1"/>
            <a:endParaRPr lang="ru-RU" sz="1800" b="1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r>
              <a:rPr lang="ru-RU" sz="1800" b="1" dirty="0" smtClean="0">
                <a:solidFill>
                  <a:schemeClr val="tx1"/>
                </a:solidFill>
                <a:latin typeface="Arial" charset="0"/>
              </a:rPr>
              <a:t>Студенчество</a:t>
            </a:r>
          </a:p>
          <a:p>
            <a:pPr eaLnBrk="1" hangingPunct="1"/>
            <a:endParaRPr lang="ru-RU" sz="1800" b="1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r>
              <a:rPr lang="ru-RU" sz="1800" b="1" dirty="0" smtClean="0">
                <a:solidFill>
                  <a:schemeClr val="tx1"/>
                </a:solidFill>
                <a:latin typeface="Arial" charset="0"/>
              </a:rPr>
              <a:t>Лица, нуждающиеся в ЛФК и реабилитации</a:t>
            </a:r>
          </a:p>
          <a:p>
            <a:pPr eaLnBrk="1" hangingPunct="1"/>
            <a:endParaRPr lang="ru-RU" sz="1800" b="1" dirty="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0248" name="Picture 9" descr="Картинка 3 из 7530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1844675"/>
            <a:ext cx="47910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0" descr="Картинка 46 из 9309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88913"/>
            <a:ext cx="692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Місце для дати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FF125DB-39FB-4E5A-BD60-4DFB992241C7}" type="datetime1">
              <a:rPr lang="en-US"/>
              <a:pPr>
                <a:defRPr/>
              </a:pPr>
              <a:t>12/15/2011</a:t>
            </a:fld>
            <a:endParaRPr lang="en-US"/>
          </a:p>
        </p:txBody>
      </p:sp>
      <p:sp>
        <p:nvSpPr>
          <p:cNvPr id="22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Free Template from www.brainybetty.com</a:t>
            </a:r>
          </a:p>
        </p:txBody>
      </p:sp>
      <p:sp>
        <p:nvSpPr>
          <p:cNvPr id="23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2A5C5-2C33-4E62-8ADF-B7ECD2F5B967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1269" name="Rectangle 2"/>
          <p:cNvSpPr>
            <a:spLocks noChangeArrowheads="1"/>
          </p:cNvSpPr>
          <p:nvPr/>
        </p:nvSpPr>
        <p:spPr bwMode="auto">
          <a:xfrm>
            <a:off x="990600" y="0"/>
            <a:ext cx="81534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270" name="Picture 3" descr="проез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8063" y="1844675"/>
            <a:ext cx="8135937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AutoShape 4"/>
          <p:cNvSpPr>
            <a:spLocks noChangeArrowheads="1"/>
          </p:cNvSpPr>
          <p:nvPr/>
        </p:nvSpPr>
        <p:spPr bwMode="auto">
          <a:xfrm>
            <a:off x="1692275" y="3860800"/>
            <a:ext cx="431800" cy="4318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</a:t>
            </a:r>
          </a:p>
        </p:txBody>
      </p:sp>
      <p:sp>
        <p:nvSpPr>
          <p:cNvPr id="11272" name="AutoShape 5"/>
          <p:cNvSpPr>
            <a:spLocks noChangeArrowheads="1"/>
          </p:cNvSpPr>
          <p:nvPr/>
        </p:nvSpPr>
        <p:spPr bwMode="auto">
          <a:xfrm>
            <a:off x="3708400" y="3573463"/>
            <a:ext cx="431800" cy="360362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6</a:t>
            </a:r>
          </a:p>
        </p:txBody>
      </p:sp>
      <p:sp>
        <p:nvSpPr>
          <p:cNvPr id="11273" name="AutoShape 6"/>
          <p:cNvSpPr>
            <a:spLocks noChangeArrowheads="1"/>
          </p:cNvSpPr>
          <p:nvPr/>
        </p:nvSpPr>
        <p:spPr bwMode="auto">
          <a:xfrm>
            <a:off x="2339975" y="3933825"/>
            <a:ext cx="504825" cy="431800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5</a:t>
            </a:r>
          </a:p>
        </p:txBody>
      </p:sp>
      <p:sp>
        <p:nvSpPr>
          <p:cNvPr id="11274" name="AutoShape 7"/>
          <p:cNvSpPr>
            <a:spLocks noChangeArrowheads="1"/>
          </p:cNvSpPr>
          <p:nvPr/>
        </p:nvSpPr>
        <p:spPr bwMode="auto">
          <a:xfrm>
            <a:off x="2411413" y="4581525"/>
            <a:ext cx="431800" cy="431800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4</a:t>
            </a:r>
          </a:p>
        </p:txBody>
      </p:sp>
      <p:sp>
        <p:nvSpPr>
          <p:cNvPr id="11275" name="AutoShape 8"/>
          <p:cNvSpPr>
            <a:spLocks noChangeArrowheads="1"/>
          </p:cNvSpPr>
          <p:nvPr/>
        </p:nvSpPr>
        <p:spPr bwMode="auto">
          <a:xfrm>
            <a:off x="4211638" y="3860800"/>
            <a:ext cx="431800" cy="360363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3</a:t>
            </a:r>
          </a:p>
        </p:txBody>
      </p:sp>
      <p:sp>
        <p:nvSpPr>
          <p:cNvPr id="11276" name="AutoShape 9"/>
          <p:cNvSpPr>
            <a:spLocks noChangeArrowheads="1"/>
          </p:cNvSpPr>
          <p:nvPr/>
        </p:nvSpPr>
        <p:spPr bwMode="auto">
          <a:xfrm>
            <a:off x="8388350" y="4292600"/>
            <a:ext cx="433388" cy="504825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2</a:t>
            </a:r>
          </a:p>
        </p:txBody>
      </p:sp>
      <p:sp>
        <p:nvSpPr>
          <p:cNvPr id="34827" name="AutoShape 11"/>
          <p:cNvSpPr>
            <a:spLocks noChangeArrowheads="1"/>
          </p:cNvSpPr>
          <p:nvPr/>
        </p:nvSpPr>
        <p:spPr bwMode="auto">
          <a:xfrm>
            <a:off x="4572000" y="2492375"/>
            <a:ext cx="431800" cy="431800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7</a:t>
            </a: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1042988" y="5229225"/>
            <a:ext cx="2665412" cy="1628775"/>
          </a:xfrm>
          <a:prstGeom prst="rect">
            <a:avLst/>
          </a:prstGeom>
          <a:gradFill rotWithShape="1">
            <a:gsLst>
              <a:gs pos="0">
                <a:schemeClr val="folHlink">
                  <a:alpha val="36000"/>
                </a:schemeClr>
              </a:gs>
              <a:gs pos="50000">
                <a:schemeClr val="bg1">
                  <a:alpha val="38000"/>
                </a:schemeClr>
              </a:gs>
              <a:gs pos="100000">
                <a:schemeClr val="folHlink">
                  <a:alpha val="36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1400"/>
              <a:t>1 - «Донецкое городище»</a:t>
            </a:r>
          </a:p>
          <a:p>
            <a:pPr>
              <a:defRPr/>
            </a:pPr>
            <a:r>
              <a:rPr lang="ru-RU" sz="1400"/>
              <a:t>2 - Аэропорт</a:t>
            </a:r>
          </a:p>
          <a:p>
            <a:pPr>
              <a:defRPr/>
            </a:pPr>
            <a:r>
              <a:rPr lang="ru-RU" sz="1400"/>
              <a:t>3 - Хвойный лес</a:t>
            </a:r>
          </a:p>
          <a:p>
            <a:pPr>
              <a:defRPr/>
            </a:pPr>
            <a:r>
              <a:rPr lang="ru-RU" sz="1400"/>
              <a:t>4 - Река Уды</a:t>
            </a:r>
          </a:p>
          <a:p>
            <a:pPr>
              <a:defRPr/>
            </a:pPr>
            <a:r>
              <a:rPr lang="ru-RU" sz="1400"/>
              <a:t>5 – Луговая зона</a:t>
            </a:r>
          </a:p>
          <a:p>
            <a:pPr>
              <a:defRPr/>
            </a:pPr>
            <a:r>
              <a:rPr lang="ru-RU" sz="1400"/>
              <a:t>6 – Конноспортивный клуб</a:t>
            </a:r>
          </a:p>
          <a:p>
            <a:pPr>
              <a:defRPr/>
            </a:pPr>
            <a:r>
              <a:rPr lang="ru-RU" sz="1400"/>
              <a:t>7 – Зона пляжей (песок)</a:t>
            </a:r>
          </a:p>
        </p:txBody>
      </p:sp>
      <p:sp>
        <p:nvSpPr>
          <p:cNvPr id="11279" name="Rectangle 13"/>
          <p:cNvSpPr>
            <a:spLocks noGrp="1" noChangeArrowheads="1"/>
          </p:cNvSpPr>
          <p:nvPr>
            <p:ph type="title"/>
          </p:nvPr>
        </p:nvSpPr>
        <p:spPr>
          <a:xfrm>
            <a:off x="1403350" y="981075"/>
            <a:ext cx="7993063" cy="784225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chemeClr val="accent2"/>
                </a:solidFill>
                <a:latin typeface="Arial" charset="0"/>
              </a:rPr>
              <a:t>Этап №1: очистка территории и закладка основных объектов</a:t>
            </a:r>
            <a:endParaRPr lang="ru-RU" sz="2000" b="1" smtClean="0">
              <a:solidFill>
                <a:schemeClr val="accent2"/>
              </a:solidFill>
            </a:endParaRPr>
          </a:p>
        </p:txBody>
      </p:sp>
      <p:sp>
        <p:nvSpPr>
          <p:cNvPr id="11280" name="Rectangle 14"/>
          <p:cNvSpPr>
            <a:spLocks noChangeArrowheads="1"/>
          </p:cNvSpPr>
          <p:nvPr/>
        </p:nvSpPr>
        <p:spPr bwMode="auto">
          <a:xfrm>
            <a:off x="1403350" y="115888"/>
            <a:ext cx="792162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009900"/>
                </a:solidFill>
              </a:rPr>
              <a:t>Проект: </a:t>
            </a:r>
            <a:r>
              <a:rPr lang="ru-RU" sz="2800" b="1">
                <a:solidFill>
                  <a:srgbClr val="009900"/>
                </a:solidFill>
                <a:latin typeface="Century Gothic" pitchFamily="34" charset="0"/>
              </a:rPr>
              <a:t>Культурно-оздоровительный комплекс «Слобожанский»</a:t>
            </a:r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3708400" y="5229225"/>
            <a:ext cx="3168650" cy="1628775"/>
          </a:xfrm>
          <a:prstGeom prst="rect">
            <a:avLst/>
          </a:prstGeom>
          <a:gradFill rotWithShape="1">
            <a:gsLst>
              <a:gs pos="0">
                <a:schemeClr val="folHlink">
                  <a:alpha val="36000"/>
                </a:schemeClr>
              </a:gs>
              <a:gs pos="50000">
                <a:schemeClr val="bg1">
                  <a:alpha val="38000"/>
                </a:schemeClr>
              </a:gs>
              <a:gs pos="100000">
                <a:schemeClr val="folHlink">
                  <a:alpha val="36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1400" dirty="0"/>
              <a:t>9 – </a:t>
            </a:r>
            <a:r>
              <a:rPr lang="ru-RU" sz="1400" dirty="0" smtClean="0"/>
              <a:t>Спортивно-развлекательный </a:t>
            </a:r>
            <a:endParaRPr lang="ru-RU" sz="1400" dirty="0"/>
          </a:p>
          <a:p>
            <a:pPr>
              <a:defRPr/>
            </a:pPr>
            <a:r>
              <a:rPr lang="ru-RU" sz="1400" dirty="0"/>
              <a:t>комплекс</a:t>
            </a:r>
          </a:p>
          <a:p>
            <a:pPr>
              <a:defRPr/>
            </a:pPr>
            <a:r>
              <a:rPr lang="ru-RU" sz="1400" dirty="0"/>
              <a:t>10 – Г</a:t>
            </a:r>
            <a:r>
              <a:rPr lang="ru-RU" sz="1400" dirty="0" smtClean="0"/>
              <a:t>остиница</a:t>
            </a:r>
            <a:endParaRPr lang="ru-RU" sz="1400" dirty="0"/>
          </a:p>
          <a:p>
            <a:pPr>
              <a:defRPr/>
            </a:pPr>
            <a:r>
              <a:rPr lang="ru-RU" sz="1400" dirty="0"/>
              <a:t>11 – </a:t>
            </a:r>
            <a:r>
              <a:rPr lang="ru-RU" sz="1400" dirty="0" smtClean="0"/>
              <a:t>Санация </a:t>
            </a:r>
            <a:r>
              <a:rPr lang="ru-RU" sz="1400" dirty="0"/>
              <a:t>и реконструкция озера</a:t>
            </a:r>
          </a:p>
          <a:p>
            <a:pPr>
              <a:defRPr/>
            </a:pPr>
            <a:r>
              <a:rPr lang="ru-RU" sz="1400" dirty="0"/>
              <a:t>12 – </a:t>
            </a:r>
            <a:r>
              <a:rPr lang="ru-RU" sz="1400" dirty="0" smtClean="0"/>
              <a:t>Благоустройство </a:t>
            </a:r>
            <a:r>
              <a:rPr lang="ru-RU" sz="1400" dirty="0"/>
              <a:t>пляжей</a:t>
            </a:r>
          </a:p>
        </p:txBody>
      </p:sp>
      <p:sp>
        <p:nvSpPr>
          <p:cNvPr id="34838" name="Rectangle 22"/>
          <p:cNvSpPr>
            <a:spLocks noChangeArrowheads="1"/>
          </p:cNvSpPr>
          <p:nvPr/>
        </p:nvSpPr>
        <p:spPr bwMode="auto">
          <a:xfrm>
            <a:off x="3851275" y="2060575"/>
            <a:ext cx="360363" cy="504825"/>
          </a:xfrm>
          <a:prstGeom prst="rect">
            <a:avLst/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840" name="Rectangle 24"/>
          <p:cNvSpPr>
            <a:spLocks noChangeArrowheads="1"/>
          </p:cNvSpPr>
          <p:nvPr/>
        </p:nvSpPr>
        <p:spPr bwMode="auto">
          <a:xfrm>
            <a:off x="3348038" y="2349500"/>
            <a:ext cx="360362" cy="360363"/>
          </a:xfrm>
          <a:prstGeom prst="rect">
            <a:avLst/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34842" name="Rectangle 26"/>
          <p:cNvSpPr>
            <a:spLocks noChangeArrowheads="1"/>
          </p:cNvSpPr>
          <p:nvPr/>
        </p:nvSpPr>
        <p:spPr bwMode="auto">
          <a:xfrm>
            <a:off x="4572000" y="2565400"/>
            <a:ext cx="360363" cy="360363"/>
          </a:xfrm>
          <a:prstGeom prst="rect">
            <a:avLst/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34843" name="Rectangle 27"/>
          <p:cNvSpPr>
            <a:spLocks noChangeArrowheads="1"/>
          </p:cNvSpPr>
          <p:nvPr/>
        </p:nvSpPr>
        <p:spPr bwMode="auto">
          <a:xfrm>
            <a:off x="4500563" y="3068638"/>
            <a:ext cx="360362" cy="360362"/>
          </a:xfrm>
          <a:prstGeom prst="rect">
            <a:avLst/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4826" name="AutoShape 10"/>
          <p:cNvSpPr>
            <a:spLocks noChangeArrowheads="1"/>
          </p:cNvSpPr>
          <p:nvPr/>
        </p:nvSpPr>
        <p:spPr bwMode="auto">
          <a:xfrm>
            <a:off x="3708400" y="1844675"/>
            <a:ext cx="792163" cy="863600"/>
          </a:xfrm>
          <a:prstGeom prst="irregularSeal2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bg1"/>
                </a:solidFill>
              </a:rPr>
              <a:t>8</a:t>
            </a:r>
          </a:p>
        </p:txBody>
      </p:sp>
      <p:pic>
        <p:nvPicPr>
          <p:cNvPr id="11287" name="Picture 30" descr="Картинка 46 из 9309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8913"/>
            <a:ext cx="692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48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7" grpId="0" animBg="1"/>
      <p:bldP spid="34838" grpId="0"/>
      <p:bldP spid="34840" grpId="0" animBg="1"/>
      <p:bldP spid="34842" grpId="0" animBg="1"/>
      <p:bldP spid="34843" grpId="0" animBg="1"/>
      <p:bldP spid="34826" grpId="0" animBg="1"/>
    </p:bldLst>
  </p:timing>
</p:sld>
</file>

<file path=ppt/theme/theme1.xml><?xml version="1.0" encoding="utf-8"?>
<a:theme xmlns:a="http://schemas.openxmlformats.org/drawingml/2006/main" name="template_1044">
  <a:themeElements>
    <a:clrScheme name="template_104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104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_104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104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104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104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104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104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104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104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104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104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104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104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template_1044</Template>
  <TotalTime>1281</TotalTime>
  <Words>1222</Words>
  <Application>Microsoft Office PowerPoint</Application>
  <PresentationFormat>Екран (4:3)</PresentationFormat>
  <Paragraphs>313</Paragraphs>
  <Slides>16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17" baseType="lpstr">
      <vt:lpstr>template_1044</vt:lpstr>
      <vt:lpstr>Харьков 2030 – ТОП-город мира</vt:lpstr>
      <vt:lpstr>Город высокой пробы!</vt:lpstr>
      <vt:lpstr>НАШ ХАРЬКОВ!               ???</vt:lpstr>
      <vt:lpstr>Червонозаводский район</vt:lpstr>
      <vt:lpstr>Комсомольское озеро начальный план территории</vt:lpstr>
      <vt:lpstr>Предрасполагающие  факторы</vt:lpstr>
      <vt:lpstr>Цели проекта:  Культурно-оздоровительный комплекс «Слобожанский»</vt:lpstr>
      <vt:lpstr>Целевая аудитория проекта: Культурно-оздоровительный комплекс «Слобожанский» </vt:lpstr>
      <vt:lpstr>Этап №1: очистка территории и закладка основных объектов</vt:lpstr>
      <vt:lpstr>Этап №2: строительство вспомогательных объектов и благоустройство комплекса</vt:lpstr>
      <vt:lpstr>Этап №3: реконструкция подъездных дорог, организация транспортного обеспечения, PR- поддержка</vt:lpstr>
      <vt:lpstr>Структура  культурно-оздоровительного комплекса</vt:lpstr>
      <vt:lpstr>Изюминки проекта + гости комплекса = инвесторы</vt:lpstr>
      <vt:lpstr>Ожидаемые результаты проекта Культурно-оздоровительный комплекс «Слобожанский» </vt:lpstr>
      <vt:lpstr>Культурно - оздоровительный комплекс «Слобожанский» станет любимым местом отдыха и оздоровления горожан и гостей города!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Tropic of Capricorn</dc:title>
  <dc:creator>user</dc:creator>
  <cp:lastModifiedBy>Pc10</cp:lastModifiedBy>
  <cp:revision>59</cp:revision>
  <dcterms:created xsi:type="dcterms:W3CDTF">2009-03-02T09:39:48Z</dcterms:created>
  <dcterms:modified xsi:type="dcterms:W3CDTF">2011-12-15T11:37:05Z</dcterms:modified>
</cp:coreProperties>
</file>