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473" r:id="rId2"/>
    <p:sldId id="474" r:id="rId3"/>
    <p:sldId id="476" r:id="rId4"/>
    <p:sldId id="477" r:id="rId5"/>
    <p:sldId id="493" r:id="rId6"/>
    <p:sldId id="496" r:id="rId7"/>
    <p:sldId id="497" r:id="rId8"/>
    <p:sldId id="495" r:id="rId9"/>
    <p:sldId id="491" r:id="rId10"/>
    <p:sldId id="492" r:id="rId11"/>
    <p:sldId id="494" r:id="rId12"/>
    <p:sldId id="481" r:id="rId13"/>
    <p:sldId id="482" r:id="rId14"/>
    <p:sldId id="483" r:id="rId15"/>
    <p:sldId id="484" r:id="rId16"/>
    <p:sldId id="498" r:id="rId17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1F4818"/>
    <a:srgbClr val="1C4117"/>
    <a:srgbClr val="23531D"/>
    <a:srgbClr val="204A1A"/>
    <a:srgbClr val="0C480F"/>
    <a:srgbClr val="32602A"/>
    <a:srgbClr val="1A7C2A"/>
    <a:srgbClr val="197929"/>
    <a:srgbClr val="1D8B2F"/>
    <a:srgbClr val="85511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9794" autoAdjust="0"/>
    <p:restoredTop sz="94660"/>
  </p:normalViewPr>
  <p:slideViewPr>
    <p:cSldViewPr>
      <p:cViewPr>
        <p:scale>
          <a:sx n="64" d="100"/>
          <a:sy n="64" d="100"/>
        </p:scale>
        <p:origin x="-966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60E7E-808C-4FCF-8E8A-6F79D5FA907F}" type="datetimeFigureOut">
              <a:rPr lang="uk-UA" smtClean="0"/>
              <a:pPr/>
              <a:t>07.07.2015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66E1B-7C48-4425-83E2-E62344773372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1B3619-9447-4694-AB0F-6C17321DD482}" type="datetimeFigureOut">
              <a:rPr lang="uk-UA" smtClean="0"/>
              <a:pPr>
                <a:defRPr/>
              </a:pPr>
              <a:t>07.07.2015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4759D789-E218-4D62-BA1A-9D604C88602F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 advClick="0" advTm="2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EA5375-83B4-463C-8501-565F08F0B5D9}" type="datetimeFigureOut">
              <a:rPr lang="uk-UA" smtClean="0"/>
              <a:pPr>
                <a:defRPr/>
              </a:pPr>
              <a:t>07.07.2015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DF634-07BB-477E-809B-1878D71E77ED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 advClick="0" advTm="2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28D7B5-316C-4734-B46A-8A771AC2AA56}" type="datetimeFigureOut">
              <a:rPr lang="uk-UA" smtClean="0"/>
              <a:pPr>
                <a:defRPr/>
              </a:pPr>
              <a:t>07.07.2015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63AD4-D76C-4CC7-895C-3ACF0D27736D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 advClick="0" advTm="2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7DE3FB-3A58-458E-BB6B-6752C54D07AE}" type="datetimeFigureOut">
              <a:rPr lang="uk-UA" smtClean="0"/>
              <a:pPr>
                <a:defRPr/>
              </a:pPr>
              <a:t>07.07.2015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78E00808-CEED-4E78-96BF-8483EEAF8C7E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 advClick="0" advTm="2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F7509F-7FF9-496D-932F-560D38AD3361}" type="datetimeFigureOut">
              <a:rPr lang="uk-UA" smtClean="0"/>
              <a:pPr>
                <a:defRPr/>
              </a:pPr>
              <a:t>07.07.2015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7A8E38-481B-4101-ADBD-4C3B903DCDAF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2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B61280-327F-424B-86C3-7C00412D9736}" type="datetimeFigureOut">
              <a:rPr lang="uk-UA" smtClean="0"/>
              <a:pPr>
                <a:defRPr/>
              </a:pPr>
              <a:t>07.07.2015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C22CC-AAA2-43F4-99A0-ED696AFF338A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 advClick="0" advTm="2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298BA5-879B-4FD7-BEC9-C8492E352F27}" type="datetimeFigureOut">
              <a:rPr lang="uk-UA" smtClean="0"/>
              <a:pPr>
                <a:defRPr/>
              </a:pPr>
              <a:t>07.07.2015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355F339F-1CD3-40F8-8DF4-6BDA0BBB2C2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 advClick="0" advTm="2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0749A8-2CED-4E14-9C7E-5B19D08695A7}" type="datetimeFigureOut">
              <a:rPr lang="uk-UA" smtClean="0"/>
              <a:pPr>
                <a:defRPr/>
              </a:pPr>
              <a:t>07.07.2015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702D6-8A6E-43A0-BF59-FD515DEAED60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 advClick="0" advTm="2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13A1CC-9DAA-462C-A2E2-7A53E522D580}" type="datetimeFigureOut">
              <a:rPr lang="uk-UA" smtClean="0"/>
              <a:pPr>
                <a:defRPr/>
              </a:pPr>
              <a:t>07.07.2015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EA504-2C78-400D-B87E-71FBADCF1E40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 advClick="0" advTm="2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DA4F11-6D6D-46EB-8EBC-0917BF79E84C}" type="datetimeFigureOut">
              <a:rPr lang="uk-UA" smtClean="0"/>
              <a:pPr>
                <a:defRPr/>
              </a:pPr>
              <a:t>07.07.2015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4E957-9A2D-4814-8EB4-1D3D384E6A5C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 advClick="0" advTm="2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056D6F-A00E-4302-9BEB-08568B9360FC}" type="datetimeFigureOut">
              <a:rPr lang="uk-UA" smtClean="0"/>
              <a:pPr>
                <a:defRPr/>
              </a:pPr>
              <a:t>07.07.2015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3624C-590C-45BE-BE03-057E00129B72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Click="0" advTm="2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42DB550-C7CC-4D7D-9A4F-9796E3CF8E00}" type="datetimeFigureOut">
              <a:rPr lang="uk-UA" smtClean="0"/>
              <a:pPr>
                <a:defRPr/>
              </a:pPr>
              <a:t>07.07.2015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1F43A72-D61A-4BB6-BDC0-6271916F162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2000">
    <p:fad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12776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БАТАРЕЙКАМ – УТИЛІЗАЦІЯ! </a:t>
            </a:r>
            <a:r>
              <a:rPr lang="uk-UA" sz="2800" b="1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en-CA" sz="2000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CA" sz="2000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Кукліна</a:t>
            </a:r>
            <a:r>
              <a:rPr lang="uk-UA" sz="2000" b="1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 Сергія Сергійовича</a:t>
            </a:r>
            <a:r>
              <a:rPr lang="en-CA" sz="2000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CA" sz="2000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учня 10-А класу</a:t>
            </a:r>
            <a:r>
              <a:rPr lang="en-CA" sz="2000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CA" sz="2000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Харківської загальноосвітньої школи І-ІІІ ступенів №48</a:t>
            </a:r>
            <a:r>
              <a:rPr lang="en-CA" sz="2000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CA" sz="2000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Харківської міської ради Харківської області</a:t>
            </a:r>
            <a:r>
              <a:rPr lang="en-CA" sz="2000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CA" sz="2000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CA" sz="2000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CA" sz="2000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b="1" i="1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Номінація проекту: «Харків – територія громадських ініціатив»</a:t>
            </a:r>
            <a:r>
              <a:rPr lang="en-CA" sz="1600" i="1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CA" sz="1600" i="1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b="1" i="1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Тип проекту: волонтерський, екологічний</a:t>
            </a:r>
            <a:r>
              <a:rPr lang="en-CA" sz="1800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CA" sz="1800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</a:br>
            <a:endParaRPr lang="en-CA" sz="2000" dirty="0">
              <a:solidFill>
                <a:srgbClr val="0C48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Рисунок 1" descr="Самые обсуждаемые новости &quot; Страница 16789 &quot; Информационное …"/>
          <p:cNvPicPr>
            <a:picLocks noChangeAspect="1" noChangeArrowheads="1"/>
          </p:cNvPicPr>
          <p:nvPr/>
        </p:nvPicPr>
        <p:blipFill>
          <a:blip r:embed="rId2" cstate="print"/>
          <a:srcRect l="9833" r="11079"/>
          <a:stretch>
            <a:fillRect/>
          </a:stretch>
        </p:blipFill>
        <p:spPr bwMode="auto">
          <a:xfrm>
            <a:off x="3059832" y="3850140"/>
            <a:ext cx="2880320" cy="273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571480"/>
            <a:ext cx="84296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  <a:t>Одна пальчикова </a:t>
            </a:r>
          </a:p>
          <a:p>
            <a:pPr algn="ctr"/>
            <a:r>
              <a:rPr lang="uk-UA" sz="3600" b="1" dirty="0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  <a:t>сольова батарейка, </a:t>
            </a:r>
          </a:p>
          <a:p>
            <a:pPr algn="ctr"/>
            <a:r>
              <a:rPr lang="uk-UA" sz="3600" b="1" dirty="0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  <a:t>викинута на звалище, забруднює важкими металами близько </a:t>
            </a:r>
          </a:p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 квадратних метрів </a:t>
            </a:r>
            <a:r>
              <a:rPr lang="uk-UA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грунту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uk-UA" sz="3600" b="1" i="1" dirty="0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  <a:t>який упродовж</a:t>
            </a:r>
          </a:p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 років </a:t>
            </a:r>
          </a:p>
          <a:p>
            <a:pPr algn="ctr"/>
            <a:r>
              <a:rPr lang="uk-UA" sz="3600" b="1" dirty="0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  <a:t>буде непридатний </a:t>
            </a:r>
          </a:p>
          <a:p>
            <a:pPr algn="ctr"/>
            <a:r>
              <a:rPr lang="uk-UA" sz="3600" b="1" dirty="0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  <a:t>для ведення </a:t>
            </a:r>
          </a:p>
          <a:p>
            <a:pPr algn="ctr"/>
            <a:r>
              <a:rPr lang="uk-UA" sz="3600" b="1" dirty="0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  <a:t>сільського господарства.</a:t>
            </a:r>
            <a:r>
              <a:rPr lang="ru-RU" sz="3600" b="1" dirty="0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CA" sz="3600" b="1" dirty="0">
              <a:solidFill>
                <a:srgbClr val="1F481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686800" cy="838200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b="1" dirty="0" smtClean="0">
                <a:solidFill>
                  <a:srgbClr val="23531D"/>
                </a:solidFill>
                <a:latin typeface="Times New Roman" pitchFamily="18" charset="0"/>
                <a:cs typeface="Times New Roman" pitchFamily="18" charset="0"/>
              </a:rPr>
              <a:t>Утилізація відпрацьованих батарейок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pic>
        <p:nvPicPr>
          <p:cNvPr id="7170" name="Picture 2" descr="z_629d0a17"/>
          <p:cNvPicPr>
            <a:picLocks noChangeAspect="1" noChangeArrowheads="1"/>
          </p:cNvPicPr>
          <p:nvPr/>
        </p:nvPicPr>
        <p:blipFill>
          <a:blip r:embed="rId2" cstate="print"/>
          <a:srcRect t="19131" r="11512"/>
          <a:stretch>
            <a:fillRect/>
          </a:stretch>
        </p:blipFill>
        <p:spPr bwMode="auto">
          <a:xfrm>
            <a:off x="357158" y="4800943"/>
            <a:ext cx="4000496" cy="2057057"/>
          </a:xfrm>
          <a:prstGeom prst="rect">
            <a:avLst/>
          </a:prstGeom>
          <a:noFill/>
        </p:spPr>
      </p:pic>
      <p:pic>
        <p:nvPicPr>
          <p:cNvPr id="7169" name="Picture 1" descr="207"/>
          <p:cNvPicPr>
            <a:picLocks noChangeAspect="1" noChangeArrowheads="1"/>
          </p:cNvPicPr>
          <p:nvPr/>
        </p:nvPicPr>
        <p:blipFill>
          <a:blip r:embed="rId3" cstate="print"/>
          <a:srcRect l="5480" t="12500" r="7020" b="9375"/>
          <a:stretch>
            <a:fillRect/>
          </a:stretch>
        </p:blipFill>
        <p:spPr bwMode="auto">
          <a:xfrm>
            <a:off x="4857752" y="1214422"/>
            <a:ext cx="3857652" cy="1722166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643438" y="3412858"/>
            <a:ext cx="417703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кожній батарейці є значок —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перекреслений сміттєвий кошик. 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Він означає, що викидати батарейки у відро для сміття, звідки вони потраплять на звалище —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категорично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забороняєтьс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79512" y="940078"/>
            <a:ext cx="424847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Батарейки не можна зберігати у відкритому вигляді, а після використання треба утилізувати. </a:t>
            </a:r>
          </a:p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спалювати!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спаленні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токсичні речовини не знищуються, а додають забруднення в наше довкілля. 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Соціологічне опитування </a:t>
            </a:r>
            <a:r>
              <a:rPr lang="uk-UA" sz="2700" b="1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мешканців мікрорайону </a:t>
            </a:r>
            <a:r>
              <a:rPr lang="uk-UA" sz="2700" b="1" dirty="0" err="1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Жихір</a:t>
            </a:r>
            <a:r>
              <a:rPr lang="uk-UA" sz="2700" b="1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 різних вікових категорій щодо використання батарейок 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04864"/>
            <a:ext cx="8280920" cy="41764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Запитання анкети:</a:t>
            </a:r>
            <a:endParaRPr lang="en-CA" dirty="0" smtClean="0">
              <a:solidFill>
                <a:srgbClr val="0C480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uk-UA" b="1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uk-UA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Яку кількість батарейок Ви використовуєте за рік (2-3, 4-5, більше 10)?</a:t>
            </a:r>
            <a:endParaRPr lang="en-CA" dirty="0" smtClean="0">
              <a:solidFill>
                <a:srgbClr val="0C480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uk-UA" b="1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uk-UA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 Чи відомо Вам, що батарейки містять токсичні речовини?</a:t>
            </a:r>
            <a:endParaRPr lang="en-CA" dirty="0" smtClean="0">
              <a:solidFill>
                <a:srgbClr val="0C480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uk-UA" b="1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uk-UA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 Чи готові Ви приносити відпрацьовані батарейки до пунктів прийому?</a:t>
            </a:r>
            <a:endParaRPr lang="en-CA" dirty="0" smtClean="0">
              <a:solidFill>
                <a:srgbClr val="0C480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CA" dirty="0"/>
          </a:p>
        </p:txBody>
      </p: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b="1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соціологічного</a:t>
            </a:r>
            <a:r>
              <a:rPr lang="ru-RU" b="1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опитування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554162"/>
            <a:ext cx="8020000" cy="530383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У анкетуванні взяла участь 51 особа (від14-62 років). </a:t>
            </a:r>
            <a:endParaRPr lang="en-CA" dirty="0" smtClean="0">
              <a:solidFill>
                <a:srgbClr val="0C480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Від числа опитаних за рік використовують:</a:t>
            </a:r>
            <a:endParaRPr lang="en-CA" dirty="0" smtClean="0">
              <a:solidFill>
                <a:srgbClr val="0C480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uk-UA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-  2-3 батарейки – </a:t>
            </a:r>
            <a:r>
              <a:rPr lang="uk-UA" b="1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10%;</a:t>
            </a:r>
            <a:endParaRPr lang="en-CA" b="1" dirty="0" smtClean="0">
              <a:solidFill>
                <a:srgbClr val="0C480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uk-UA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-  4-5  батарейок –  </a:t>
            </a:r>
            <a:r>
              <a:rPr lang="uk-UA" b="1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28%;</a:t>
            </a:r>
            <a:endParaRPr lang="en-CA" b="1" dirty="0" smtClean="0">
              <a:solidFill>
                <a:srgbClr val="0C480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uk-UA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-  10 та більше – </a:t>
            </a:r>
            <a:r>
              <a:rPr lang="uk-UA" b="1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62%.</a:t>
            </a:r>
          </a:p>
          <a:p>
            <a:pPr lvl="0">
              <a:buFontTx/>
              <a:buChar char="-"/>
            </a:pPr>
            <a:endParaRPr lang="en-CA" dirty="0" smtClean="0">
              <a:solidFill>
                <a:srgbClr val="0C480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Про токсичність батарейок знають 100% </a:t>
            </a:r>
          </a:p>
          <a:p>
            <a:pPr>
              <a:buNone/>
            </a:pPr>
            <a:r>
              <a:rPr lang="uk-UA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респондентів. </a:t>
            </a:r>
          </a:p>
          <a:p>
            <a:pPr>
              <a:buNone/>
            </a:pPr>
            <a:endParaRPr lang="uk-UA" dirty="0" smtClean="0">
              <a:solidFill>
                <a:srgbClr val="0C480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Приносити відпрацьовані батарейки до пунктів</a:t>
            </a:r>
          </a:p>
          <a:p>
            <a:pPr>
              <a:buNone/>
            </a:pPr>
            <a:r>
              <a:rPr lang="uk-UA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прийому готові 51%, а 49% - не зможуть приносити </a:t>
            </a:r>
          </a:p>
          <a:p>
            <a:pPr>
              <a:buNone/>
            </a:pPr>
            <a:r>
              <a:rPr lang="uk-UA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батарейки (з них 68% - чоловіки, 32% - жінки). </a:t>
            </a:r>
            <a:endParaRPr lang="en-CA" dirty="0" smtClean="0">
              <a:solidFill>
                <a:srgbClr val="0C480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CA" dirty="0">
              <a:solidFill>
                <a:srgbClr val="0C480F"/>
              </a:solidFill>
            </a:endParaRPr>
          </a:p>
        </p:txBody>
      </p: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71612"/>
            <a:ext cx="885828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CA" sz="2700" b="1" dirty="0" smtClean="0"/>
              <a:t> </a:t>
            </a:r>
            <a:r>
              <a:rPr lang="uk-UA" sz="2700" b="1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з метою  співпраці з організаторами українського проекту</a:t>
            </a:r>
            <a:br>
              <a:rPr lang="uk-UA" sz="2700" b="1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 «Батарейки, здавайтесь!»</a:t>
            </a:r>
            <a:r>
              <a:rPr lang="en-CA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CA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  <a:t>у місті Харкові ми звернулись до куратора акції </a:t>
            </a:r>
            <a:br>
              <a:rPr lang="uk-UA" sz="2200" b="1" dirty="0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  <a:t>у нашому місті – </a:t>
            </a:r>
            <a:r>
              <a:rPr lang="uk-UA" sz="2200" b="1" dirty="0" err="1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  <a:t>Куракової</a:t>
            </a:r>
            <a:r>
              <a:rPr lang="uk-UA" sz="2200" b="1" dirty="0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  <a:t>Анни,</a:t>
            </a:r>
            <a:br>
              <a:rPr lang="uk-UA" sz="2200" b="1" dirty="0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  <a:t>отримали  інформаційні плакати та наклейки. </a:t>
            </a:r>
            <a:br>
              <a:rPr lang="uk-UA" sz="2200" b="1" dirty="0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200" b="1" dirty="0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  <a:t>до акції долучились 10 шкіл міста. </a:t>
            </a:r>
            <a:br>
              <a:rPr lang="uk-UA" sz="2200" b="1" dirty="0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  <a:t>Інформацію можна дізнатись на сторінках  сайтів, вказаних на плакатах</a:t>
            </a:r>
            <a:r>
              <a:rPr lang="ru-RU" sz="2200" b="1" dirty="0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CA" sz="3100" b="1" dirty="0" smtClean="0">
                <a:solidFill>
                  <a:srgbClr val="1F4818"/>
                </a:solidFill>
              </a:rPr>
              <a:t/>
            </a:r>
            <a:br>
              <a:rPr lang="en-CA" sz="3100" b="1" dirty="0" smtClean="0">
                <a:solidFill>
                  <a:srgbClr val="1F4818"/>
                </a:solidFill>
              </a:rPr>
            </a:br>
            <a:endParaRPr lang="en-CA" b="1" dirty="0">
              <a:solidFill>
                <a:srgbClr val="1F4818"/>
              </a:solidFill>
            </a:endParaRPr>
          </a:p>
        </p:txBody>
      </p:sp>
      <p:pic>
        <p:nvPicPr>
          <p:cNvPr id="6146" name="image10.jpg" descr="DSC_3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3500438"/>
            <a:ext cx="2232248" cy="312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image08.jpg" descr="Батарейки здавайтеся_А3_укр_CMY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876"/>
            <a:ext cx="216448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image13.png" descr="Батарейки-сдавайтесь_наклейка-плоская+сайт_укр.png"/>
          <p:cNvPicPr>
            <a:picLocks noChangeAspect="1" noChangeArrowheads="1"/>
          </p:cNvPicPr>
          <p:nvPr/>
        </p:nvPicPr>
        <p:blipFill>
          <a:blip r:embed="rId4" cstate="print"/>
          <a:srcRect r="3267"/>
          <a:stretch>
            <a:fillRect/>
          </a:stretch>
        </p:blipFill>
        <p:spPr bwMode="auto">
          <a:xfrm>
            <a:off x="6429388" y="3500438"/>
            <a:ext cx="2174891" cy="308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100" b="1" dirty="0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  <a:t>Перелік адрес, </a:t>
            </a:r>
            <a:r>
              <a:rPr lang="en-US" sz="3100" b="1" dirty="0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b="1" dirty="0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  <a:t>за якими</a:t>
            </a:r>
            <a:r>
              <a:rPr lang="en-US" sz="3100" b="1" dirty="0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b="1" dirty="0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  <a:t> є пункти прийому</a:t>
            </a:r>
            <a:r>
              <a:rPr lang="en-US" sz="3100" b="1" dirty="0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b="1" dirty="0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  <a:t> відпрацьованих </a:t>
            </a:r>
            <a:r>
              <a:rPr lang="en-US" sz="3100" b="1" dirty="0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b="1" dirty="0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  <a:t>батарейок</a:t>
            </a:r>
            <a:r>
              <a:rPr lang="ru-RU" dirty="0" smtClean="0"/>
              <a:t/>
            </a:r>
            <a:br>
              <a:rPr lang="ru-RU" dirty="0" smtClean="0"/>
            </a:br>
            <a:endParaRPr lang="en-C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28736"/>
            <a:ext cx="8136904" cy="4651389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uk-UA" dirty="0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  <a:t>-  Вул. </a:t>
            </a:r>
            <a:r>
              <a:rPr lang="uk-UA" dirty="0" err="1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  <a:t>Руднева</a:t>
            </a:r>
            <a:r>
              <a:rPr lang="uk-UA" dirty="0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  <a:t>, 30;   вул.  </a:t>
            </a:r>
            <a:r>
              <a:rPr lang="uk-UA" dirty="0" err="1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  <a:t>Кооперативная</a:t>
            </a:r>
            <a:r>
              <a:rPr lang="uk-UA" dirty="0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  <a:t>, 6;</a:t>
            </a:r>
          </a:p>
          <a:p>
            <a:pPr lvl="0">
              <a:buNone/>
            </a:pPr>
            <a:r>
              <a:rPr lang="uk-UA" dirty="0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  <a:t>-  Вул. Фрунзе, 1/3</a:t>
            </a:r>
            <a:r>
              <a:rPr lang="uk-UA" dirty="0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  <a:t>“Чорнобильська</a:t>
            </a:r>
            <a:r>
              <a:rPr lang="uk-UA" dirty="0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  <a:t> історична </a:t>
            </a:r>
            <a:r>
              <a:rPr lang="uk-UA" dirty="0" err="1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  <a:t>майстерня</a:t>
            </a:r>
            <a:r>
              <a:rPr lang="uk-UA" dirty="0" err="1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dirty="0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  <a:t>; </a:t>
            </a:r>
          </a:p>
          <a:p>
            <a:pPr lvl="0">
              <a:buNone/>
            </a:pPr>
            <a:r>
              <a:rPr lang="uk-UA" dirty="0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  <a:t>-  Магазин «Клуб </a:t>
            </a:r>
            <a:r>
              <a:rPr lang="uk-UA" dirty="0" err="1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  <a:t>путешественников</a:t>
            </a:r>
            <a:r>
              <a:rPr lang="uk-UA" dirty="0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  <a:t>», вул. </a:t>
            </a:r>
            <a:r>
              <a:rPr lang="uk-UA" dirty="0" err="1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  <a:t>Донець-Захаржевського</a:t>
            </a:r>
            <a:r>
              <a:rPr lang="uk-UA" dirty="0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  <a:t>, б. 2, тел. 755-80-53;</a:t>
            </a:r>
          </a:p>
          <a:p>
            <a:pPr lvl="0">
              <a:buNone/>
            </a:pPr>
            <a:r>
              <a:rPr lang="uk-UA" dirty="0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  <a:t>-  Супермаркет «Епіцентр К», пр. Гагаріна, б. 352, тел. 766-79-87;</a:t>
            </a:r>
          </a:p>
          <a:p>
            <a:pPr lvl="0">
              <a:buNone/>
            </a:pPr>
            <a:r>
              <a:rPr lang="uk-UA" dirty="0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  <a:t>-  «</a:t>
            </a:r>
            <a:r>
              <a:rPr lang="uk-UA" dirty="0" err="1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  <a:t>Эко-Харьков</a:t>
            </a:r>
            <a:r>
              <a:rPr lang="uk-UA" dirty="0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  <a:t>», м. Харків, вул. </a:t>
            </a:r>
            <a:r>
              <a:rPr lang="uk-UA" dirty="0" err="1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  <a:t>Плеханівська</a:t>
            </a:r>
            <a:r>
              <a:rPr lang="uk-UA" dirty="0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  <a:t>, б. 18, тел.(050) 402-01-53, (067) 571-68-34;</a:t>
            </a:r>
          </a:p>
          <a:p>
            <a:pPr lvl="0">
              <a:buNone/>
            </a:pPr>
            <a:r>
              <a:rPr lang="uk-UA" dirty="0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  <a:t>-  Головний корпус ХНУ ім. В. Н.Каразіна, </a:t>
            </a:r>
          </a:p>
          <a:p>
            <a:pPr>
              <a:buNone/>
            </a:pPr>
            <a:r>
              <a:rPr lang="uk-UA" smtClean="0"/>
              <a:t>   </a:t>
            </a:r>
            <a:r>
              <a:rPr lang="uk-UA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uk-UA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>
              <a:solidFill>
                <a:srgbClr val="1F481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14554"/>
            <a:ext cx="7972452" cy="838200"/>
          </a:xfrm>
        </p:spPr>
        <p:txBody>
          <a:bodyPr>
            <a:noAutofit/>
          </a:bodyPr>
          <a:lstStyle/>
          <a:p>
            <a:pPr algn="ctr"/>
            <a:r>
              <a:rPr lang="uk-UA" sz="6600" b="1" dirty="0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  <a:t>Дякую</a:t>
            </a:r>
            <a:br>
              <a:rPr lang="uk-UA" sz="6600" b="1" dirty="0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6600" b="1" dirty="0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6600" b="1" dirty="0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6600" b="1" dirty="0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  <a:t>за увагу!</a:t>
            </a:r>
            <a:endParaRPr lang="ru-RU" sz="6600" b="1" dirty="0">
              <a:solidFill>
                <a:srgbClr val="1F481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71546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Мета проекту: </a:t>
            </a:r>
            <a:br>
              <a:rPr lang="ru-RU" b="1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en-CA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CA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i="1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Захист і збереження </a:t>
            </a:r>
            <a:br>
              <a:rPr lang="uk-UA" sz="2700" i="1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i="1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навколишнього середовища</a:t>
            </a:r>
            <a:r>
              <a:rPr lang="en-CA" sz="3100" i="1" dirty="0" smtClean="0"/>
              <a:t/>
            </a:r>
            <a:br>
              <a:rPr lang="en-CA" sz="3100" i="1" dirty="0" smtClean="0"/>
            </a:br>
            <a:endParaRPr lang="en-CA" i="1" dirty="0"/>
          </a:p>
        </p:txBody>
      </p:sp>
      <p:pic>
        <p:nvPicPr>
          <p:cNvPr id="2050" name="Picture 2" descr="&amp;Pcy;&amp;rcy;&amp;ocy;&amp;iecy;&amp;kcy;&amp;tcy; &amp;scy;&amp;acy;&amp;ncy;&amp;icy;&amp;tcy;&amp;acy;&amp;rcy;&amp;ncy;&amp;ocy;-&amp;zcy;&amp;acy;&amp;shchcy;&amp;icy;&amp;tcy;&amp;ncy;&amp;ycy;&amp;khcy; &amp;zcy;&amp;ocy;&amp;ncy; &amp;pcy;&amp;rcy;&amp;iecy;&amp;dcy;&amp;pcy;&amp;rcy;&amp;icy;&amp;yacy;&amp;tcy;&amp;icy;&amp;yacy; &quot; &amp;bcy;&amp;lcy;&amp;acy;&amp;ncy;&amp;kcy;&amp;icy; &amp;dcy;&amp;lcy;&amp;yacy; &amp;lcy;&amp;yucy;&amp;bcy;&amp;ycy;&amp;khcy; &amp;ncy;&amp;ucy;&amp;zhcy;&amp;d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428868"/>
            <a:ext cx="6984776" cy="420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Задачі</a:t>
            </a:r>
            <a:r>
              <a:rPr lang="ru-RU" sz="2800" b="1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проекту:</a:t>
            </a:r>
            <a:endParaRPr lang="en-CA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410604" cy="4732358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uk-UA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Поширити екологічну обізнаність учнів  школи та мешканців мікрорайону </a:t>
            </a:r>
            <a:r>
              <a:rPr lang="uk-UA" dirty="0" err="1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Жихір</a:t>
            </a:r>
            <a:r>
              <a:rPr lang="uk-UA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 шляхом розповсюдження інформаційних плакатів та проведення бесід.</a:t>
            </a:r>
          </a:p>
          <a:p>
            <a:pPr algn="just">
              <a:buNone/>
            </a:pPr>
            <a:r>
              <a:rPr lang="uk-UA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- Пояснювати  необхідність захищати навколишнє середовище від шкідливого впливу відпрацьованих батарейок.</a:t>
            </a:r>
          </a:p>
          <a:p>
            <a:pPr algn="just">
              <a:buNone/>
            </a:pPr>
            <a:r>
              <a:rPr lang="uk-UA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solidFill>
                  <a:srgbClr val="1C4117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dirty="0" smtClean="0">
                <a:solidFill>
                  <a:srgbClr val="1C4117"/>
                </a:solidFill>
                <a:latin typeface="Times New Roman" pitchFamily="18" charset="0"/>
                <a:cs typeface="Times New Roman" pitchFamily="18" charset="0"/>
              </a:rPr>
              <a:t>Співпрацювати з кураторами акції </a:t>
            </a:r>
            <a:r>
              <a:rPr lang="uk-UA" dirty="0" err="1" smtClean="0">
                <a:solidFill>
                  <a:srgbClr val="1C4117"/>
                </a:solidFill>
                <a:latin typeface="Times New Roman" pitchFamily="18" charset="0"/>
                <a:cs typeface="Times New Roman" pitchFamily="18" charset="0"/>
              </a:rPr>
              <a:t>“Батарейки</a:t>
            </a:r>
            <a:r>
              <a:rPr lang="uk-UA" dirty="0" smtClean="0">
                <a:solidFill>
                  <a:srgbClr val="1C4117"/>
                </a:solidFill>
                <a:latin typeface="Times New Roman" pitchFamily="18" charset="0"/>
                <a:cs typeface="Times New Roman" pitchFamily="18" charset="0"/>
              </a:rPr>
              <a:t> – здавайтесь!” та </a:t>
            </a:r>
            <a:r>
              <a:rPr lang="uk-UA" dirty="0" smtClean="0">
                <a:solidFill>
                  <a:srgbClr val="1C4117"/>
                </a:solidFill>
                <a:latin typeface="Times New Roman" pitchFamily="18" charset="0"/>
                <a:cs typeface="Times New Roman" pitchFamily="18" charset="0"/>
              </a:rPr>
              <a:t>організувати в школі пункт прийому відпрацьованих батарейок. </a:t>
            </a:r>
          </a:p>
          <a:p>
            <a:pPr algn="just">
              <a:buNone/>
            </a:pP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3100" b="1" dirty="0" err="1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3100" b="1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 проекту: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587680" cy="4824536"/>
          </a:xfrm>
        </p:spPr>
        <p:txBody>
          <a:bodyPr>
            <a:normAutofit fontScale="55000" lnSpcReduction="20000"/>
          </a:bodyPr>
          <a:lstStyle/>
          <a:p>
            <a:pPr lvl="0" algn="just">
              <a:buNone/>
            </a:pPr>
            <a:r>
              <a:rPr lang="ru-RU" sz="4400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800" dirty="0" smtClean="0">
                <a:solidFill>
                  <a:srgbClr val="1C4117"/>
                </a:solidFill>
                <a:latin typeface="Times New Roman" pitchFamily="18" charset="0"/>
                <a:cs typeface="Times New Roman" pitchFamily="18" charset="0"/>
              </a:rPr>
              <a:t>Провести соціологічне опитування мешканців мікрорайону </a:t>
            </a:r>
            <a:r>
              <a:rPr lang="uk-UA" sz="3800" dirty="0" err="1" smtClean="0">
                <a:solidFill>
                  <a:srgbClr val="1C4117"/>
                </a:solidFill>
                <a:latin typeface="Times New Roman" pitchFamily="18" charset="0"/>
                <a:cs typeface="Times New Roman" pitchFamily="18" charset="0"/>
              </a:rPr>
              <a:t>Жихір</a:t>
            </a:r>
            <a:r>
              <a:rPr lang="uk-UA" sz="3800" dirty="0" smtClean="0">
                <a:solidFill>
                  <a:srgbClr val="1C4117"/>
                </a:solidFill>
                <a:latin typeface="Times New Roman" pitchFamily="18" charset="0"/>
                <a:cs typeface="Times New Roman" pitchFamily="18" charset="0"/>
              </a:rPr>
              <a:t> різних вікових категорій щодо кількості використаних батарейок протягом року (березень 2015 року).</a:t>
            </a:r>
          </a:p>
          <a:p>
            <a:pPr lvl="0" algn="just">
              <a:buNone/>
            </a:pPr>
            <a:endParaRPr lang="uk-UA" sz="3800" dirty="0" smtClean="0">
              <a:solidFill>
                <a:srgbClr val="1C4117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uk-UA" sz="3800" dirty="0" smtClean="0">
                <a:solidFill>
                  <a:srgbClr val="1C4117"/>
                </a:solidFill>
                <a:latin typeface="Times New Roman" pitchFamily="18" charset="0"/>
                <a:cs typeface="Times New Roman" pitchFamily="18" charset="0"/>
              </a:rPr>
              <a:t>-  Провести соціологічне опитування мешканців щодо поводження з відпрацьованими батарейками (березень 2015 року).</a:t>
            </a:r>
          </a:p>
          <a:p>
            <a:pPr lvl="0" algn="just">
              <a:buNone/>
            </a:pPr>
            <a:endParaRPr lang="uk-UA" sz="3800" dirty="0" smtClean="0">
              <a:solidFill>
                <a:srgbClr val="1C4117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uk-UA" sz="3800" dirty="0" smtClean="0">
                <a:solidFill>
                  <a:srgbClr val="1C4117"/>
                </a:solidFill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uk-UA" sz="3800" dirty="0" smtClean="0">
                <a:solidFill>
                  <a:srgbClr val="1C4117"/>
                </a:solidFill>
                <a:latin typeface="Times New Roman" pitchFamily="18" charset="0"/>
                <a:cs typeface="Times New Roman" pitchFamily="18" charset="0"/>
              </a:rPr>
              <a:t>Провести інформаційні заходи </a:t>
            </a:r>
            <a:r>
              <a:rPr lang="uk-UA" sz="3800" dirty="0" smtClean="0">
                <a:solidFill>
                  <a:srgbClr val="1C4117"/>
                </a:solidFill>
                <a:latin typeface="Times New Roman" pitchFamily="18" charset="0"/>
                <a:cs typeface="Times New Roman" pitchFamily="18" charset="0"/>
              </a:rPr>
              <a:t>(березень-квітень 2015 року).</a:t>
            </a:r>
          </a:p>
          <a:p>
            <a:pPr lvl="0" algn="just">
              <a:buFontTx/>
              <a:buChar char="-"/>
            </a:pPr>
            <a:endParaRPr lang="uk-UA" sz="3800" dirty="0" smtClean="0">
              <a:solidFill>
                <a:srgbClr val="1C411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300" b="1" i="1" dirty="0" smtClean="0">
                <a:solidFill>
                  <a:srgbClr val="1C4117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3300" dirty="0" smtClean="0">
                <a:solidFill>
                  <a:srgbClr val="1C4117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3600" dirty="0" smtClean="0">
                <a:solidFill>
                  <a:srgbClr val="1C4117"/>
                </a:solidFill>
                <a:latin typeface="Times New Roman" pitchFamily="18" charset="0"/>
                <a:cs typeface="Times New Roman" pitchFamily="18" charset="0"/>
              </a:rPr>
              <a:t>Налагодити співпрацю із кураторами акції </a:t>
            </a:r>
            <a:r>
              <a:rPr lang="uk-UA" sz="3600" dirty="0" err="1" smtClean="0">
                <a:solidFill>
                  <a:srgbClr val="1C4117"/>
                </a:solidFill>
                <a:latin typeface="Times New Roman" pitchFamily="18" charset="0"/>
                <a:cs typeface="Times New Roman" pitchFamily="18" charset="0"/>
              </a:rPr>
              <a:t>“Батарейки</a:t>
            </a:r>
            <a:r>
              <a:rPr lang="uk-UA" sz="3600" dirty="0" smtClean="0">
                <a:solidFill>
                  <a:srgbClr val="1C4117"/>
                </a:solidFill>
                <a:latin typeface="Times New Roman" pitchFamily="18" charset="0"/>
                <a:cs typeface="Times New Roman" pitchFamily="18" charset="0"/>
              </a:rPr>
              <a:t> – здавайтесь!” у нашому місті та організувати у школі пункт прийому відпрацьованих батарейок  </a:t>
            </a:r>
            <a:r>
              <a:rPr lang="uk-UA" sz="3600" dirty="0" smtClean="0">
                <a:solidFill>
                  <a:srgbClr val="1C4117"/>
                </a:solidFill>
                <a:latin typeface="Times New Roman" pitchFamily="18" charset="0"/>
                <a:cs typeface="Times New Roman" pitchFamily="18" charset="0"/>
              </a:rPr>
              <a:t>(квітень-травень 2015 року). </a:t>
            </a:r>
            <a:endParaRPr lang="uk-UA" sz="3300" dirty="0" smtClean="0">
              <a:solidFill>
                <a:srgbClr val="1C4117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uk-UA" sz="3800" dirty="0" smtClean="0">
              <a:solidFill>
                <a:srgbClr val="1C4117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uk-UA" sz="3800" dirty="0" smtClean="0">
                <a:solidFill>
                  <a:srgbClr val="1C4117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3800" dirty="0" smtClean="0">
                <a:solidFill>
                  <a:srgbClr val="1C4117"/>
                </a:solidFill>
                <a:latin typeface="Times New Roman" pitchFamily="18" charset="0"/>
                <a:cs typeface="Times New Roman" pitchFamily="18" charset="0"/>
              </a:rPr>
              <a:t>Проаналізувати </a:t>
            </a:r>
            <a:r>
              <a:rPr lang="uk-UA" sz="3800" dirty="0" err="1" smtClean="0">
                <a:solidFill>
                  <a:srgbClr val="1C4117"/>
                </a:solidFill>
                <a:latin typeface="Times New Roman" pitchFamily="18" charset="0"/>
                <a:cs typeface="Times New Roman" pitchFamily="18" charset="0"/>
              </a:rPr>
              <a:t>проінформованість</a:t>
            </a:r>
            <a:r>
              <a:rPr lang="uk-UA" sz="3800" dirty="0" smtClean="0">
                <a:solidFill>
                  <a:srgbClr val="1C4117"/>
                </a:solidFill>
                <a:latin typeface="Times New Roman" pitchFamily="18" charset="0"/>
                <a:cs typeface="Times New Roman" pitchFamily="18" charset="0"/>
              </a:rPr>
              <a:t> мешканців про небезпеку відпрацьованих батарейок після проведення проекту </a:t>
            </a:r>
            <a:endParaRPr lang="uk-UA" sz="3800" dirty="0" smtClean="0">
              <a:solidFill>
                <a:srgbClr val="1C4117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3800" dirty="0" smtClean="0">
                <a:solidFill>
                  <a:srgbClr val="1C4117"/>
                </a:solidFill>
                <a:latin typeface="Times New Roman" pitchFamily="18" charset="0"/>
                <a:cs typeface="Times New Roman" pitchFamily="18" charset="0"/>
              </a:rPr>
              <a:t>     (вересень 2015 року).</a:t>
            </a:r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733256"/>
            <a:ext cx="78488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1C4117"/>
                </a:solidFill>
                <a:latin typeface="Times New Roman" pitchFamily="18" charset="0"/>
                <a:cs typeface="Times New Roman" pitchFamily="18" charset="0"/>
              </a:rPr>
              <a:t>СТРОКИ РЕАЛІЗАЦІЇ ПРОЕКТУ</a:t>
            </a:r>
            <a:r>
              <a:rPr lang="uk-UA" sz="2800" dirty="0" smtClean="0">
                <a:solidFill>
                  <a:srgbClr val="1C4117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uk-UA" sz="2400" dirty="0" smtClean="0">
                <a:solidFill>
                  <a:srgbClr val="1C41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1C4117"/>
                </a:solidFill>
                <a:latin typeface="Times New Roman" pitchFamily="18" charset="0"/>
                <a:cs typeface="Times New Roman" pitchFamily="18" charset="0"/>
              </a:rPr>
              <a:t>березень-вересень</a:t>
            </a:r>
            <a:r>
              <a:rPr lang="ru-RU" sz="2400" dirty="0" smtClean="0">
                <a:solidFill>
                  <a:srgbClr val="1C4117"/>
                </a:solidFill>
                <a:latin typeface="Times New Roman" pitchFamily="18" charset="0"/>
                <a:cs typeface="Times New Roman" pitchFamily="18" charset="0"/>
              </a:rPr>
              <a:t> 2015 року</a:t>
            </a:r>
            <a:r>
              <a:rPr lang="ru-RU" sz="2400" dirty="0" smtClean="0">
                <a:solidFill>
                  <a:srgbClr val="1F4818"/>
                </a:solidFill>
              </a:rPr>
              <a:t>.</a:t>
            </a:r>
            <a:endParaRPr lang="en-CA" sz="2400" dirty="0">
              <a:solidFill>
                <a:srgbClr val="1F4818"/>
              </a:solidFill>
            </a:endParaRPr>
          </a:p>
        </p:txBody>
      </p: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23531D"/>
                </a:solidFill>
                <a:latin typeface="Times New Roman" pitchFamily="18" charset="0"/>
                <a:cs typeface="Times New Roman" pitchFamily="18" charset="0"/>
              </a:rPr>
              <a:t>Користь батарейок</a:t>
            </a:r>
            <a:endParaRPr lang="en-CA" b="1" dirty="0">
              <a:solidFill>
                <a:srgbClr val="2353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857364"/>
            <a:ext cx="7702072" cy="4368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85728"/>
            <a:ext cx="6072198" cy="118585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1F4818"/>
                </a:solidFill>
                <a:latin typeface="Times New Roman" pitchFamily="18" charset="0"/>
                <a:cs typeface="Times New Roman" pitchFamily="18" charset="0"/>
              </a:rPr>
              <a:t>Прилади, які працюють на батарейках</a:t>
            </a:r>
            <a:endParaRPr lang="en-CA" b="1" dirty="0">
              <a:solidFill>
                <a:srgbClr val="1F48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8" name="Picture 4" descr="Самолет с глазками &quot;Полет&quot;, работает от батареек, со световыми и звуковыми эффектами s3452444 - Самолеты и вертолеты - Игрушки 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944"/>
            <a:ext cx="5939360" cy="3933056"/>
          </a:xfrm>
          <a:prstGeom prst="rect">
            <a:avLst/>
          </a:prstGeom>
          <a:noFill/>
        </p:spPr>
      </p:pic>
      <p:pic>
        <p:nvPicPr>
          <p:cNvPr id="36872" name="Picture 8" descr="OEM"/>
          <p:cNvPicPr>
            <a:picLocks noChangeAspect="1" noChangeArrowheads="1"/>
          </p:cNvPicPr>
          <p:nvPr/>
        </p:nvPicPr>
        <p:blipFill>
          <a:blip r:embed="rId3" cstate="print"/>
          <a:srcRect l="6081" r="4211"/>
          <a:stretch>
            <a:fillRect/>
          </a:stretch>
        </p:blipFill>
        <p:spPr bwMode="auto">
          <a:xfrm>
            <a:off x="0" y="1268760"/>
            <a:ext cx="3203848" cy="3715279"/>
          </a:xfrm>
          <a:prstGeom prst="rect">
            <a:avLst/>
          </a:prstGeom>
          <a:noFill/>
        </p:spPr>
      </p:pic>
      <p:pic>
        <p:nvPicPr>
          <p:cNvPr id="36874" name="Picture 10" descr="Чайник электрический Happytoy.com.ua - детские игрушки."/>
          <p:cNvPicPr>
            <a:picLocks noChangeAspect="1" noChangeArrowheads="1"/>
          </p:cNvPicPr>
          <p:nvPr/>
        </p:nvPicPr>
        <p:blipFill>
          <a:blip r:embed="rId4" cstate="print"/>
          <a:srcRect l="11572" r="20652"/>
          <a:stretch>
            <a:fillRect/>
          </a:stretch>
        </p:blipFill>
        <p:spPr bwMode="auto">
          <a:xfrm>
            <a:off x="5724128" y="1844824"/>
            <a:ext cx="3419872" cy="5013176"/>
          </a:xfrm>
          <a:prstGeom prst="rect">
            <a:avLst/>
          </a:prstGeom>
          <a:noFill/>
        </p:spPr>
      </p:pic>
      <p:pic>
        <p:nvPicPr>
          <p:cNvPr id="6" name="Picture 6" descr="Вектор Батареи клипарты - ClipartLogo.com"/>
          <p:cNvPicPr>
            <a:picLocks noChangeAspect="1" noChangeArrowheads="1"/>
          </p:cNvPicPr>
          <p:nvPr/>
        </p:nvPicPr>
        <p:blipFill>
          <a:blip r:embed="rId5" cstate="print"/>
          <a:srcRect l="9986" t="13217" r="5404" b="19094"/>
          <a:stretch>
            <a:fillRect/>
          </a:stretch>
        </p:blipFill>
        <p:spPr bwMode="auto">
          <a:xfrm>
            <a:off x="3071802" y="1785926"/>
            <a:ext cx="3214644" cy="18002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PhotoCamera Olympus Pen E-PM2 red/silver 16.1Mpix EZ-M 14-42II R 3&quot; 1080i SDHC Ком-т с BCL1580Li-Ion"/>
          <p:cNvPicPr>
            <a:picLocks noChangeAspect="1" noChangeArrowheads="1"/>
          </p:cNvPicPr>
          <p:nvPr/>
        </p:nvPicPr>
        <p:blipFill>
          <a:blip r:embed="rId2" cstate="print"/>
          <a:srcRect l="5501" t="7654" r="6300" b="7884"/>
          <a:stretch>
            <a:fillRect/>
          </a:stretch>
        </p:blipFill>
        <p:spPr bwMode="auto">
          <a:xfrm>
            <a:off x="428596" y="357166"/>
            <a:ext cx="4500594" cy="2893239"/>
          </a:xfrm>
          <a:prstGeom prst="rect">
            <a:avLst/>
          </a:prstGeom>
          <a:noFill/>
        </p:spPr>
      </p:pic>
      <p:pic>
        <p:nvPicPr>
          <p:cNvPr id="38916" name="Picture 4" descr="Часы настольные с маятником, 13х6х29 см, пластик, без батареек АА - 4 шт (кор 36 шт)"/>
          <p:cNvPicPr>
            <a:picLocks noChangeAspect="1" noChangeArrowheads="1"/>
          </p:cNvPicPr>
          <p:nvPr/>
        </p:nvPicPr>
        <p:blipFill>
          <a:blip r:embed="rId3" cstate="print"/>
          <a:srcRect l="12514" t="3846" r="14409" b="3846"/>
          <a:stretch>
            <a:fillRect/>
          </a:stretch>
        </p:blipFill>
        <p:spPr bwMode="auto">
          <a:xfrm>
            <a:off x="5429256" y="357166"/>
            <a:ext cx="3250363" cy="6131419"/>
          </a:xfrm>
          <a:prstGeom prst="rect">
            <a:avLst/>
          </a:prstGeom>
          <a:noFill/>
        </p:spPr>
      </p:pic>
      <p:pic>
        <p:nvPicPr>
          <p:cNvPr id="38920" name="Picture 8" descr="Заводная игрушка Z-WIND UPS 9020203 Металлический автомобиль"/>
          <p:cNvPicPr>
            <a:picLocks noChangeAspect="1" noChangeArrowheads="1"/>
          </p:cNvPicPr>
          <p:nvPr/>
        </p:nvPicPr>
        <p:blipFill>
          <a:blip r:embed="rId4" cstate="print"/>
          <a:srcRect l="7937" t="4497" r="4762" b="5571"/>
          <a:stretch>
            <a:fillRect/>
          </a:stretch>
        </p:blipFill>
        <p:spPr bwMode="auto">
          <a:xfrm>
            <a:off x="500034" y="3286124"/>
            <a:ext cx="4429156" cy="322120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Шкода батарейок</a:t>
            </a:r>
            <a:br>
              <a:rPr lang="uk-UA" sz="2800" b="1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обумовлена наявністю в них важких токсичних металів та їх сполук</a:t>
            </a:r>
            <a:endParaRPr lang="uk-UA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515672" cy="5500702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b="1" i="1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3600" b="1" i="1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Хром.</a:t>
            </a:r>
            <a:r>
              <a:rPr lang="uk-UA" sz="3600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 Токсичний в чистому вигляді. Сполуки хрому викликають дерматити, можуть викликати онкологічні захворювання.</a:t>
            </a:r>
          </a:p>
          <a:p>
            <a:pPr algn="just">
              <a:buFontTx/>
              <a:buChar char="-"/>
            </a:pPr>
            <a:endParaRPr lang="uk-UA" sz="3600" dirty="0" smtClean="0">
              <a:solidFill>
                <a:srgbClr val="0C480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3600" b="1" i="1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-  Вісмут.</a:t>
            </a:r>
            <a:r>
              <a:rPr lang="uk-UA" sz="3600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 У звичайних умовах малотоксичний. Але в присутності деяких сполук - молочної кислоти або гліцерину - може викликати важкі отруєння.</a:t>
            </a:r>
          </a:p>
          <a:p>
            <a:pPr algn="just">
              <a:buNone/>
            </a:pPr>
            <a:r>
              <a:rPr lang="uk-UA" sz="3600" b="1" i="1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- Ванадій.</a:t>
            </a:r>
            <a:r>
              <a:rPr lang="uk-UA" sz="3600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 При впливі токсичних доз ванадію можливі місцеві реакції шкіри, очей, дихальних шляхів, алергічні реакції, лейкопенія, анемія. Токсична доза 0,25 мг. Летальна - 4 мг.</a:t>
            </a:r>
          </a:p>
          <a:p>
            <a:pPr algn="just">
              <a:buNone/>
            </a:pPr>
            <a:r>
              <a:rPr lang="uk-UA" sz="3600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>
              <a:buNone/>
            </a:pPr>
            <a:r>
              <a:rPr lang="uk-UA" sz="3600" b="1" i="1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-  Індій.</a:t>
            </a:r>
            <a:r>
              <a:rPr lang="uk-UA" sz="3600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 Розчинні сполуки індію вражають внутрішні органи, викликають роздратування очей і шкіри. Гранично допустимі концентрації індію в повітрі 0,1 г / </a:t>
            </a:r>
            <a:r>
              <a:rPr lang="uk-UA" sz="3600" dirty="0" err="1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м.куб</a:t>
            </a:r>
            <a:r>
              <a:rPr lang="uk-UA" sz="3600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endParaRPr lang="uk-UA" sz="3600" dirty="0" smtClean="0">
              <a:solidFill>
                <a:srgbClr val="0C480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5100" b="1" dirty="0" smtClean="0">
                <a:solidFill>
                  <a:srgbClr val="23531D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3600" dirty="0" smtClean="0">
                <a:solidFill>
                  <a:srgbClr val="23531D"/>
                </a:solidFill>
              </a:rPr>
              <a:t>   </a:t>
            </a:r>
            <a:r>
              <a:rPr lang="uk-UA" sz="3600" b="1" i="1" dirty="0" smtClean="0">
                <a:solidFill>
                  <a:srgbClr val="1C4117"/>
                </a:solidFill>
                <a:latin typeface="Times New Roman" pitchFamily="18" charset="0"/>
                <a:cs typeface="Times New Roman" pitchFamily="18" charset="0"/>
              </a:rPr>
              <a:t>Кадмій. </a:t>
            </a:r>
            <a:r>
              <a:rPr lang="uk-UA" sz="3600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У світі щорічно виробляється близько 1000 тонн кадмію, з яких утилізується лише близько 10%. Значна частина кадмію потрапляє до організму з тютюновим димом, тому що тютюн схильний до накопичення кадмію з </a:t>
            </a:r>
            <a:r>
              <a:rPr lang="uk-UA" sz="3600" dirty="0" err="1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грунту</a:t>
            </a:r>
            <a:r>
              <a:rPr lang="uk-UA" sz="3600" dirty="0" smtClean="0">
                <a:solidFill>
                  <a:srgbClr val="0C480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3600" b="1" i="1" dirty="0">
              <a:solidFill>
                <a:srgbClr val="1C411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8382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23531D"/>
                </a:solidFill>
                <a:latin typeface="Times New Roman" pitchFamily="18" charset="0"/>
                <a:cs typeface="Times New Roman" pitchFamily="18" charset="0"/>
              </a:rPr>
              <a:t>шляхи токсичних речовин</a:t>
            </a:r>
            <a:endParaRPr lang="en-CA" b="1" dirty="0">
              <a:solidFill>
                <a:srgbClr val="2353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img4"/>
          <p:cNvPicPr>
            <a:picLocks noChangeAspect="1" noChangeArrowheads="1"/>
          </p:cNvPicPr>
          <p:nvPr/>
        </p:nvPicPr>
        <p:blipFill>
          <a:blip r:embed="rId2" cstate="print"/>
          <a:srcRect l="3397" t="4225" r="2336" b="3944"/>
          <a:stretch>
            <a:fillRect/>
          </a:stretch>
        </p:blipFill>
        <p:spPr bwMode="auto">
          <a:xfrm>
            <a:off x="755576" y="980728"/>
            <a:ext cx="7776864" cy="569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7">
      <a:dk1>
        <a:sysClr val="windowText" lastClr="000000"/>
      </a:dk1>
      <a:lt1>
        <a:sysClr val="window" lastClr="FFFFFF"/>
      </a:lt1>
      <a:dk2>
        <a:srgbClr val="F3CC5F"/>
      </a:dk2>
      <a:lt2>
        <a:srgbClr val="BEEAA8"/>
      </a:lt2>
      <a:accent1>
        <a:srgbClr val="8BC32F"/>
      </a:accent1>
      <a:accent2>
        <a:srgbClr val="D29F0F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92D050"/>
      </a:hlink>
      <a:folHlink>
        <a:srgbClr val="92D05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557</Words>
  <Application>Microsoft Office PowerPoint</Application>
  <PresentationFormat>Экран (4:3)</PresentationFormat>
  <Paragraphs>75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   БАТАРЕЙКАМ – УТИЛІЗАЦІЯ!   Проект  Кукліна Сергія Сергійовича учня 10-А класу Харківської загальноосвітньої школи І-ІІІ ступенів №48 Харківської міської ради Харківської області  Номінація проекту: «Харків – територія громадських ініціатив» Тип проекту: волонтерський, екологічний </vt:lpstr>
      <vt:lpstr>Мета проекту:     Захист і збереження  навколишнього середовища </vt:lpstr>
      <vt:lpstr>Задачі  проекту:</vt:lpstr>
      <vt:lpstr>План реалізації проекту: </vt:lpstr>
      <vt:lpstr>Користь батарейок</vt:lpstr>
      <vt:lpstr>Прилади, які працюють на батарейках</vt:lpstr>
      <vt:lpstr>Слайд 7</vt:lpstr>
      <vt:lpstr>Шкода батарейок обумовлена наявністю в них важких токсичних металів та їх сполук</vt:lpstr>
      <vt:lpstr>шляхи токсичних речовин</vt:lpstr>
      <vt:lpstr>Слайд 10</vt:lpstr>
      <vt:lpstr>Утилізація відпрацьованих батарейок </vt:lpstr>
      <vt:lpstr>Соціологічне опитування мешканців мікрорайону Жихір різних вікових категорій щодо використання батарейок  </vt:lpstr>
      <vt:lpstr>Результати  соціологічного опитування </vt:lpstr>
      <vt:lpstr> з метою  співпраці з організаторами українського проекту  «Батарейки, здавайтесь!»  у місті Харкові ми звернулись до куратора акції  у нашому місті – Куракової Анни, отримали  інформаційні плакати та наклейки.   до акції долучились 10 шкіл міста.  Інформацію можна дізнатись на сторінках  сайтів, вказаних на плакатах. </vt:lpstr>
      <vt:lpstr>Перелік адрес,  за якими  є пункти прийому  відпрацьованих  батарейок </vt:lpstr>
      <vt:lpstr>Дякую  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Аня-Соня</dc:creator>
  <cp:lastModifiedBy>Admin</cp:lastModifiedBy>
  <cp:revision>277</cp:revision>
  <dcterms:created xsi:type="dcterms:W3CDTF">2002-01-01T07:42:57Z</dcterms:created>
  <dcterms:modified xsi:type="dcterms:W3CDTF">2015-07-07T08:02:09Z</dcterms:modified>
</cp:coreProperties>
</file>