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5" r:id="rId3"/>
    <p:sldId id="286" r:id="rId4"/>
    <p:sldId id="287" r:id="rId5"/>
    <p:sldId id="264" r:id="rId6"/>
    <p:sldId id="265" r:id="rId7"/>
    <p:sldId id="266" r:id="rId8"/>
    <p:sldId id="276" r:id="rId9"/>
    <p:sldId id="277" r:id="rId10"/>
    <p:sldId id="278" r:id="rId11"/>
    <p:sldId id="279" r:id="rId12"/>
    <p:sldId id="280" r:id="rId13"/>
    <p:sldId id="289" r:id="rId14"/>
    <p:sldId id="281" r:id="rId15"/>
    <p:sldId id="292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1" dirty="0" err="1"/>
              <a:t>Чи</a:t>
            </a:r>
            <a:r>
              <a:rPr lang="ru-RU" sz="1801" dirty="0"/>
              <a:t> </a:t>
            </a:r>
            <a:r>
              <a:rPr lang="ru-RU" sz="1801" dirty="0" err="1"/>
              <a:t>вважаєш</a:t>
            </a:r>
            <a:r>
              <a:rPr lang="ru-RU" sz="1801" dirty="0"/>
              <a:t> </a:t>
            </a:r>
            <a:r>
              <a:rPr lang="ru-RU" sz="1801" dirty="0" err="1"/>
              <a:t>ти</a:t>
            </a:r>
            <a:r>
              <a:rPr lang="ru-RU" sz="1801" dirty="0"/>
              <a:t> </a:t>
            </a:r>
            <a:r>
              <a:rPr lang="ru-RU" sz="1801" dirty="0" err="1"/>
              <a:t>актуальними</a:t>
            </a:r>
            <a:r>
              <a:rPr lang="ru-RU" sz="1801" dirty="0"/>
              <a:t> </a:t>
            </a:r>
            <a:r>
              <a:rPr lang="ru-RU" sz="1801" dirty="0" err="1"/>
              <a:t>проблеми</a:t>
            </a:r>
            <a:r>
              <a:rPr lang="ru-RU" sz="1801" dirty="0"/>
              <a:t> </a:t>
            </a:r>
            <a:r>
              <a:rPr lang="ru-RU" sz="1801" dirty="0" err="1"/>
              <a:t>дітей-сиріт</a:t>
            </a:r>
            <a:r>
              <a:rPr lang="ru-RU" sz="1801" dirty="0"/>
              <a:t>, </a:t>
            </a:r>
            <a:r>
              <a:rPr lang="ru-RU" sz="1801" dirty="0" err="1"/>
              <a:t>позбавлених</a:t>
            </a:r>
            <a:r>
              <a:rPr lang="ru-RU" sz="1801" dirty="0"/>
              <a:t> </a:t>
            </a:r>
            <a:r>
              <a:rPr lang="ru-RU" sz="1801" dirty="0" err="1"/>
              <a:t>батьківської</a:t>
            </a:r>
            <a:r>
              <a:rPr lang="ru-RU" sz="1801" dirty="0"/>
              <a:t> </a:t>
            </a:r>
            <a:r>
              <a:rPr lang="ru-RU" sz="1801" dirty="0" err="1"/>
              <a:t>опіки</a:t>
            </a:r>
            <a:r>
              <a:rPr lang="ru-RU" sz="1801" dirty="0"/>
              <a:t>?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вважаєш ти актуальними проблеми дітей-сиріт, позбавлених батьківської опіки?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0.68000000000000016</c:v>
                </c:pt>
                <c:pt idx="1">
                  <c:v>7.0000000000000021E-2</c:v>
                </c:pt>
                <c:pt idx="2">
                  <c:v>0.15000000000000002</c:v>
                </c:pt>
              </c:numCache>
            </c:numRef>
          </c:val>
        </c:ser>
        <c:firstSliceAng val="0"/>
      </c:pieChart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6265267779865333"/>
          <c:y val="0.53766008978607394"/>
          <c:w val="0.9785235692723393"/>
          <c:h val="0.95679121190932226"/>
        </c:manualLayout>
      </c:layout>
    </c:legend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799" dirty="0" err="1"/>
              <a:t>Чи</a:t>
            </a:r>
            <a:r>
              <a:rPr lang="ru-RU" sz="1799" dirty="0"/>
              <a:t> </a:t>
            </a:r>
            <a:r>
              <a:rPr lang="ru-RU" sz="1799" dirty="0" err="1"/>
              <a:t>є</a:t>
            </a:r>
            <a:r>
              <a:rPr lang="ru-RU" sz="1799" dirty="0"/>
              <a:t> </a:t>
            </a:r>
            <a:r>
              <a:rPr lang="ru-RU" sz="1799" dirty="0" err="1"/>
              <a:t>серед</a:t>
            </a:r>
            <a:r>
              <a:rPr lang="ru-RU" sz="1799" dirty="0"/>
              <a:t> </a:t>
            </a:r>
            <a:r>
              <a:rPr lang="ru-RU" sz="1799" dirty="0" err="1"/>
              <a:t>твоїх</a:t>
            </a:r>
            <a:r>
              <a:rPr lang="ru-RU" sz="1799" dirty="0"/>
              <a:t> </a:t>
            </a:r>
            <a:r>
              <a:rPr lang="ru-RU" sz="1799" dirty="0" err="1"/>
              <a:t>знайомих</a:t>
            </a:r>
            <a:r>
              <a:rPr lang="ru-RU" sz="1799" dirty="0"/>
              <a:t> </a:t>
            </a:r>
            <a:r>
              <a:rPr lang="ru-RU" sz="1799" dirty="0" err="1"/>
              <a:t>такі</a:t>
            </a:r>
            <a:r>
              <a:rPr lang="ru-RU" sz="1799" dirty="0"/>
              <a:t> </a:t>
            </a:r>
            <a:r>
              <a:rPr lang="ru-RU" sz="1799" dirty="0" err="1"/>
              <a:t>діти</a:t>
            </a:r>
            <a:r>
              <a:rPr lang="ru-RU" sz="1799" dirty="0"/>
              <a:t>?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є серед твоїх знайомих такі діти?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0.31000000000000005</c:v>
                </c:pt>
                <c:pt idx="2">
                  <c:v>0.29000000000000004</c:v>
                </c:pt>
              </c:numCache>
            </c:numRef>
          </c:val>
        </c:ser>
        <c:firstSliceAng val="0"/>
      </c:pieChart>
      <c:spPr>
        <a:noFill/>
        <a:ln w="25382">
          <a:noFill/>
        </a:ln>
      </c:spPr>
    </c:plotArea>
    <c:legend>
      <c:legendPos val="r"/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798" dirty="0" err="1"/>
              <a:t>Чи вважаєш ти актуальними проблеми, які виникли на Донбасі?</a:t>
            </a:r>
            <a:endParaRPr lang="ru-RU" sz="1800" dirty="0"/>
          </a:p>
        </c:rich>
      </c:tx>
      <c:layout>
        <c:manualLayout>
          <c:xMode val="edge"/>
          <c:yMode val="edge"/>
          <c:x val="0.1127884413809296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вважаєш ти актуальними проблеми, які виникли на Донбасі?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0.84000000000000008</c:v>
                </c:pt>
                <c:pt idx="1">
                  <c:v>7.0000000000000021E-2</c:v>
                </c:pt>
                <c:pt idx="2">
                  <c:v>8.0000000000000016E-2</c:v>
                </c:pt>
              </c:numCache>
            </c:numRef>
          </c:val>
        </c:ser>
        <c:firstSliceAng val="0"/>
      </c:pieChart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5902811669308109"/>
          <c:y val="0.41474310176172624"/>
          <c:w val="0.93381969426345679"/>
          <c:h val="0.80314728186651951"/>
        </c:manualLayout>
      </c:layout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797" dirty="0" err="1"/>
              <a:t>Чи</a:t>
            </a:r>
            <a:r>
              <a:rPr lang="ru-RU" sz="1797" dirty="0"/>
              <a:t> </a:t>
            </a:r>
            <a:r>
              <a:rPr lang="ru-RU" sz="1797" dirty="0" err="1"/>
              <a:t>є</a:t>
            </a:r>
            <a:r>
              <a:rPr lang="ru-RU" sz="1797" dirty="0"/>
              <a:t> </a:t>
            </a:r>
            <a:r>
              <a:rPr lang="ru-RU" sz="1797" dirty="0" err="1"/>
              <a:t>серед</a:t>
            </a:r>
            <a:r>
              <a:rPr lang="ru-RU" sz="1797" dirty="0"/>
              <a:t> </a:t>
            </a:r>
            <a:r>
              <a:rPr lang="ru-RU" sz="1797" dirty="0" err="1"/>
              <a:t>твоїх</a:t>
            </a:r>
            <a:r>
              <a:rPr lang="ru-RU" sz="1797" dirty="0"/>
              <a:t> </a:t>
            </a:r>
            <a:r>
              <a:rPr lang="ru-RU" sz="1797" dirty="0" err="1"/>
              <a:t>знайомих</a:t>
            </a:r>
            <a:r>
              <a:rPr lang="ru-RU" sz="1797" dirty="0"/>
              <a:t> </a:t>
            </a:r>
            <a:r>
              <a:rPr lang="ru-RU" sz="1797" dirty="0" err="1"/>
              <a:t>переселенці</a:t>
            </a:r>
            <a:r>
              <a:rPr lang="ru-RU" sz="1797" dirty="0"/>
              <a:t>?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вважаєш ті своїм обов’язком допомогти цим людям?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8</c:v>
                </c:pt>
                <c:pt idx="2">
                  <c:v>28</c:v>
                </c:pt>
              </c:numCache>
            </c:numRef>
          </c:val>
        </c:ser>
        <c:firstSliceAng val="0"/>
      </c:pieChart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4877014212232764"/>
          <c:y val="0.37758722820197932"/>
          <c:w val="0.98407969901595116"/>
          <c:h val="0.82524260155553952"/>
        </c:manualLayout>
      </c:layout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799" dirty="0" err="1"/>
              <a:t>Чи</a:t>
            </a:r>
            <a:r>
              <a:rPr lang="ru-RU" sz="1799" dirty="0"/>
              <a:t> </a:t>
            </a:r>
            <a:r>
              <a:rPr lang="ru-RU" sz="1799" dirty="0" err="1"/>
              <a:t>вважаєш</a:t>
            </a:r>
            <a:r>
              <a:rPr lang="ru-RU" sz="1799" dirty="0"/>
              <a:t> </a:t>
            </a:r>
            <a:r>
              <a:rPr lang="ru-RU" sz="1799" dirty="0" err="1"/>
              <a:t>ті</a:t>
            </a:r>
            <a:r>
              <a:rPr lang="ru-RU" sz="1799" dirty="0"/>
              <a:t> </a:t>
            </a:r>
            <a:r>
              <a:rPr lang="ru-RU" sz="1799" dirty="0" err="1"/>
              <a:t>своїм</a:t>
            </a:r>
            <a:r>
              <a:rPr lang="ru-RU" sz="1799" dirty="0"/>
              <a:t> </a:t>
            </a:r>
            <a:r>
              <a:rPr lang="ru-RU" sz="1799" dirty="0" err="1"/>
              <a:t>обов’язком</a:t>
            </a:r>
            <a:r>
              <a:rPr lang="ru-RU" sz="1799" dirty="0"/>
              <a:t> </a:t>
            </a:r>
            <a:r>
              <a:rPr lang="ru-RU" sz="1799" dirty="0" err="1"/>
              <a:t>допомогти</a:t>
            </a:r>
            <a:r>
              <a:rPr lang="ru-RU" sz="1799" dirty="0"/>
              <a:t> </a:t>
            </a:r>
            <a:r>
              <a:rPr lang="ru-RU" sz="1799" dirty="0" err="1"/>
              <a:t>цим</a:t>
            </a:r>
            <a:r>
              <a:rPr lang="ru-RU" sz="1799" dirty="0"/>
              <a:t> людям?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вважаєш ті своїм обов’язком допомогти цим людям?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8</c:v>
                </c:pt>
                <c:pt idx="2">
                  <c:v>28</c:v>
                </c:pt>
              </c:numCache>
            </c:numRef>
          </c:val>
        </c:ser>
        <c:firstSliceAng val="0"/>
      </c:pie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53062740222487692"/>
          <c:y val="0.401133341938815"/>
          <c:w val="0.86806172448258223"/>
          <c:h val="0.81354330708661404"/>
        </c:manualLayout>
      </c:layout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385F2-D283-453D-9E1F-88FEDE2CF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AEA6-6FDE-4A42-AC63-F5996A37E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C14-323C-4DBC-9709-891AF0211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2E70-680F-4ED5-A429-50A6D42C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E2438-7886-4793-881E-8D075A89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E8C9-F503-48E9-B428-E875FB4A1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77E28-260B-4641-8F87-CBF3DC986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FBCD2-F9B7-4071-AFDC-36F25C138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9BD05-DE8A-4308-BC41-B8A905F22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5FB70-F23E-4AA9-B9D2-DB86BD47D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1A1E-C090-4B6E-8573-33C38C713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78368A-CE77-495B-A1F6-F84A7B984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28604"/>
            <a:ext cx="8358245" cy="120032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i="1" dirty="0"/>
              <a:t>Міський конкурс учнівських проектів </a:t>
            </a:r>
            <a:endParaRPr lang="ru-RU" sz="2400" dirty="0"/>
          </a:p>
          <a:p>
            <a:pPr algn="ctr">
              <a:defRPr/>
            </a:pPr>
            <a:r>
              <a:rPr lang="uk-UA" sz="2400" b="1" i="1" dirty="0"/>
              <a:t>«Харків – місто перспектив»</a:t>
            </a:r>
            <a:endParaRPr lang="ru-RU" sz="2400" dirty="0"/>
          </a:p>
          <a:p>
            <a:pPr algn="ctr">
              <a:defRPr/>
            </a:pPr>
            <a:r>
              <a:rPr lang="uk-UA" sz="2400" b="1" i="1" dirty="0"/>
              <a:t>Номінація «Харків очима небайдужих дітей»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786063"/>
            <a:ext cx="450056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57813" y="3071813"/>
            <a:ext cx="32146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400" b="1"/>
              <a:t>Роботу виконали:</a:t>
            </a:r>
            <a:r>
              <a:rPr lang="uk-UA" sz="1400"/>
              <a:t> 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uk-UA" sz="1400"/>
              <a:t>учні 5-Б класу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uk-UA" sz="1400"/>
              <a:t> Харківської загальноосвітньої 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uk-UA" sz="1400"/>
              <a:t>школи І-ІІІ ступенів №158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uk-UA" sz="1400"/>
              <a:t>Кондратенко Єлизавета, Побажанська Вероніка, Гайдук Ксенія, Перинська Валерія, Сускоров Кирило, Рильцев Максим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uk-UA" sz="1400" b="1"/>
              <a:t>Керівник: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uk-UA" sz="1400"/>
              <a:t>Степаненко Марина Ігорівна,</a:t>
            </a:r>
            <a:endParaRPr lang="uk-UA" sz="1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uk-UA" sz="1400">
                <a:ea typeface="Times New Roman" pitchFamily="18" charset="0"/>
                <a:cs typeface="Arial" charset="0"/>
              </a:rPr>
              <a:t>вчитель образотворчого мистецтва, спеціаліст</a:t>
            </a:r>
            <a:r>
              <a:rPr lang="ru-RU" sz="900">
                <a:cs typeface="Arial" charset="0"/>
              </a:rPr>
              <a:t> </a:t>
            </a:r>
            <a:endParaRPr lang="ru-RU">
              <a:cs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1571625"/>
            <a:ext cx="8215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0070C0"/>
                </a:solidFill>
              </a:rPr>
              <a:t>Проект «Небайдужість та толерантність сьогодні – це щасливе завтра»</a:t>
            </a:r>
            <a:endParaRPr lang="ru-RU" sz="32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solidFill>
                  <a:srgbClr val="0070C0"/>
                </a:solidFill>
              </a:rPr>
              <a:t>Проведення акції  </a:t>
            </a:r>
            <a:br>
              <a:rPr lang="uk-UA" sz="4000" b="1" smtClean="0">
                <a:solidFill>
                  <a:srgbClr val="0070C0"/>
                </a:solidFill>
              </a:rPr>
            </a:br>
            <a:r>
              <a:rPr lang="uk-UA" sz="4000" b="1" smtClean="0">
                <a:solidFill>
                  <a:srgbClr val="0070C0"/>
                </a:solidFill>
              </a:rPr>
              <a:t>«Допоможи ближньому!»</a:t>
            </a:r>
            <a:endParaRPr lang="ru-RU" sz="4000" smtClean="0">
              <a:solidFill>
                <a:srgbClr val="0070C0"/>
              </a:solidFill>
            </a:endParaRPr>
          </a:p>
        </p:txBody>
      </p:sp>
      <p:pic>
        <p:nvPicPr>
          <p:cNvPr id="3" name="Рисунок 2" descr="D:\ХЗШ №158\самоврядування\фото печать\P8120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490855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ХЗШ №158\самоврядування\фото печать\P8120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857500"/>
            <a:ext cx="490855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560388"/>
          </a:xfrm>
        </p:spPr>
        <p:txBody>
          <a:bodyPr/>
          <a:lstStyle/>
          <a:p>
            <a:r>
              <a:rPr lang="uk-UA" sz="4000" b="1" smtClean="0">
                <a:solidFill>
                  <a:srgbClr val="0070C0"/>
                </a:solidFill>
              </a:rPr>
              <a:t>Проведення акції «Скажи «СПАСИБІ» захиснику»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" name="Рисунок 2" descr="D:\ХЗШ №158\самоврядування\фото печать\x_5daccd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45005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ХЗШ №158\самоврядування\фото печать\Рівний - рівному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714625"/>
            <a:ext cx="4357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/>
          <a:lstStyle/>
          <a:p>
            <a:r>
              <a:rPr lang="uk-UA" sz="4000" b="1" smtClean="0">
                <a:solidFill>
                  <a:srgbClr val="0070C0"/>
                </a:solidFill>
              </a:rPr>
              <a:t>Проведення акції «Допоможемо бійцям разом!»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" name="Рисунок 2" descr="C:\Users\Т-34\Desktop\работа кабинета\PA240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362743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A190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28750"/>
            <a:ext cx="359092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A2401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714625"/>
            <a:ext cx="3286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r>
              <a:rPr lang="uk-UA" sz="3600" b="1" smtClean="0">
                <a:solidFill>
                  <a:srgbClr val="0070C0"/>
                </a:solidFill>
              </a:rPr>
              <a:t>Проведення благодійного концерту до Всесвітнього Дня інвалідів </a:t>
            </a:r>
            <a:r>
              <a:rPr lang="ru-RU" sz="3600" smtClean="0">
                <a:solidFill>
                  <a:srgbClr val="0070C0"/>
                </a:solidFill>
              </a:rPr>
              <a:t/>
            </a:r>
            <a:br>
              <a:rPr lang="ru-RU" sz="3600" smtClean="0">
                <a:solidFill>
                  <a:srgbClr val="0070C0"/>
                </a:solidFill>
              </a:rPr>
            </a:br>
            <a:r>
              <a:rPr lang="uk-UA" sz="3600" b="1" smtClean="0">
                <a:solidFill>
                  <a:srgbClr val="0070C0"/>
                </a:solidFill>
              </a:rPr>
              <a:t>«Твори добро!»</a:t>
            </a:r>
            <a:r>
              <a:rPr lang="ru-RU" sz="3600" smtClean="0">
                <a:solidFill>
                  <a:srgbClr val="0070C0"/>
                </a:solidFill>
              </a:rPr>
              <a:t/>
            </a:r>
            <a:br>
              <a:rPr lang="ru-RU" sz="3600" smtClean="0">
                <a:solidFill>
                  <a:srgbClr val="0070C0"/>
                </a:solidFill>
              </a:rPr>
            </a:br>
            <a:endParaRPr lang="ru-RU" sz="3600" smtClean="0">
              <a:solidFill>
                <a:srgbClr val="0070C0"/>
              </a:solidFill>
            </a:endParaRPr>
          </a:p>
        </p:txBody>
      </p:sp>
      <p:pic>
        <p:nvPicPr>
          <p:cNvPr id="3" name="Рисунок 2" descr="PB030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71688"/>
            <a:ext cx="4008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ХЗШ №158\самоврядування\фото печать\DSC_7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357563"/>
            <a:ext cx="45037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/>
          <a:lstStyle/>
          <a:p>
            <a:r>
              <a:rPr lang="uk-UA" sz="2400" b="1" smtClean="0">
                <a:solidFill>
                  <a:srgbClr val="0070C0"/>
                </a:solidFill>
              </a:rPr>
              <a:t>Організація змістовного дозвілля  </a:t>
            </a:r>
            <a:br>
              <a:rPr lang="uk-UA" sz="2400" b="1" smtClean="0">
                <a:solidFill>
                  <a:srgbClr val="0070C0"/>
                </a:solidFill>
              </a:rPr>
            </a:br>
            <a:r>
              <a:rPr lang="uk-UA" sz="2400" b="1" smtClean="0">
                <a:solidFill>
                  <a:srgbClr val="0070C0"/>
                </a:solidFill>
              </a:rPr>
              <a:t>(відвідування музеїв, театрів, виставок та ін.) </a:t>
            </a:r>
            <a:r>
              <a:rPr lang="ru-RU" sz="2400" smtClean="0">
                <a:solidFill>
                  <a:srgbClr val="0070C0"/>
                </a:solidFill>
              </a:rPr>
              <a:t/>
            </a:r>
            <a:br>
              <a:rPr lang="ru-RU" sz="2400" smtClean="0">
                <a:solidFill>
                  <a:srgbClr val="0070C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Рисунок 3" descr="D:\ХЗШ №158\5б\фото\концерт + прогулка\IMG_4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B2204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37861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ХЗШ №158\5б\фото\театр\IMG_46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929063"/>
            <a:ext cx="36433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ХЗШ №158\5б\фото\цирк\P10601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9688" y="10001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ХЗШ №158\5б\фото\концерт + прогулка\IMG_45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2571750"/>
            <a:ext cx="3317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ХЗШ №158\5б\фото\смотр строя и песни\IMG_4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000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ХЗШ №158\5б\фото\школа будующих первоклашек\vk0GVBgQ7V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143250"/>
            <a:ext cx="37115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ХЗШ №158\5б\фото\школа будующих первоклашек\IMG_45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500063"/>
            <a:ext cx="388143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ХЗШ №158\5б\фото\школа будующих первоклашек\pXAyM0jiL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214688"/>
            <a:ext cx="35909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42938" y="1357313"/>
            <a:ext cx="8229600" cy="142875"/>
          </a:xfrm>
        </p:spPr>
        <p:txBody>
          <a:bodyPr/>
          <a:lstStyle/>
          <a:p>
            <a:r>
              <a:rPr lang="uk-UA" b="1" smtClean="0">
                <a:solidFill>
                  <a:srgbClr val="00B0F0"/>
                </a:solidFill>
              </a:rPr>
              <a:t>Дякуємо за увагу!</a:t>
            </a:r>
            <a:endParaRPr lang="ru-RU" b="1" smtClean="0">
              <a:solidFill>
                <a:srgbClr val="00B0F0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357438"/>
            <a:ext cx="5019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4071938"/>
          </a:xfrm>
        </p:spPr>
        <p:txBody>
          <a:bodyPr/>
          <a:lstStyle/>
          <a:p>
            <a:r>
              <a:rPr lang="uk-UA" sz="3200" b="1" smtClean="0">
                <a:solidFill>
                  <a:srgbClr val="00B050"/>
                </a:solidFill>
              </a:rPr>
              <a:t>Актуальність проекту:</a:t>
            </a:r>
            <a:r>
              <a:rPr lang="uk-UA" sz="3200" smtClean="0">
                <a:solidFill>
                  <a:srgbClr val="00B050"/>
                </a:solidFill>
              </a:rPr>
              <a:t> </a:t>
            </a:r>
            <a:br>
              <a:rPr lang="uk-UA" sz="3200" smtClean="0">
                <a:solidFill>
                  <a:srgbClr val="00B050"/>
                </a:solidFill>
              </a:rPr>
            </a:br>
            <a:r>
              <a:rPr lang="uk-UA" sz="2400" smtClean="0"/>
              <a:t/>
            </a:r>
            <a:br>
              <a:rPr lang="uk-UA" sz="2400" smtClean="0"/>
            </a:br>
            <a:r>
              <a:rPr lang="uk-UA" sz="2400" smtClean="0"/>
              <a:t>Харківська загальноосвітня школа І-ІІІ ступенів № 158 – громадсько-активна школа, що сприяє залученню учнів, батьків, вчителів, мешканців громади до активної партнерської діяльності.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uk-UA" sz="2400" smtClean="0"/>
              <a:t>Ми, молоді харків’яни, стурбовані проблемами, які пов’язані з питанням ставлення до знедолених, дітей, позбавлених батьківського піклування, дітей-сиріт, інвалідів, підтримкою та допомогою один одному, тим паче у такі часи, які зараз вирують навколо нас.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uk-UA" sz="2400" smtClean="0"/>
              <a:t>У цьому проекті розглядається не просто питання дружби та добра, а піднімається глобальна проблема єдності, доброзичливості та допомоги молоді тим, хто її потребує.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37"/>
          </a:xfrm>
        </p:spPr>
        <p:txBody>
          <a:bodyPr/>
          <a:lstStyle/>
          <a:p>
            <a:r>
              <a:rPr lang="uk-UA" sz="3200" b="1" smtClean="0">
                <a:solidFill>
                  <a:srgbClr val="00B050"/>
                </a:solidFill>
              </a:rPr>
              <a:t>Мета проекту: </a:t>
            </a:r>
            <a:br>
              <a:rPr lang="uk-UA" sz="3200" b="1" smtClean="0">
                <a:solidFill>
                  <a:srgbClr val="00B050"/>
                </a:solidFill>
              </a:rPr>
            </a:br>
            <a:r>
              <a:rPr lang="uk-UA" sz="3200" b="1" smtClean="0">
                <a:solidFill>
                  <a:srgbClr val="00B050"/>
                </a:solidFill>
              </a:rPr>
              <a:t/>
            </a:r>
            <a:br>
              <a:rPr lang="uk-UA" sz="3200" b="1" smtClean="0">
                <a:solidFill>
                  <a:srgbClr val="00B050"/>
                </a:solidFill>
              </a:rPr>
            </a:br>
            <a:r>
              <a:rPr lang="uk-UA" sz="3200" b="1" smtClean="0">
                <a:solidFill>
                  <a:schemeClr val="tx1"/>
                </a:solidFill>
              </a:rPr>
              <a:t>- </a:t>
            </a:r>
            <a:r>
              <a:rPr lang="uk-UA" sz="2800" smtClean="0"/>
              <a:t>сформувати у свідомості школярів почуття доброзичливості, гуманності, єдності, допомоги та підтримки, необхідності творити добро;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uk-UA" sz="2800" smtClean="0"/>
              <a:t>навчити дітей толерантному ставленню один до одного;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- </a:t>
            </a:r>
            <a:r>
              <a:rPr lang="uk-UA" sz="2800" smtClean="0"/>
              <a:t>розвивати самостійність, почуття відповідальності не лише за себе, а й за долю оточуючих.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r>
              <a:rPr lang="uk-UA" sz="3200" b="1" smtClean="0">
                <a:solidFill>
                  <a:srgbClr val="00B050"/>
                </a:solidFill>
              </a:rPr>
              <a:t>Завдання проекту:</a:t>
            </a:r>
            <a:r>
              <a:rPr lang="uk-UA" sz="3200" smtClean="0">
                <a:solidFill>
                  <a:srgbClr val="00B050"/>
                </a:solidFill>
              </a:rPr>
              <a:t> </a:t>
            </a:r>
            <a:r>
              <a:rPr lang="uk-UA" sz="2800" smtClean="0"/>
              <a:t/>
            </a:r>
            <a:br>
              <a:rPr lang="uk-UA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uk-UA" sz="2800" smtClean="0"/>
              <a:t>- провести анкетування серед учнів 5-11-х класів з метою з’ясування ставлення школярів до проблеми знедолених, дітей, позбавлених батьківської опіки, дітей-сиріт, дітей, які прибули із зони АТО, поранених бійців;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uk-UA" sz="2800" smtClean="0"/>
              <a:t>- визначити методи допомоги людям, які її потребують;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uk-UA" sz="2800" smtClean="0"/>
              <a:t>- проінформувати школярів про можливість надання допомоги різним верствам населення.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B050"/>
                </a:solidFill>
              </a:rPr>
              <a:t>Статистичні дані про проблеми сьогодення</a:t>
            </a:r>
            <a:endParaRPr lang="ru-RU" smtClean="0">
              <a:solidFill>
                <a:srgbClr val="00B05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4435">
            <a:off x="500063" y="1643063"/>
            <a:ext cx="41354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6218">
            <a:off x="4891088" y="1781175"/>
            <a:ext cx="3643312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4189">
            <a:off x="3167063" y="2971800"/>
            <a:ext cx="30622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55769">
            <a:off x="500063" y="500063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675" y="2928938"/>
            <a:ext cx="50371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8376">
            <a:off x="5357813" y="785813"/>
            <a:ext cx="33575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53704">
            <a:off x="549275" y="3770313"/>
            <a:ext cx="33718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57188"/>
            <a:ext cx="31051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928688"/>
            <a:ext cx="50180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286125"/>
            <a:ext cx="51768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7000"/>
                </a:solidFill>
              </a:rPr>
              <a:t>Опитування учнів 5-11 класів</a:t>
            </a:r>
            <a:endParaRPr lang="ru-RU" smtClean="0">
              <a:solidFill>
                <a:srgbClr val="00700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-50800" y="1163638"/>
          <a:ext cx="3649663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021013" y="1092200"/>
          <a:ext cx="3221037" cy="210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5949950" y="1020763"/>
          <a:ext cx="3078163" cy="267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235075" y="3878263"/>
          <a:ext cx="3173413" cy="217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4735513" y="3663950"/>
          <a:ext cx="3173412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uk-UA" b="1" smtClean="0">
                <a:solidFill>
                  <a:srgbClr val="007000"/>
                </a:solidFill>
              </a:rPr>
              <a:t>План реалізації проекту</a:t>
            </a:r>
            <a:endParaRPr lang="ru-RU" b="1" smtClean="0">
              <a:solidFill>
                <a:srgbClr val="007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143000"/>
          <a:ext cx="8429625" cy="5110163"/>
        </p:xfrm>
        <a:graphic>
          <a:graphicData uri="http://schemas.openxmlformats.org/drawingml/2006/table">
            <a:tbl>
              <a:tblPr/>
              <a:tblGrid>
                <a:gridCol w="593725"/>
                <a:gridCol w="4264025"/>
                <a:gridCol w="3571875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з/р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Проведення акції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«Допоможи ближньому!»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Зібрали одяг та канцтовари, які були роздані потребуючим дітям (дітям–сиротам, дітям, позбавлених батьківської опіки, дітям,які прибули з зони АТО)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Проведення акції «Скажи «СПАСИБІ» захиснику»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Учнями були написані листи з вдячністю, зроблені голуби-оберіги та жовто-блакитні фенічки, які були передані бійцям з батьками-волонтерами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Проведення акції «Допомога бійцям»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зібрані кошти було придбано необхідні речі для бійців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Проведення акції «Допоможемо раненим бійцям разом!»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Харківського військового шпиталю було передано 4,5 тис. грн. для придбання необхідних медикаментів.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Проведення благодійного концерту до Всесвітнього Дня інвалідів «Твори добро!»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Залучення громади мікрорайону до життя школи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Безкоштовне відвідування виставок, театральних вистав учнями, які прибули із зони АТО та учнями, які позбавлені батьківського піклування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 не відчувають себе непотрібними, відчуженими через брак грошей  чи через соціальний статус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Організація змістовного дозвілля  (відвідування музеїв, театрів, виставок та ін.)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 не відчувають себе непотрібними, відчуженими через брак грошей  чи через соціальний статус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Залучення до класного самоврядування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Діти відчувають себе потрібними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Робота шкільного психолога: проведення тренінгів та психологічних тестів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Допомога у виявленні та знятті психологічної напруженості, допомога у адаптації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64" marR="254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427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Calibri</vt:lpstr>
      <vt:lpstr>Оформление по умолчанию</vt:lpstr>
      <vt:lpstr>Диаграмма Microsoft Excel</vt:lpstr>
      <vt:lpstr>Слайд 1</vt:lpstr>
      <vt:lpstr>Актуальність проекту:   Харківська загальноосвітня школа І-ІІІ ступенів № 158 – громадсько-активна школа, що сприяє залученню учнів, батьків, вчителів, мешканців громади до активної партнерської діяльності. Ми, молоді харків’яни, стурбовані проблемами, які пов’язані з питанням ставлення до знедолених, дітей, позбавлених батьківського піклування, дітей-сиріт, інвалідів, підтримкою та допомогою один одному, тим паче у такі часи, які зараз вирують навколо нас. У цьому проекті розглядається не просто питання дружби та добра, а піднімається глобальна проблема єдності, доброзичливості та допомоги молоді тим, хто її потребує. </vt:lpstr>
      <vt:lpstr>Мета проекту:   - сформувати у свідомості школярів почуття доброзичливості, гуманності, єдності, допомоги та підтримки, необхідності творити добро; навчити дітей толерантному ставленню один до одного; - розвивати самостійність, почуття відповідальності не лише за себе, а й за долю оточуючих. </vt:lpstr>
      <vt:lpstr>Завдання проекту:   - провести анкетування серед учнів 5-11-х класів з метою з’ясування ставлення школярів до проблеми знедолених, дітей, позбавлених батьківської опіки, дітей-сиріт, дітей, які прибули із зони АТО, поранених бійців; - визначити методи допомоги людям, які її потребують; - проінформувати школярів про можливість надання допомоги різним верствам населення. </vt:lpstr>
      <vt:lpstr>Статистичні дані про проблеми сьогодення</vt:lpstr>
      <vt:lpstr>Слайд 6</vt:lpstr>
      <vt:lpstr>Слайд 7</vt:lpstr>
      <vt:lpstr>Опитування учнів 5-11 класів</vt:lpstr>
      <vt:lpstr>План реалізації проекту</vt:lpstr>
      <vt:lpstr>Проведення акції   «Допоможи ближньому!»</vt:lpstr>
      <vt:lpstr>Проведення акції «Скажи «СПАСИБІ» захиснику» </vt:lpstr>
      <vt:lpstr>Проведення акції «Допоможемо бійцям разом!» </vt:lpstr>
      <vt:lpstr>Проведення благодійного концерту до Всесвітнього Дня інвалідів  «Твори добро!» </vt:lpstr>
      <vt:lpstr>Організація змістовного дозвілля   (відвідування музеїв, театрів, виставок та ін.)   </vt:lpstr>
      <vt:lpstr>Слайд 15</vt:lpstr>
      <vt:lpstr>Дякуємо за увагу!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Библиотека</cp:lastModifiedBy>
  <cp:revision>83</cp:revision>
  <dcterms:created xsi:type="dcterms:W3CDTF">2012-08-12T16:04:58Z</dcterms:created>
  <dcterms:modified xsi:type="dcterms:W3CDTF">2015-04-14T07:25:49Z</dcterms:modified>
</cp:coreProperties>
</file>