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6"/>
  </p:notesMasterIdLst>
  <p:sldIdLst>
    <p:sldId id="265" r:id="rId2"/>
    <p:sldId id="266" r:id="rId3"/>
    <p:sldId id="268" r:id="rId4"/>
    <p:sldId id="261" r:id="rId5"/>
    <p:sldId id="267" r:id="rId6"/>
    <p:sldId id="264" r:id="rId7"/>
    <p:sldId id="262" r:id="rId8"/>
    <p:sldId id="263" r:id="rId9"/>
    <p:sldId id="270" r:id="rId10"/>
    <p:sldId id="272" r:id="rId11"/>
    <p:sldId id="271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43E5"/>
    <a:srgbClr val="798FFF"/>
    <a:srgbClr val="D7DB25"/>
    <a:srgbClr val="E4EA7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86" autoAdjust="0"/>
  </p:normalViewPr>
  <p:slideViewPr>
    <p:cSldViewPr>
      <p:cViewPr varScale="1">
        <p:scale>
          <a:sx n="91" d="100"/>
          <a:sy n="91" d="100"/>
        </p:scale>
        <p:origin x="-4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8FAC6-E989-439D-9A74-19F8C7EE4BAF}" type="datetimeFigureOut">
              <a:rPr lang="ru-RU" smtClean="0"/>
              <a:pPr/>
              <a:t>07.07.2015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C7264-8308-4C95-8B21-372C24A4569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68797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C7264-8308-4C95-8B21-372C24A45696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5B106E36-FD25-4E2D-B0AA-010F637433A0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571536" y="-142900"/>
            <a:ext cx="94640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</a:t>
            </a:r>
            <a:endParaRPr lang="ru-RU" sz="4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3286124"/>
            <a:ext cx="7858180" cy="1015663"/>
          </a:xfrm>
          <a:prstGeom prst="rect">
            <a:avLst/>
          </a:prstGeom>
        </p:spPr>
        <p:txBody>
          <a:bodyPr wrap="none">
            <a:prstTxWarp prst="textDoubleWave1">
              <a:avLst/>
            </a:prstTxWarp>
            <a:spAutoFit/>
          </a:bodyPr>
          <a:lstStyle/>
          <a:p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5243E5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Проект  «</a:t>
            </a:r>
            <a:r>
              <a:rPr lang="en-US" sz="5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5243E5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</a:t>
            </a: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5243E5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r>
              <a:rPr lang="ru-RU" b="1" dirty="0" smtClean="0">
                <a:solidFill>
                  <a:srgbClr val="5243E5"/>
                </a:solidFill>
              </a:rPr>
              <a:t>       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5243E5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школьникам»</a:t>
            </a:r>
            <a:endParaRPr lang="ru-RU" dirty="0">
              <a:solidFill>
                <a:srgbClr val="5243E5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"/>
            <a:ext cx="9144000" cy="2167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образования и науки Украины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Департамент образования Харьковского городского совета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администрации  Ленинского района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Харьковского городского совета 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коммунальное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учреждение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«ХАРЬКОВСКАЯ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ОБЩЕОБРАЗОВАТЕЛЬНАЯ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І-ІІІ СТУПЕНЕЙ №136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ХАРЬКОВСКОГО ГОРОДСКОГО СОВЕТА  ХАРЬКОВСКОЙ ОБЛАСТИ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имени Героя Советского Союза П.Д. Говоруненко»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95536" y="2362794"/>
            <a:ext cx="8319868" cy="8156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ГОРОДСКОЙ КОНКУРС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УЧЕНИЧЕСКИХ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«Харьков – город перспектив»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НОМИНАЦИЯ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«Харьков – территория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общественных инициатив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786446" y="4857760"/>
            <a:ext cx="321471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762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76200" algn="l"/>
              </a:tabLst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Хильковец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Денис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76200" algn="l"/>
              </a:tabLs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 7-А класса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ХООШ № 136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76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76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76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физической культуры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76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Шерокородюк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Елена Владимировна</a:t>
            </a: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76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ХООШ № 136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Кислородный коктейль в школ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4429132"/>
            <a:ext cx="4786346" cy="2143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42853"/>
            <a:ext cx="7772400" cy="642941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5243E5"/>
                </a:solidFill>
                <a:latin typeface="Comic Sans MS" pitchFamily="66" charset="0"/>
              </a:rPr>
              <a:t/>
            </a:r>
            <a:br>
              <a:rPr lang="ru-RU" sz="3200" b="1" i="1" dirty="0" smtClean="0">
                <a:solidFill>
                  <a:srgbClr val="5243E5"/>
                </a:solidFill>
                <a:latin typeface="Comic Sans MS" pitchFamily="66" charset="0"/>
              </a:rPr>
            </a:br>
            <a:r>
              <a:rPr lang="ru-RU" sz="3200" b="1" i="1" dirty="0" smtClean="0">
                <a:solidFill>
                  <a:srgbClr val="5243E5"/>
                </a:solidFill>
                <a:latin typeface="Comic Sans MS" pitchFamily="66" charset="0"/>
              </a:rPr>
              <a:t>Возможности реализации проекта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3857628"/>
            <a:ext cx="6400800" cy="785818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5243E5"/>
                </a:solidFill>
                <a:latin typeface="Comic Sans MS" pitchFamily="66" charset="0"/>
              </a:rPr>
              <a:t>Финансирование проекта:</a:t>
            </a:r>
          </a:p>
          <a:p>
            <a:endParaRPr lang="uk-UA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 rot="10800000" flipV="1">
            <a:off x="1142976" y="785794"/>
            <a:ext cx="7786742" cy="31085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F5496"/>
                </a:solidFill>
                <a:effectLst/>
                <a:latin typeface="Arial" pitchFamily="34" charset="0"/>
                <a:ea typeface="Times New Roman" pitchFamily="18" charset="0"/>
              </a:rPr>
              <a:t>Сценарий №1.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Реализация проекта в школе.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 реализации проекта можно использовать данный план реализации и смету (Приложение 4), рассчитанные на школы с количеством детей 400 человек и школы «тысячники». Поместить аппарат для приготовления коктейля в медицинском кабинете. Рассчитать среднюю стоимость одного стаканчика коктейля. В первое время дети могут сами приносить соки для приготовления коктейля по своему выбору.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F5496"/>
                </a:solidFill>
                <a:effectLst/>
                <a:latin typeface="Arial" pitchFamily="34" charset="0"/>
                <a:ea typeface="Times New Roman" pitchFamily="18" charset="0"/>
              </a:rPr>
              <a:t>Сценарий № 2.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Реализация проекта в школах района.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 реализации проекта в масштабах района необходимо привлечение инвестиций и осуществление практических действий для получения прибыли. Заключение договоров с поставщиками оборудования и его обслуживания. Одним из вариантов реализации проекта может быть кредитование.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F5496"/>
                </a:solidFill>
                <a:effectLst/>
                <a:latin typeface="Arial" pitchFamily="34" charset="0"/>
                <a:ea typeface="Times New Roman" pitchFamily="18" charset="0"/>
              </a:rPr>
              <a:t>Сценарий №3.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Реализация проекта на городском уровне.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Реализовать проект в масштабах города можно как дополнение к городской программе «Школьное питание».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142976" y="4695118"/>
            <a:ext cx="7786742" cy="18158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реализации данного проекта могут рассматриваться такие варианты: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самофинансирование, то есть осуществление инвестирования только за счет  средств учебного заведения;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    кредитное финансирование, инвестиционные кредиты банков;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    бюджетное финансирование;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смешанное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финансирование, финансирование на основе различных комбинаций.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5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3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85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4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9697" grpId="0" animBg="1"/>
      <p:bldP spid="296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71600" y="285750"/>
            <a:ext cx="7772400" cy="5715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5243E5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5243E5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5243E5"/>
                </a:solidFill>
                <a:latin typeface="Comic Sans MS" pitchFamily="66" charset="0"/>
                <a:cs typeface="Times New Roman" pitchFamily="18" charset="0"/>
              </a:rPr>
              <a:t>Практическая ценность проекта</a:t>
            </a:r>
            <a:r>
              <a:rPr lang="ru-RU" b="1" i="1" dirty="0" smtClean="0">
                <a:solidFill>
                  <a:srgbClr val="5243E5"/>
                </a:solidFill>
                <a:latin typeface="Comic Sans MS" pitchFamily="66" charset="0"/>
              </a:rPr>
              <a:t/>
            </a:r>
            <a:br>
              <a:rPr lang="ru-RU" b="1" i="1" dirty="0" smtClean="0">
                <a:solidFill>
                  <a:srgbClr val="5243E5"/>
                </a:solidFill>
                <a:latin typeface="Comic Sans MS" pitchFamily="66" charset="0"/>
              </a:rPr>
            </a:br>
            <a:endParaRPr lang="uk-UA" dirty="0">
              <a:solidFill>
                <a:srgbClr val="5243E5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14282" y="785813"/>
            <a:ext cx="8929718" cy="5429269"/>
          </a:xfrm>
        </p:spPr>
        <p:txBody>
          <a:bodyPr/>
          <a:lstStyle/>
          <a:p>
            <a:pPr algn="l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Практическая значимость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данного проекта заключается в том, что употребление кислородного коктейля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полезно для организма человека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Он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положительно воздействует на роботу организма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вследствие чего укрепляется здоровье, снижается уровень заболеваемости среди учащихся школы, повышается их работоспособность, что положительно влияет на уровень обучения и воспитания. </a:t>
            </a:r>
          </a:p>
          <a:p>
            <a:pPr algn="l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Кислородный коктейль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является вкусным и полезным продуктом питания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школьников,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рекомендуется врачами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 имеет противопоказаний при употреблении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Реализация данного проекта может быть использовано как средство обеспечения школьников рациональным и полезным питанием.</a:t>
            </a:r>
          </a:p>
          <a:p>
            <a:pPr algn="ct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Важным моментом практической ценности нашего проекта является его финансовая сторона.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Данный проект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 требует огромных финансовых затрат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 есть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минимальных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вложениях  достигается максимальный эффект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Если рассматривать практическую ценность проекта в масштабах района или города, то мы хотим обратить внимание на следующее:</a:t>
            </a:r>
          </a:p>
          <a:p>
            <a:pPr algn="l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- кислородный коктейль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как дополнение к городской программе «Школьное питание»;</a:t>
            </a:r>
          </a:p>
          <a:p>
            <a:pPr algn="l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уменьшение материальных затрат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лекарственные препараты для лечения учащихся;</a:t>
            </a:r>
          </a:p>
          <a:p>
            <a:pPr algn="l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уменьшение выплат по больничным листам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родителям учащихся.</a:t>
            </a:r>
          </a:p>
          <a:p>
            <a:pPr algn="l"/>
            <a:endParaRPr lang="ru-RU" sz="1400" dirty="0" smtClean="0"/>
          </a:p>
          <a:p>
            <a:pPr algn="l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614364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873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 – бесценное достояние не только каждого человека, но и всего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общества.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7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1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86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algn="ctr"/>
            <a:r>
              <a:rPr lang="ru-RU" sz="3600" b="1" i="1" dirty="0" smtClean="0">
                <a:solidFill>
                  <a:srgbClr val="5243E5"/>
                </a:solidFill>
                <a:latin typeface="Comic Sans MS" pitchFamily="66" charset="0"/>
              </a:rPr>
              <a:t/>
            </a:r>
            <a:br>
              <a:rPr lang="ru-RU" sz="3600" b="1" i="1" dirty="0" smtClean="0">
                <a:solidFill>
                  <a:srgbClr val="5243E5"/>
                </a:solidFill>
                <a:latin typeface="Comic Sans MS" pitchFamily="66" charset="0"/>
              </a:rPr>
            </a:br>
            <a:r>
              <a:rPr lang="ru-RU" sz="3600" b="1" i="1" dirty="0" smtClean="0">
                <a:solidFill>
                  <a:srgbClr val="5243E5"/>
                </a:solidFill>
                <a:latin typeface="Comic Sans MS" pitchFamily="66" charset="0"/>
              </a:rPr>
              <a:t>Результативность проекта</a:t>
            </a:r>
            <a:br>
              <a:rPr lang="ru-RU" sz="3600" b="1" i="1" dirty="0" smtClean="0">
                <a:solidFill>
                  <a:srgbClr val="5243E5"/>
                </a:solidFill>
                <a:latin typeface="Comic Sans MS" pitchFamily="66" charset="0"/>
              </a:rPr>
            </a:br>
            <a:endParaRPr lang="uk-UA" sz="3600" dirty="0">
              <a:solidFill>
                <a:srgbClr val="5243E5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5429288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эффективности питания в школе путем здоровье сберегающих технологий, повышение интереса школьников к здоровому питанию;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у школьников знаний и умений в области здорового образа жизни;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оздоровление учащихся школы в течение всего учебного года;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профилактика респираторных заболеваний и укрепление иммунитета организма школьника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привлечение учащихся к проектной деятельности, формирование навыков коллективной работы по подготовке и реализации проектов;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включение в практическую деятельность общественности.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5243E5"/>
                </a:solidFill>
                <a:latin typeface="Comic Sans MS" pitchFamily="66" charset="0"/>
              </a:rPr>
              <a:t/>
            </a:r>
            <a:br>
              <a:rPr lang="ru-RU" sz="3200" b="1" dirty="0" smtClean="0">
                <a:solidFill>
                  <a:srgbClr val="5243E5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5243E5"/>
                </a:solidFill>
                <a:latin typeface="Comic Sans MS" pitchFamily="66" charset="0"/>
              </a:rPr>
              <a:t>Основные полезные свойства кислородного коктейля: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5429288"/>
          </a:xfrm>
        </p:spPr>
        <p:txBody>
          <a:bodyPr/>
          <a:lstStyle/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Быстро восполняет дефицит кислорода: через желудок в организм поступает примерно </a:t>
            </a:r>
          </a:p>
          <a:p>
            <a:pPr lvl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в 10 раз больше кислорода, чем через легкие;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количеству кислорода 1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порция кислородного коктейля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объемом 250 мл эквивалентна 2-3 часам прогулки на свежем воздухе;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приеме кислородного коктейля в желудке образуется «депо кислорода». Усвоение кислорода  происходит постепенно,  что существенно увеличивает длительность и эффективность его благотворного воздействия;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Улучшает работу сердечно - сосудистой, дыхательной и нервной систем;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Активизирует умственную деятельность; 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Помогает быстро снять нервное напряжение и усталость;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Нормализует сон;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Ускоряет выведение токсинов;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Способствует развитию  полезной микрофлоры организма, препятствует развитию паразитов;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Улучшает работу печени, способствует нормализации обмена веществ;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Поддерживает работу иммунной системы;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Уменьшает чувство голода;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Способствует  быстрому сжиганию жира;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Повышает результативность спортивных тренировок, ускоряет восстановление после интенсивных физических  нагрузок;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Улучшает состояние кожи, волос, ногтей;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Способствует омоложению организма.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C:\Documents and Settings\Елена Владимировна\Local Settings\Temporary Internet Files\Content.Word\photo_event_641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214290"/>
            <a:ext cx="1031482" cy="134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Documents and Settings\Елена Владимировна\Local Settings\Temporary Internet Files\Content.Word\9510737-obchodni-zastupce-na-zl-jedno-misto-zlinsko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8"/>
            <a:ext cx="2214578" cy="1857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4126816"/>
            <a:ext cx="6929454" cy="273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42853"/>
            <a:ext cx="7772400" cy="500066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5243E5"/>
                </a:solidFill>
                <a:latin typeface="Comic Sans MS" pitchFamily="66" charset="0"/>
              </a:rPr>
              <a:t/>
            </a:r>
            <a:br>
              <a:rPr lang="ru-RU" sz="2800" b="1" i="1" dirty="0" smtClean="0">
                <a:solidFill>
                  <a:srgbClr val="5243E5"/>
                </a:solidFill>
                <a:latin typeface="Comic Sans MS" pitchFamily="66" charset="0"/>
              </a:rPr>
            </a:br>
            <a:r>
              <a:rPr lang="ru-RU" sz="2800" b="1" i="1" dirty="0" smtClean="0">
                <a:solidFill>
                  <a:srgbClr val="5243E5"/>
                </a:solidFill>
                <a:latin typeface="Comic Sans MS" pitchFamily="66" charset="0"/>
              </a:rPr>
              <a:t>Заключение</a:t>
            </a:r>
            <a:br>
              <a:rPr lang="ru-RU" sz="2800" b="1" i="1" dirty="0" smtClean="0">
                <a:solidFill>
                  <a:srgbClr val="5243E5"/>
                </a:solidFill>
                <a:latin typeface="Comic Sans MS" pitchFamily="66" charset="0"/>
              </a:rPr>
            </a:br>
            <a:endParaRPr lang="uk-UA" sz="2800" dirty="0">
              <a:solidFill>
                <a:srgbClr val="5243E5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714356"/>
            <a:ext cx="8786874" cy="3500462"/>
          </a:xfrm>
        </p:spPr>
        <p:txBody>
          <a:bodyPr/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Кислородный коктейль  можно готовить в любом месте и без                    	особых хлопот.  </a:t>
            </a:r>
          </a:p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Стоимость коктейля несравнима с его пользой.</a:t>
            </a:r>
          </a:p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Регулярное употребление коктейля помогает мозгу и сердцу 	справляться с кислородным голоданием – гипоксией. 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Сегодня 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кислородные коктейли  в нашем городе,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может быть неизменным компонентом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здоровье сберегающих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технологий в детских садах, школах, спортивно-оздоровительных учреждениях, торгово-развлекательных центрах, офисах, дома. </a:t>
            </a:r>
          </a:p>
          <a:p>
            <a:endParaRPr lang="uk-UA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71934" y="4000504"/>
            <a:ext cx="4857752" cy="89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 Light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 Light"/>
                <a:ea typeface="Times New Roman" pitchFamily="18" charset="0"/>
                <a:cs typeface="Times New Roman" pitchFamily="18" charset="0"/>
              </a:rPr>
              <a:t>«Мы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 Light"/>
                <a:ea typeface="Times New Roman" pitchFamily="18" charset="0"/>
                <a:cs typeface="Times New Roman" pitchFamily="18" charset="0"/>
              </a:rPr>
              <a:t> выбираем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 Light"/>
                <a:ea typeface="Times New Roman" pitchFamily="18" charset="0"/>
                <a:cs typeface="Times New Roman" pitchFamily="18" charset="0"/>
              </a:rPr>
              <a:t> – здоровье»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 Ligh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 descr="Кислородный коктейль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5715016"/>
            <a:ext cx="549664" cy="695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800"/>
                            </p:stCondLst>
                            <p:childTnLst>
                              <p:par>
                                <p:cTn id="3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800"/>
                            </p:stCondLst>
                            <p:childTnLst>
                              <p:par>
                                <p:cTn id="37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8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1.11111E-6 L -0.14966 -1.11111E-6 " pathEditMode="relative" ptsTypes="AA">
                                      <p:cBhvr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800"/>
                            </p:stCondLst>
                            <p:childTnLst>
                              <p:par>
                                <p:cTn id="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800"/>
                            </p:stCondLst>
                            <p:childTnLst>
                              <p:par>
                                <p:cTn id="48" presetID="6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8" grpId="1" build="allAtOnce"/>
      <p:bldP spid="8" grpId="2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9"/>
            <a:ext cx="9144000" cy="2239657"/>
          </a:xfrm>
        </p:spPr>
        <p:txBody>
          <a:bodyPr>
            <a:normAutofit fontScale="90000"/>
          </a:bodyPr>
          <a:lstStyle/>
          <a:p>
            <a:pPr marL="594360" marR="594360" algn="r">
              <a:lnSpc>
                <a:spcPct val="107000"/>
              </a:lnSpc>
              <a:spcBef>
                <a:spcPts val="1000"/>
              </a:spcBef>
              <a:spcAft>
                <a:spcPts val="1200"/>
              </a:spcAft>
            </a:pPr>
            <a:r>
              <a:rPr lang="ru-RU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5243E5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«Единственная красота, которую я знаю – это  здоровье»                                                     Г.Гейне</a:t>
            </a:r>
            <a:r>
              <a:rPr lang="ru-RU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643182"/>
            <a:ext cx="8715436" cy="1571636"/>
          </a:xfrm>
        </p:spPr>
        <p:txBody>
          <a:bodyPr/>
          <a:lstStyle/>
          <a:p>
            <a:r>
              <a:rPr lang="uk-UA" dirty="0" smtClean="0">
                <a:solidFill>
                  <a:srgbClr val="5243E5"/>
                </a:solidFill>
              </a:rPr>
              <a:t> </a:t>
            </a:r>
            <a:r>
              <a:rPr lang="ru-RU" b="1" i="1" dirty="0" smtClean="0">
                <a:solidFill>
                  <a:srgbClr val="5243E5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«Здоровье и кислород - лучшие друзья, </a:t>
            </a:r>
          </a:p>
          <a:p>
            <a:r>
              <a:rPr lang="ru-RU" b="1" i="1" dirty="0" smtClean="0">
                <a:solidFill>
                  <a:srgbClr val="5243E5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их разлучить никак нельзя» </a:t>
            </a:r>
          </a:p>
          <a:p>
            <a:pPr algn="r"/>
            <a:r>
              <a:rPr lang="uk-U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uk-UA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Хильковец</a:t>
            </a:r>
            <a:endParaRPr lang="uk-UA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4143380"/>
            <a:ext cx="5429256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4733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5243E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проекта:</a:t>
            </a:r>
            <a:endParaRPr lang="uk-UA" dirty="0">
              <a:solidFill>
                <a:srgbClr val="5243E5"/>
              </a:solidFill>
            </a:endParaRPr>
          </a:p>
        </p:txBody>
      </p:sp>
      <p:pic>
        <p:nvPicPr>
          <p:cNvPr id="1026" name="Picture 2" descr="C:\Users\user\Desktop\1866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3143273" cy="51435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28992" y="1500174"/>
            <a:ext cx="5214974" cy="3681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употребление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кислородного коктейля не имеет противопоказаний;</a:t>
            </a: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является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замечательным средством для укрепления иммунной системы школьников;</a:t>
            </a: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является вкусным </a:t>
            </a: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полезным продуктом </a:t>
            </a: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питания для школьников.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Кислородный коктейль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71876"/>
            <a:ext cx="1571636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o2pena.ru/sc-pic/i008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3042" y="1785928"/>
            <a:ext cx="228601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Елена Владимировна\Local Settings\Temporary Internet Files\Content.Word\01052012-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5143512"/>
            <a:ext cx="1716345" cy="1428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84895951_86022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857760"/>
            <a:ext cx="2143108" cy="16430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 descr="F:\Кислородный Коктель\101975_html_m63fdd4eb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5143512"/>
            <a:ext cx="1000132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://www.koktely-vrach.com.ua/design/slide/d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4786322"/>
            <a:ext cx="2932982" cy="1871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://business.alexyanovsky.com/wp-content/uploads/2014/10/1369380336_kokt.jpe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0100" y="1214422"/>
            <a:ext cx="1143008" cy="763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4408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-1769714"/>
            <a:ext cx="9144000" cy="904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0" y="2500306"/>
            <a:ext cx="7772400" cy="1143008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5243E5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lang="ru-RU" dirty="0" smtClean="0">
                <a:solidFill>
                  <a:srgbClr val="5243E5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5243E5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проекта</a:t>
            </a:r>
            <a:r>
              <a:rPr lang="ru-RU" dirty="0" smtClean="0">
                <a:solidFill>
                  <a:srgbClr val="5243E5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rgbClr val="5243E5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5243E5"/>
                </a:solidFill>
                <a:latin typeface="Arial" pitchFamily="34" charset="0"/>
                <a:cs typeface="Arial" pitchFamily="34" charset="0"/>
              </a:rPr>
            </a:br>
            <a:endParaRPr lang="uk-UA" dirty="0">
              <a:solidFill>
                <a:srgbClr val="5243E5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28596" y="5643578"/>
            <a:ext cx="8472502" cy="1214422"/>
          </a:xfrm>
        </p:spPr>
        <p:txBody>
          <a:bodyPr/>
          <a:lstStyle/>
          <a:p>
            <a:pPr lvl="0" indent="449263" eaLnBrk="0" hangingPunct="0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улучшению </a:t>
            </a:r>
          </a:p>
          <a:p>
            <a:pPr lvl="0" indent="449263" eaLnBrk="0" hangingPunct="0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основных показателей здоровья учащихся.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uk-UA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89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 Light"/>
                <a:ea typeface="Times New Roman" pitchFamily="18" charset="0"/>
                <a:cs typeface="Times New Roman" pitchFamily="18" charset="0"/>
              </a:rPr>
              <a:t>        «Здоровый ребенок – здоровая нация»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5243E5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Задачи проекта:</a:t>
            </a:r>
            <a:endParaRPr lang="uk-UA" dirty="0">
              <a:solidFill>
                <a:srgbClr val="5243E5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5984" y="1357298"/>
            <a:ext cx="6586526" cy="5214974"/>
          </a:xfrm>
        </p:spPr>
        <p:txBody>
          <a:bodyPr>
            <a:normAutofit fontScale="92500" lnSpcReduction="20000"/>
          </a:bodyPr>
          <a:lstStyle/>
          <a:p>
            <a:pPr marL="0" lvl="0" indent="449263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44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качества питания в школе путем здоровье сберегающих технологий;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оздоровление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учащихся школы в течении всего учебного года;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респираторных заболеваний и укрепление иммунитета организма школьника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учащихся к проектной деятельности.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b="1" i="1" dirty="0"/>
          </a:p>
          <a:p>
            <a:endParaRPr lang="uk-UA" dirty="0"/>
          </a:p>
        </p:txBody>
      </p:sp>
      <p:sp>
        <p:nvSpPr>
          <p:cNvPr id="11266" name="AutoShape 2" descr="Результат пошуку зображень за запитом &quot;картинки здоровые дет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Результат пошуку зображень за запитом &quot;картинки здоровые дет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10" descr="Мои статьи - Консультация для родителей - НРМДОУ &quot;Чебураш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1285884" cy="1183416"/>
          </a:xfrm>
          <a:prstGeom prst="rect">
            <a:avLst/>
          </a:prstGeom>
          <a:noFill/>
        </p:spPr>
      </p:pic>
      <p:pic>
        <p:nvPicPr>
          <p:cNvPr id="10" name="Picture 4" descr="Здоровье! Записи в рубрике Здоровье! ДНЕВНИК ГОЛУБКА-БЕЛОСНЕЖНАЯ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86058"/>
            <a:ext cx="1285884" cy="1163494"/>
          </a:xfrm>
          <a:prstGeom prst="rect">
            <a:avLst/>
          </a:prstGeom>
          <a:noFill/>
        </p:spPr>
      </p:pic>
      <p:pic>
        <p:nvPicPr>
          <p:cNvPr id="11" name="Picture 8" descr="Лечение зависимостей - Донец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000504"/>
            <a:ext cx="1285884" cy="1200142"/>
          </a:xfrm>
          <a:prstGeom prst="rect">
            <a:avLst/>
          </a:prstGeom>
          <a:noFill/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86388"/>
            <a:ext cx="224591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1169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  Информационно - организационный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1.1 Информационный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Организация роботы по информированию педагогов, учащихся, родителей с основным положением проекта;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Организация презентации проекта;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Разработка и проведение анкетирования среди учащихся и родителей с целью выяснения необходимости реализации данного проекта;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Обработка результатов анкетирования и коррекция положения целевого проекта;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</a:t>
            </a: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1.2 Организационный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Формирование творческих групп;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Составление плана роботы поэтапной реализации проекта;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Составление предварительного проекта решения материально – технических вопросов реализации проекта.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Поиски решения материального обеспечения проекта.</a:t>
            </a:r>
            <a:endParaRPr lang="ru-RU" dirty="0"/>
          </a:p>
        </p:txBody>
      </p:sp>
      <p:pic>
        <p:nvPicPr>
          <p:cNvPr id="1026" name="Picture 2" descr="Системы оповещения и управления эвакуаци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143248"/>
            <a:ext cx="1571636" cy="1500198"/>
          </a:xfrm>
          <a:prstGeom prst="rect">
            <a:avLst/>
          </a:prstGeom>
          <a:noFill/>
        </p:spPr>
      </p:pic>
      <p:pic>
        <p:nvPicPr>
          <p:cNvPr id="1028" name="Picture 4" descr="Работа и бизнес: поиск работы, открытые вакансии - бесплатные объявления в Саратове на сайте Freerb.Ru, как на Авито &quot;Работа и 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143248"/>
            <a:ext cx="1571636" cy="1506151"/>
          </a:xfrm>
          <a:prstGeom prst="rect">
            <a:avLst/>
          </a:prstGeom>
          <a:noFill/>
        </p:spPr>
      </p:pic>
      <p:pic>
        <p:nvPicPr>
          <p:cNvPr id="1030" name="Picture 6" descr="Жителям США и Европы все больше не нравится Россия - Рамблер-Ново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143248"/>
            <a:ext cx="1643074" cy="1571635"/>
          </a:xfrm>
          <a:prstGeom prst="rect">
            <a:avLst/>
          </a:prstGeom>
          <a:noFill/>
        </p:spPr>
      </p:pic>
      <p:pic>
        <p:nvPicPr>
          <p:cNvPr id="1032" name="Picture 8" descr="http://kommersant.uz/upload/medialibrary/920/920945572c6103c2eb2aec425e8271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214686"/>
            <a:ext cx="1643074" cy="1500198"/>
          </a:xfrm>
          <a:prstGeom prst="rect">
            <a:avLst/>
          </a:prstGeom>
          <a:noFill/>
        </p:spPr>
      </p:pic>
      <p:pic>
        <p:nvPicPr>
          <p:cNvPr id="1034" name="Picture 10" descr="Деньги в долг в Оренбург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3214686"/>
            <a:ext cx="1571669" cy="15001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Что контролировать:процесс или результа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928670"/>
            <a:ext cx="1050513" cy="785818"/>
          </a:xfrm>
          <a:prstGeom prst="rect">
            <a:avLst/>
          </a:prstGeom>
          <a:noFill/>
        </p:spPr>
      </p:pic>
      <p:pic>
        <p:nvPicPr>
          <p:cNvPr id="1029" name="Picture 5" descr="Образец заявления о взыскании задолженности по договору поставки &quot; Налоги и право в Новосибирс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786190"/>
            <a:ext cx="1357321" cy="1008102"/>
          </a:xfrm>
          <a:prstGeom prst="rect">
            <a:avLst/>
          </a:prstGeom>
          <a:noFill/>
        </p:spPr>
      </p:pic>
      <p:pic>
        <p:nvPicPr>
          <p:cNvPr id="1033" name="Picture 9" descr="КАСКО расчет стоимости - Коллекция рефератов по биологии, ге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428736"/>
            <a:ext cx="1823770" cy="1000132"/>
          </a:xfrm>
          <a:prstGeom prst="rect">
            <a:avLst/>
          </a:prstGeom>
          <a:noFill/>
        </p:spPr>
      </p:pic>
      <p:pic>
        <p:nvPicPr>
          <p:cNvPr id="1037" name="Picture 13" descr="Новости - Управление Росреестра по Алтайскому краю - Росреес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4786322"/>
            <a:ext cx="1373574" cy="1643050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21429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604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Материально технический этап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4429124" y="1000108"/>
            <a:ext cx="4357718" cy="70788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мониторинг вкусовых добавок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коктейлю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14282" y="2500306"/>
            <a:ext cx="3929090" cy="10156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поиск поставщиков оборудования для реализации проекта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357158" y="928670"/>
            <a:ext cx="2542427" cy="40011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составление сметы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71934" y="2571744"/>
            <a:ext cx="4857752" cy="64633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определения помещения для приготовления коктейля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5072074"/>
            <a:ext cx="4857784" cy="92333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составление графика приема кислородного коктейля и назначение ответственного за контроль приема кислородного коктейля.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4" name="Picture 20" descr="Вечерний Брест - главный информационно-справочный портал г. Бреста и Брестского регио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4857760"/>
            <a:ext cx="2312503" cy="1643074"/>
          </a:xfrm>
          <a:prstGeom prst="rect">
            <a:avLst/>
          </a:prstGeom>
          <a:noFill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3286124"/>
            <a:ext cx="1666931" cy="124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15" descr="C:\Documents and Settings\Елена Владимировна\Рабочий стол\images (1)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4" y="3357562"/>
            <a:ext cx="1785950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C:\Documents and Settings\Елена Владимировна\Local Settings\Temporary Internet Files\Content.Word\40174106_w640_h640_spoomsmes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54" y="1714488"/>
            <a:ext cx="836262" cy="72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Documents and Settings\Елена Владимировна\Local Settings\Temporary Internet Files\Content.Word\1087331_6277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8148" y="1571612"/>
            <a:ext cx="1000132" cy="96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o2-bar.ru/site/images/jekotejl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43570" y="1785926"/>
            <a:ext cx="1071571" cy="76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Товары и услуги ТУТ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71802" y="3429000"/>
            <a:ext cx="1928826" cy="1626265"/>
          </a:xfrm>
          <a:prstGeom prst="rect">
            <a:avLst/>
          </a:prstGeom>
          <a:noFill/>
        </p:spPr>
      </p:pic>
      <p:pic>
        <p:nvPicPr>
          <p:cNvPr id="22" name="Picture 5" descr="Оборудование для кислородных коктейлей - г. Жиздра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5720" y="3571876"/>
            <a:ext cx="1357290" cy="12982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900"/>
                            </p:stCondLst>
                            <p:childTnLst>
                              <p:par>
                                <p:cTn id="34" presetID="1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4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9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" grpId="0"/>
      <p:bldP spid="1039" grpId="0" animBg="1"/>
      <p:bldP spid="1040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142976" y="214290"/>
            <a:ext cx="75009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ІІІ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Этап реализации проекта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s://upload.wikimedia.org/wikipedia/commons/f/ff/Oxygen_cocktail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00108"/>
            <a:ext cx="757242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7072"/>
            <a:ext cx="3145823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149080"/>
            <a:ext cx="3021218" cy="2358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ttp://business.alexyanovsky.com/wp-content/uploads/2014/10/1369380336_kokt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581128"/>
            <a:ext cx="194421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85728"/>
            <a:ext cx="5414946" cy="857255"/>
          </a:xfrm>
        </p:spPr>
        <p:txBody>
          <a:bodyPr/>
          <a:lstStyle/>
          <a:p>
            <a:r>
              <a:rPr lang="ru-RU" dirty="0" smtClean="0">
                <a:solidFill>
                  <a:srgbClr val="5243E5"/>
                </a:solidFill>
                <a:latin typeface="Comic Sans MS" pitchFamily="66" charset="0"/>
                <a:cs typeface="Times New Roman" pitchFamily="18" charset="0"/>
              </a:rPr>
              <a:t>Смета проекта</a:t>
            </a:r>
            <a:endParaRPr lang="uk-UA" dirty="0">
              <a:solidFill>
                <a:srgbClr val="5243E5"/>
              </a:solidFill>
              <a:latin typeface="Comic Sans MS" pitchFamily="66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428736"/>
          <a:ext cx="2755934" cy="5029962"/>
        </p:xfrm>
        <a:graphic>
          <a:graphicData uri="http://schemas.openxmlformats.org/drawingml/2006/table">
            <a:tbl>
              <a:tblPr/>
              <a:tblGrid>
                <a:gridCol w="1226531"/>
                <a:gridCol w="427030"/>
                <a:gridCol w="444429"/>
                <a:gridCol w="657944"/>
              </a:tblGrid>
              <a:tr h="41565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  <a:r>
                        <a:rPr lang="ru-RU" sz="1200" b="1" i="1" dirty="0">
                          <a:solidFill>
                            <a:srgbClr val="0D0D0D"/>
                          </a:solidFill>
                          <a:latin typeface="Castellar"/>
                          <a:ea typeface="Times New Roman"/>
                          <a:cs typeface="Castellar"/>
                        </a:rPr>
                        <a:t> </a:t>
                      </a:r>
                      <a:r>
                        <a:rPr lang="ru-RU" sz="1200" b="1" i="1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200" b="1" i="1" dirty="0">
                          <a:solidFill>
                            <a:srgbClr val="0D0D0D"/>
                          </a:solidFill>
                          <a:latin typeface="Castellar"/>
                          <a:ea typeface="Times New Roman"/>
                          <a:cs typeface="Castellar"/>
                        </a:rPr>
                        <a:t> </a:t>
                      </a:r>
                      <a:r>
                        <a:rPr lang="ru-RU" sz="1200" b="1" i="1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первый</a:t>
                      </a:r>
                      <a:r>
                        <a:rPr lang="ru-RU" sz="1200" b="1" i="1" dirty="0">
                          <a:solidFill>
                            <a:srgbClr val="0D0D0D"/>
                          </a:solidFill>
                          <a:latin typeface="Castellar"/>
                          <a:ea typeface="Times New Roman"/>
                          <a:cs typeface="Castellar"/>
                        </a:rPr>
                        <a:t> </a:t>
                      </a:r>
                      <a:r>
                        <a:rPr lang="ru-RU" sz="1200" b="1" i="1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месяц</a:t>
                      </a:r>
                      <a:r>
                        <a:rPr lang="ru-RU" sz="1200" b="1" i="1" dirty="0">
                          <a:solidFill>
                            <a:srgbClr val="0D0D0D"/>
                          </a:solidFill>
                          <a:latin typeface="Castellar"/>
                          <a:ea typeface="Times New Roman"/>
                          <a:cs typeface="Castellar"/>
                        </a:rPr>
                        <a:t>, </a:t>
                      </a:r>
                      <a:r>
                        <a:rPr lang="ru-RU" sz="1200" b="1" i="1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ru-RU" sz="1200" b="1" i="1" dirty="0">
                          <a:solidFill>
                            <a:srgbClr val="0D0D0D"/>
                          </a:solidFill>
                          <a:latin typeface="Castellar"/>
                          <a:ea typeface="Times New Roman"/>
                          <a:cs typeface="Castellar"/>
                        </a:rPr>
                        <a:t> 400 </a:t>
                      </a:r>
                      <a:r>
                        <a:rPr lang="ru-RU" sz="1200" b="1" i="1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r>
                        <a:rPr lang="ru-RU" sz="1200" b="1" i="1" dirty="0">
                          <a:solidFill>
                            <a:srgbClr val="0D0D0D"/>
                          </a:solidFill>
                          <a:latin typeface="Castellar"/>
                          <a:ea typeface="Times New Roman"/>
                          <a:cs typeface="Castellar"/>
                        </a:rPr>
                        <a:t>, </a:t>
                      </a:r>
                      <a:r>
                        <a:rPr lang="ru-RU" sz="1200" b="1" i="1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одна</a:t>
                      </a:r>
                      <a:r>
                        <a:rPr lang="ru-RU" sz="1200" b="1" i="1" dirty="0">
                          <a:solidFill>
                            <a:srgbClr val="0D0D0D"/>
                          </a:solidFill>
                          <a:latin typeface="Castella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1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порция</a:t>
                      </a:r>
                      <a:r>
                        <a:rPr lang="ru-RU" sz="1200" b="1" i="1" dirty="0">
                          <a:solidFill>
                            <a:srgbClr val="0D0D0D"/>
                          </a:solidFill>
                          <a:latin typeface="Castellar"/>
                          <a:ea typeface="Times New Roman"/>
                          <a:cs typeface="Castellar"/>
                        </a:rPr>
                        <a:t> </a:t>
                      </a:r>
                      <a:r>
                        <a:rPr lang="ru-RU" sz="1200" b="1" i="1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200" b="1" i="1" dirty="0">
                          <a:solidFill>
                            <a:srgbClr val="0D0D0D"/>
                          </a:solidFill>
                          <a:latin typeface="Castellar"/>
                          <a:ea typeface="Times New Roman"/>
                          <a:cs typeface="Castellar"/>
                        </a:rPr>
                        <a:t> </a:t>
                      </a:r>
                      <a:r>
                        <a:rPr lang="ru-RU" sz="1200" b="1" i="1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день</a:t>
                      </a:r>
                      <a:r>
                        <a:rPr lang="ru-RU" sz="1200" b="1" i="1" dirty="0">
                          <a:solidFill>
                            <a:srgbClr val="0D0D0D"/>
                          </a:solidFill>
                          <a:latin typeface="Castellar"/>
                          <a:ea typeface="Times New Roman"/>
                          <a:cs typeface="Times New Roman"/>
                        </a:rPr>
                        <a:t>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1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45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цена, грн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стоимость, грн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7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Комплект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Baskerville Old Face"/>
                          <a:ea typeface="Times New Roman"/>
                          <a:cs typeface="Baskerville Old Face"/>
                        </a:rPr>
                        <a:t> Atmung 3L-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Baskerville Old Face"/>
                          <a:ea typeface="Times New Roman"/>
                          <a:cs typeface="Times New Roman"/>
                        </a:rPr>
                        <a:t>I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24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Кислородный концентратор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Atmung 3L-I, шт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9 000,00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9 000,00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Коктейлер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"Классик",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870,00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870,00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Классик - смесь, упак.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300,00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1 800,00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Стаканчики, шт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0,20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80,00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Обслуживание, чел.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500,00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1 000,00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Стоимость</a:t>
                      </a:r>
                      <a:r>
                        <a:rPr lang="ru-RU" sz="1000" b="1" i="1">
                          <a:solidFill>
                            <a:srgbClr val="000000"/>
                          </a:solidFill>
                          <a:latin typeface="Bodoni MT Black"/>
                          <a:ea typeface="Times New Roman"/>
                          <a:cs typeface="Bodoni MT Black"/>
                        </a:rPr>
                        <a:t> </a:t>
                      </a:r>
                      <a:r>
                        <a:rPr lang="ru-RU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комплекта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12 750,00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79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0000"/>
                          </a:solidFill>
                          <a:latin typeface="Bodoni MT Black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0127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Комплект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Baskerville Old Face"/>
                          <a:ea typeface="Times New Roman"/>
                          <a:cs typeface="Baskerville Old Face"/>
                        </a:rPr>
                        <a:t> Canta HG3-W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Baskerville Old Face"/>
                          <a:ea typeface="Times New Roman"/>
                          <a:cs typeface="Times New Roman"/>
                        </a:rPr>
                        <a:t>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24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Кислородный концентратор Canta HG3-W, шт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21 250,00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21 250,00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Кислородный миксер   Спум 2А, шт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9 500,00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9 500,00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Спум-смесь, упак.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20,00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240,00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Стаканчики, шт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0,20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80,00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Обслуживание, чел.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500,00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1 000,00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Стоимость</a:t>
                      </a:r>
                      <a:r>
                        <a:rPr lang="ru-RU" sz="1000" b="1" i="1">
                          <a:solidFill>
                            <a:srgbClr val="000000"/>
                          </a:solidFill>
                          <a:latin typeface="Bodoni MT Black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комплекта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32 070,00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5" marR="42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928926" y="1428736"/>
          <a:ext cx="3029478" cy="5000659"/>
        </p:xfrm>
        <a:graphic>
          <a:graphicData uri="http://schemas.openxmlformats.org/drawingml/2006/table">
            <a:tbl>
              <a:tblPr/>
              <a:tblGrid>
                <a:gridCol w="1405777"/>
                <a:gridCol w="406009"/>
                <a:gridCol w="478762"/>
                <a:gridCol w="738930"/>
              </a:tblGrid>
              <a:tr h="47140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в первый месяц, на 1000 </a:t>
                      </a:r>
                      <a:r>
                        <a:rPr lang="ru-RU" sz="11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одна </a:t>
                      </a: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порция в день.</a:t>
                      </a:r>
                      <a:endParaRPr lang="ru-RU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58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цена, грн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стоимость, грн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9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Комплект Atmung 3L-I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6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Кислородный концентратор                                   Atmung 3L-I, шт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9 000,00 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9 000,00  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Коктейлер "Классик"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870,00 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870,00 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Классик - смесь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300,00 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4 500,00 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Стаканчики, шт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0,20 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200,00 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Обслуживание, чел.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500,00 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1 000,00  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Стоимость комплекта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15 570,00 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71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8324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Комплект Canta HG3-W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6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Кислородный концентратор Canta HG3-W, шт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21 250,00 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21 250,00 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Кислородный миксер              Спум 2А, шт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9 500,00 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9 500,00 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Спум-смесь, упак.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20,00 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600,00 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Стаканчики, шт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0,20 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200,00 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Обслуживание, чел.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500,00 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1 000,00 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Стоимость комплекта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32 550,00  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6" marR="3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000760" y="1428736"/>
          <a:ext cx="3000396" cy="5065163"/>
        </p:xfrm>
        <a:graphic>
          <a:graphicData uri="http://schemas.openxmlformats.org/drawingml/2006/table">
            <a:tbl>
              <a:tblPr/>
              <a:tblGrid>
                <a:gridCol w="1366936"/>
                <a:gridCol w="476975"/>
                <a:gridCol w="467739"/>
                <a:gridCol w="688746"/>
              </a:tblGrid>
              <a:tr h="52592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Дополнительные</a:t>
                      </a:r>
                      <a:r>
                        <a:rPr lang="ru-RU" sz="1500" b="1" i="1" dirty="0" smtClean="0">
                          <a:solidFill>
                            <a:srgbClr val="000000"/>
                          </a:solidFill>
                          <a:latin typeface="Baskerville Old Face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затраты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latin typeface="Baskerville Old Face"/>
                          <a:ea typeface="Times New Roman"/>
                          <a:cs typeface="Baskerville Old Face"/>
                        </a:rPr>
                        <a:t> 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latin typeface="Baskerville Old Face"/>
                          <a:ea typeface="Times New Roman"/>
                          <a:cs typeface="Baskerville Old Face"/>
                        </a:rPr>
                        <a:t> 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реализации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latin typeface="Baskerville Old Face"/>
                          <a:ea typeface="Times New Roman"/>
                          <a:cs typeface="Baskerville Old Face"/>
                        </a:rPr>
                        <a:t> 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latin typeface="Baskerville Old Face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A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3905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Комплект</a:t>
                      </a:r>
                      <a:r>
                        <a:rPr lang="ru-RU" sz="1400" i="1">
                          <a:solidFill>
                            <a:srgbClr val="000000"/>
                          </a:solidFill>
                          <a:latin typeface="Bodoni MT Black"/>
                          <a:ea typeface="Times New Roman"/>
                          <a:cs typeface="Bodoni MT Black"/>
                        </a:rPr>
                        <a:t> Canta HG3-</a:t>
                      </a:r>
                      <a:r>
                        <a:rPr lang="ru-RU" sz="1400" i="1">
                          <a:solidFill>
                            <a:srgbClr val="000000"/>
                          </a:solidFill>
                          <a:latin typeface="Bodoni MT Black"/>
                          <a:ea typeface="Times New Roman"/>
                          <a:cs typeface="Times New Roman"/>
                        </a:rPr>
                        <a:t>W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82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кол-во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цена, грн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стоимость, грн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Энергопотребление, Вт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0,50  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45,00  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Обслуживание концентратора в случаи поломки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2 500,00  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2 500,00  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Фильтр для концентратора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1 500,00  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2 000,00  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Общая стоимость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4 545,00  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5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Комплект </a:t>
                      </a:r>
                      <a:r>
                        <a:rPr lang="ru-RU" sz="14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Atmung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3L-I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82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цена, грн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стоимость, грн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Энергопотребление, Вт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0,50  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47,50  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Обслуживание концентратора в случаи поломки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800,00  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800,00  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Фильтр для концентратора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500,00  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500,00  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Общая стоимость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1 347,50  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142852"/>
            <a:ext cx="1575889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ind_0412_slide333">
  <a:themeElements>
    <a:clrScheme name="Тема Office 2">
      <a:dk1>
        <a:srgbClr val="000000"/>
      </a:dk1>
      <a:lt1>
        <a:srgbClr val="FFFAA9"/>
      </a:lt1>
      <a:dk2>
        <a:srgbClr val="000000"/>
      </a:dk2>
      <a:lt2>
        <a:srgbClr val="B2B2B2"/>
      </a:lt2>
      <a:accent1>
        <a:srgbClr val="FFC110"/>
      </a:accent1>
      <a:accent2>
        <a:srgbClr val="BDDD00"/>
      </a:accent2>
      <a:accent3>
        <a:srgbClr val="FFFCD1"/>
      </a:accent3>
      <a:accent4>
        <a:srgbClr val="000000"/>
      </a:accent4>
      <a:accent5>
        <a:srgbClr val="FFDDAA"/>
      </a:accent5>
      <a:accent6>
        <a:srgbClr val="ABC800"/>
      </a:accent6>
      <a:hlink>
        <a:srgbClr val="787000"/>
      </a:hlink>
      <a:folHlink>
        <a:srgbClr val="916A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FFE343"/>
        </a:accent1>
        <a:accent2>
          <a:srgbClr val="E9E04A"/>
        </a:accent2>
        <a:accent3>
          <a:srgbClr val="FFFCD1"/>
        </a:accent3>
        <a:accent4>
          <a:srgbClr val="000000"/>
        </a:accent4>
        <a:accent5>
          <a:srgbClr val="FFEFB0"/>
        </a:accent5>
        <a:accent6>
          <a:srgbClr val="D3CB42"/>
        </a:accent6>
        <a:hlink>
          <a:srgbClr val="A59D1C"/>
        </a:hlink>
        <a:folHlink>
          <a:srgbClr val="5957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FFC110"/>
        </a:accent1>
        <a:accent2>
          <a:srgbClr val="BDDD00"/>
        </a:accent2>
        <a:accent3>
          <a:srgbClr val="FFFCD1"/>
        </a:accent3>
        <a:accent4>
          <a:srgbClr val="000000"/>
        </a:accent4>
        <a:accent5>
          <a:srgbClr val="FFDDAA"/>
        </a:accent5>
        <a:accent6>
          <a:srgbClr val="ABC800"/>
        </a:accent6>
        <a:hlink>
          <a:srgbClr val="787000"/>
        </a:hlink>
        <a:folHlink>
          <a:srgbClr val="916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DCB727"/>
        </a:accent1>
        <a:accent2>
          <a:srgbClr val="C73DC7"/>
        </a:accent2>
        <a:accent3>
          <a:srgbClr val="FFFCD1"/>
        </a:accent3>
        <a:accent4>
          <a:srgbClr val="000000"/>
        </a:accent4>
        <a:accent5>
          <a:srgbClr val="EBD8AC"/>
        </a:accent5>
        <a:accent6>
          <a:srgbClr val="B436B4"/>
        </a:accent6>
        <a:hlink>
          <a:srgbClr val="746F00"/>
        </a:hlink>
        <a:folHlink>
          <a:srgbClr val="363F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00C1DD"/>
        </a:accent1>
        <a:accent2>
          <a:srgbClr val="DDD000"/>
        </a:accent2>
        <a:accent3>
          <a:srgbClr val="FFFCD1"/>
        </a:accent3>
        <a:accent4>
          <a:srgbClr val="000000"/>
        </a:accent4>
        <a:accent5>
          <a:srgbClr val="AADDEB"/>
        </a:accent5>
        <a:accent6>
          <a:srgbClr val="C8BC00"/>
        </a:accent6>
        <a:hlink>
          <a:srgbClr val="DD4200"/>
        </a:hlink>
        <a:folHlink>
          <a:srgbClr val="6200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E343"/>
        </a:accent1>
        <a:accent2>
          <a:srgbClr val="E9E04A"/>
        </a:accent2>
        <a:accent3>
          <a:srgbClr val="FFFFFF"/>
        </a:accent3>
        <a:accent4>
          <a:srgbClr val="000000"/>
        </a:accent4>
        <a:accent5>
          <a:srgbClr val="FFEFB0"/>
        </a:accent5>
        <a:accent6>
          <a:srgbClr val="D3CB42"/>
        </a:accent6>
        <a:hlink>
          <a:srgbClr val="A59D1C"/>
        </a:hlink>
        <a:folHlink>
          <a:srgbClr val="5957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110"/>
        </a:accent1>
        <a:accent2>
          <a:srgbClr val="BDDD00"/>
        </a:accent2>
        <a:accent3>
          <a:srgbClr val="FFFFFF"/>
        </a:accent3>
        <a:accent4>
          <a:srgbClr val="000000"/>
        </a:accent4>
        <a:accent5>
          <a:srgbClr val="FFDDAA"/>
        </a:accent5>
        <a:accent6>
          <a:srgbClr val="ABC800"/>
        </a:accent6>
        <a:hlink>
          <a:srgbClr val="787000"/>
        </a:hlink>
        <a:folHlink>
          <a:srgbClr val="916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CB727"/>
        </a:accent1>
        <a:accent2>
          <a:srgbClr val="C73DC7"/>
        </a:accent2>
        <a:accent3>
          <a:srgbClr val="FFFFFF"/>
        </a:accent3>
        <a:accent4>
          <a:srgbClr val="000000"/>
        </a:accent4>
        <a:accent5>
          <a:srgbClr val="EBD8AC"/>
        </a:accent5>
        <a:accent6>
          <a:srgbClr val="B436B4"/>
        </a:accent6>
        <a:hlink>
          <a:srgbClr val="746F00"/>
        </a:hlink>
        <a:folHlink>
          <a:srgbClr val="363F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C1DD"/>
        </a:accent1>
        <a:accent2>
          <a:srgbClr val="DDD000"/>
        </a:accent2>
        <a:accent3>
          <a:srgbClr val="FFFFFF"/>
        </a:accent3>
        <a:accent4>
          <a:srgbClr val="000000"/>
        </a:accent4>
        <a:accent5>
          <a:srgbClr val="AADDEB"/>
        </a:accent5>
        <a:accent6>
          <a:srgbClr val="C8BC00"/>
        </a:accent6>
        <a:hlink>
          <a:srgbClr val="DD4200"/>
        </a:hlink>
        <a:folHlink>
          <a:srgbClr val="6200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61</Template>
  <TotalTime>0</TotalTime>
  <Words>872</Words>
  <Application>Microsoft Office PowerPoint</Application>
  <PresentationFormat>Экран (4:3)</PresentationFormat>
  <Paragraphs>305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ind_0412_slide333</vt:lpstr>
      <vt:lpstr>Слайд 1</vt:lpstr>
      <vt:lpstr>    «Единственная красота, которую я знаю – это  здоровье»                                                     Г.Гейне    </vt:lpstr>
      <vt:lpstr>Актуальность проекта:</vt:lpstr>
      <vt:lpstr>Цель проекта: </vt:lpstr>
      <vt:lpstr>Задачи проекта:</vt:lpstr>
      <vt:lpstr>Слайд 6</vt:lpstr>
      <vt:lpstr>Слайд 7</vt:lpstr>
      <vt:lpstr>Слайд 8</vt:lpstr>
      <vt:lpstr>Смета проекта</vt:lpstr>
      <vt:lpstr> Возможности реализации проекта </vt:lpstr>
      <vt:lpstr> Практическая ценность проекта </vt:lpstr>
      <vt:lpstr> Результативность проекта </vt:lpstr>
      <vt:lpstr> Основные полезные свойства кислородного коктейля: </vt:lpstr>
      <vt:lpstr> Заключение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Вступление Загрязнение окружающей среды стало причиной дефицита важнейшего источника жизненной энергии – кислорода. Как же восполнить этот дефицит?  Плохая экология, снижение количества кислорода в воздухе, особенно в больших городах, промышленных центрах, приводит к стрессовому состоянию адаптационных возможностей организма, особенно это касается детей. Это говорит о том, что могут развиться различные заболевания. «Для того чтобы хорошо функционировали клетки организма, ткани, органы – им обязательно требуется кислород, и на сегодняшний день кислородотерапия стала одним из актуальных направлений медицины и косметологии, эффективным способом поддержания здоровья, красоты и физической формы», – говорят  врачи-реабилитологи.</dc:title>
  <dc:creator>ДЕНИС</dc:creator>
  <cp:lastModifiedBy>Admin</cp:lastModifiedBy>
  <cp:revision>107</cp:revision>
  <dcterms:created xsi:type="dcterms:W3CDTF">2015-02-25T10:32:09Z</dcterms:created>
  <dcterms:modified xsi:type="dcterms:W3CDTF">2015-07-07T09:29:35Z</dcterms:modified>
</cp:coreProperties>
</file>