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41" autoAdjust="0"/>
  </p:normalViewPr>
  <p:slideViewPr>
    <p:cSldViewPr>
      <p:cViewPr varScale="1">
        <p:scale>
          <a:sx n="89" d="100"/>
          <a:sy n="8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B5A2-9416-4B64-B04A-5E8CD985DDD7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3CFC0-96C0-4E36-961A-273024E9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f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6313"/>
            <a:ext cx="9144000" cy="207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35f300cabf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13" y="0"/>
            <a:ext cx="2643187" cy="642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35f300c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5" y="214313"/>
            <a:ext cx="1395413" cy="121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184D-1390-4AD8-9881-5DA182335BE1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E4FB-1432-493E-A82D-5E2CD9390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F535-B2BC-45CC-92D7-8E6C2CD34627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F379-992C-4BC9-A04B-8DC7CC59C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04D9-BDAF-40DF-B5CE-1E034408B550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3849-4CD6-4FDB-9F02-D6FBC3545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f300cabf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4357688"/>
            <a:ext cx="2706688" cy="2373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10" descr="1262517461_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3500437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E74-43C3-42D8-A62A-7374A34BD08C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FBD0-E793-423C-B419-D40E3B497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56E7-7DB9-418F-8804-7BCCBB1E742C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5C7E-E3E2-48E9-9B30-18C055806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C98C-1079-461D-97C9-6E46D514C7FB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2380-00EC-43AE-9755-9971DDFFA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9BE1-939D-4EC8-8081-03B2A528B82B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57CA-BACB-4B83-AF79-6A16EFB4A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C2D7-4109-4693-A8BF-A768E4BB31B4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2E49-3A98-4A41-85D3-F33EC33E1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DF8D-DCF2-4160-B6A1-310793FF56A6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EFBB-E434-4D52-8D69-AAED84487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3C39-B8D1-4DC9-B09C-D27CC950353F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2B77-7F56-48C3-A060-6C6375A30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1444752" y="1000108"/>
            <a:ext cx="7653528" cy="490364"/>
          </a:xfrm>
          <a:custGeom>
            <a:avLst/>
            <a:gdLst>
              <a:gd name="connsiteX0" fmla="*/ 411480 w 7632192"/>
              <a:gd name="connsiteY0" fmla="*/ 117348 h 318516"/>
              <a:gd name="connsiteX1" fmla="*/ 969264 w 7632192"/>
              <a:gd name="connsiteY1" fmla="*/ 217932 h 318516"/>
              <a:gd name="connsiteX2" fmla="*/ 2423160 w 7632192"/>
              <a:gd name="connsiteY2" fmla="*/ 263652 h 318516"/>
              <a:gd name="connsiteX3" fmla="*/ 3685032 w 7632192"/>
              <a:gd name="connsiteY3" fmla="*/ 263652 h 318516"/>
              <a:gd name="connsiteX4" fmla="*/ 4782312 w 7632192"/>
              <a:gd name="connsiteY4" fmla="*/ 254508 h 318516"/>
              <a:gd name="connsiteX5" fmla="*/ 5907024 w 7632192"/>
              <a:gd name="connsiteY5" fmla="*/ 208788 h 318516"/>
              <a:gd name="connsiteX6" fmla="*/ 6958584 w 7632192"/>
              <a:gd name="connsiteY6" fmla="*/ 89916 h 318516"/>
              <a:gd name="connsiteX7" fmla="*/ 7406640 w 7632192"/>
              <a:gd name="connsiteY7" fmla="*/ 7620 h 318516"/>
              <a:gd name="connsiteX8" fmla="*/ 7598664 w 7632192"/>
              <a:gd name="connsiteY8" fmla="*/ 44196 h 318516"/>
              <a:gd name="connsiteX9" fmla="*/ 7607808 w 7632192"/>
              <a:gd name="connsiteY9" fmla="*/ 227076 h 318516"/>
              <a:gd name="connsiteX10" fmla="*/ 7507224 w 7632192"/>
              <a:gd name="connsiteY10" fmla="*/ 300228 h 318516"/>
              <a:gd name="connsiteX11" fmla="*/ 7214616 w 7632192"/>
              <a:gd name="connsiteY11" fmla="*/ 291084 h 318516"/>
              <a:gd name="connsiteX12" fmla="*/ 6647688 w 7632192"/>
              <a:gd name="connsiteY12" fmla="*/ 254508 h 318516"/>
              <a:gd name="connsiteX13" fmla="*/ 5330952 w 7632192"/>
              <a:gd name="connsiteY13" fmla="*/ 300228 h 318516"/>
              <a:gd name="connsiteX14" fmla="*/ 3566160 w 7632192"/>
              <a:gd name="connsiteY14" fmla="*/ 318516 h 318516"/>
              <a:gd name="connsiteX15" fmla="*/ 1362456 w 7632192"/>
              <a:gd name="connsiteY15" fmla="*/ 318516 h 318516"/>
              <a:gd name="connsiteX16" fmla="*/ 0 w 7632192"/>
              <a:gd name="connsiteY16" fmla="*/ 236220 h 31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192" h="318516">
                <a:moveTo>
                  <a:pt x="411480" y="117348"/>
                </a:moveTo>
                <a:cubicBezTo>
                  <a:pt x="522732" y="155448"/>
                  <a:pt x="633984" y="193548"/>
                  <a:pt x="969264" y="217932"/>
                </a:cubicBezTo>
                <a:cubicBezTo>
                  <a:pt x="1304544" y="242316"/>
                  <a:pt x="1970532" y="256032"/>
                  <a:pt x="2423160" y="263652"/>
                </a:cubicBezTo>
                <a:cubicBezTo>
                  <a:pt x="2875788" y="271272"/>
                  <a:pt x="3685032" y="263652"/>
                  <a:pt x="3685032" y="263652"/>
                </a:cubicBezTo>
                <a:lnTo>
                  <a:pt x="4782312" y="254508"/>
                </a:lnTo>
                <a:cubicBezTo>
                  <a:pt x="5152644" y="245364"/>
                  <a:pt x="5544312" y="236220"/>
                  <a:pt x="5907024" y="208788"/>
                </a:cubicBezTo>
                <a:cubicBezTo>
                  <a:pt x="6269736" y="181356"/>
                  <a:pt x="6708648" y="123444"/>
                  <a:pt x="6958584" y="89916"/>
                </a:cubicBezTo>
                <a:cubicBezTo>
                  <a:pt x="7208520" y="56388"/>
                  <a:pt x="7299960" y="15240"/>
                  <a:pt x="7406640" y="7620"/>
                </a:cubicBezTo>
                <a:cubicBezTo>
                  <a:pt x="7513320" y="0"/>
                  <a:pt x="7565136" y="7620"/>
                  <a:pt x="7598664" y="44196"/>
                </a:cubicBezTo>
                <a:cubicBezTo>
                  <a:pt x="7632192" y="80772"/>
                  <a:pt x="7623048" y="184404"/>
                  <a:pt x="7607808" y="227076"/>
                </a:cubicBezTo>
                <a:cubicBezTo>
                  <a:pt x="7592568" y="269748"/>
                  <a:pt x="7572756" y="289560"/>
                  <a:pt x="7507224" y="300228"/>
                </a:cubicBezTo>
                <a:cubicBezTo>
                  <a:pt x="7441692" y="310896"/>
                  <a:pt x="7357872" y="298704"/>
                  <a:pt x="7214616" y="291084"/>
                </a:cubicBezTo>
                <a:cubicBezTo>
                  <a:pt x="7071360" y="283464"/>
                  <a:pt x="6961632" y="252984"/>
                  <a:pt x="6647688" y="254508"/>
                </a:cubicBezTo>
                <a:cubicBezTo>
                  <a:pt x="6333744" y="256032"/>
                  <a:pt x="5844540" y="289560"/>
                  <a:pt x="5330952" y="300228"/>
                </a:cubicBezTo>
                <a:cubicBezTo>
                  <a:pt x="4817364" y="310896"/>
                  <a:pt x="3566160" y="318516"/>
                  <a:pt x="3566160" y="318516"/>
                </a:cubicBezTo>
                <a:lnTo>
                  <a:pt x="1362456" y="318516"/>
                </a:lnTo>
                <a:cubicBezTo>
                  <a:pt x="768096" y="304800"/>
                  <a:pt x="384048" y="270510"/>
                  <a:pt x="0" y="236220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635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142852"/>
            <a:ext cx="1714512" cy="128588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142875"/>
            <a:ext cx="7143750" cy="127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37C0C-6F1E-499A-8E21-1D680A83400F}" type="datetime1">
              <a:rPr lang="ru-RU" smtClean="0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865AD3-58C5-4B82-9D7D-D634A943F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 descr="1294e371120c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50" y="246063"/>
            <a:ext cx="1414463" cy="111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7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1"/>
            <a:ext cx="7500990" cy="1143008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solidFill>
                  <a:srgbClr val="002060"/>
                </a:solidFill>
              </a:rPr>
              <a:t>Харківська загальноосвітня школа І-ІІІ ступенів № 118</a:t>
            </a:r>
            <a:br>
              <a:rPr lang="uk-UA" sz="2200" dirty="0" smtClean="0">
                <a:solidFill>
                  <a:srgbClr val="002060"/>
                </a:solidFill>
              </a:rPr>
            </a:br>
            <a:r>
              <a:rPr lang="uk-UA" sz="2200" dirty="0" smtClean="0">
                <a:solidFill>
                  <a:srgbClr val="002060"/>
                </a:solidFill>
              </a:rPr>
              <a:t>Харківської міської ради харківської області</a:t>
            </a:r>
            <a:br>
              <a:rPr lang="uk-UA" sz="2200" dirty="0" smtClean="0">
                <a:solidFill>
                  <a:srgbClr val="002060"/>
                </a:solidFill>
              </a:rPr>
            </a:br>
            <a:r>
              <a:rPr lang="uk-UA" sz="700" dirty="0" smtClean="0">
                <a:solidFill>
                  <a:srgbClr val="002060"/>
                </a:solidFill>
              </a:rPr>
              <a:t/>
            </a:r>
            <a:br>
              <a:rPr lang="uk-UA" sz="700" dirty="0" smtClean="0">
                <a:solidFill>
                  <a:srgbClr val="002060"/>
                </a:solidFill>
              </a:rPr>
            </a:br>
            <a:r>
              <a:rPr lang="uk-UA" sz="2200" dirty="0" smtClean="0">
                <a:solidFill>
                  <a:srgbClr val="002060"/>
                </a:solidFill>
              </a:rPr>
              <a:t>Номінація </a:t>
            </a:r>
            <a:r>
              <a:rPr lang="uk-UA" sz="2200" dirty="0" err="1" smtClean="0">
                <a:solidFill>
                  <a:srgbClr val="002060"/>
                </a:solidFill>
              </a:rPr>
              <a:t>“Харків</a:t>
            </a:r>
            <a:r>
              <a:rPr lang="uk-UA" sz="2200" dirty="0" smtClean="0">
                <a:solidFill>
                  <a:srgbClr val="002060"/>
                </a:solidFill>
              </a:rPr>
              <a:t> – територія громадських </a:t>
            </a:r>
            <a:r>
              <a:rPr lang="uk-UA" sz="2200" dirty="0" err="1" smtClean="0">
                <a:solidFill>
                  <a:srgbClr val="002060"/>
                </a:solidFill>
              </a:rPr>
              <a:t>ініціатив”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4346" y="1643050"/>
            <a:ext cx="9786974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rebuchet MS" pitchFamily="34" charset="0"/>
                <a:cs typeface="Times New Roman"/>
              </a:rPr>
              <a:t>Тема: </a:t>
            </a:r>
            <a:r>
              <a:rPr lang="ru-RU" sz="3600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rebuchet MS" pitchFamily="34" charset="0"/>
                <a:cs typeface="Times New Roman"/>
              </a:rPr>
              <a:t>«</a:t>
            </a:r>
            <a:r>
              <a:rPr lang="ru-RU" sz="3600" i="1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rebuchet MS" pitchFamily="34" charset="0"/>
                <a:cs typeface="Times New Roman"/>
              </a:rPr>
              <a:t>Джерела</a:t>
            </a:r>
            <a:r>
              <a:rPr lang="ru-RU" sz="3600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rebuchet MS" pitchFamily="34" charset="0"/>
                <a:cs typeface="Times New Roman"/>
              </a:rPr>
              <a:t>  </a:t>
            </a:r>
            <a:r>
              <a:rPr lang="ru-RU" sz="3600" i="1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rebuchet MS" pitchFamily="34" charset="0"/>
                <a:cs typeface="Times New Roman"/>
              </a:rPr>
              <a:t>продовжують</a:t>
            </a:r>
            <a:endParaRPr lang="ru-RU" sz="3600" i="1" kern="10" dirty="0" smtClean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rebuchet MS" pitchFamily="34" charset="0"/>
              <a:cs typeface="Times New Roman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rebuchet MS" pitchFamily="34" charset="0"/>
                <a:cs typeface="Times New Roman"/>
              </a:rPr>
              <a:t>  </a:t>
            </a:r>
            <a:r>
              <a:rPr lang="ru-RU" sz="3600" i="1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rebuchet MS" pitchFamily="34" charset="0"/>
                <a:cs typeface="Times New Roman"/>
              </a:rPr>
              <a:t>жити</a:t>
            </a:r>
            <a:r>
              <a:rPr lang="ru-RU" sz="3600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rebuchet MS" pitchFamily="34" charset="0"/>
                <a:cs typeface="Times New Roman"/>
              </a:rPr>
              <a:t>»  </a:t>
            </a:r>
            <a:endParaRPr lang="ru-RU" sz="3600" i="1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4" name="Picture 7" descr="DSCN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43808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357694"/>
            <a:ext cx="5143536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b="1" dirty="0" smtClean="0"/>
              <a:t>   </a:t>
            </a:r>
            <a:r>
              <a:rPr lang="uk-UA" sz="2400" b="1" dirty="0" smtClean="0"/>
              <a:t>Виконав:</a:t>
            </a:r>
          </a:p>
          <a:p>
            <a:pPr>
              <a:lnSpc>
                <a:spcPct val="80000"/>
              </a:lnSpc>
            </a:pPr>
            <a:r>
              <a:rPr lang="uk-UA" sz="2400" b="1" dirty="0" smtClean="0"/>
              <a:t>   </a:t>
            </a:r>
            <a:r>
              <a:rPr lang="uk-UA" sz="2400" b="1" dirty="0" err="1" smtClean="0"/>
              <a:t>Гасанов</a:t>
            </a:r>
            <a:r>
              <a:rPr lang="uk-UA" sz="2400" b="1" dirty="0" smtClean="0"/>
              <a:t> Руслан </a:t>
            </a:r>
            <a:r>
              <a:rPr lang="uk-UA" sz="2400" b="1" dirty="0" err="1" smtClean="0"/>
              <a:t>Бакірович</a:t>
            </a:r>
            <a:r>
              <a:rPr lang="uk-UA" sz="2400" b="1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uk-UA" sz="2400" b="1" dirty="0" smtClean="0"/>
              <a:t>   учень 11–А класу</a:t>
            </a:r>
          </a:p>
          <a:p>
            <a:pPr>
              <a:lnSpc>
                <a:spcPct val="80000"/>
              </a:lnSpc>
            </a:pPr>
            <a:r>
              <a:rPr lang="uk-UA" sz="2400" b="1" dirty="0" smtClean="0"/>
              <a:t>   ХЗОШ № 118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uk-UA" sz="2200" b="1" dirty="0" smtClean="0"/>
              <a:t>     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1E4FB-1432-493E-A82D-5E2CD9390A1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Лабораторний експеримент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на визначення неорганічних речовин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6" descr="DSCN18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786182" cy="285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DSCN18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1"/>
            <a:ext cx="4660568" cy="3500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000596" y="5143512"/>
            <a:ext cx="414340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– вода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крану</a:t>
            </a: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– вода із джерела </a:t>
            </a:r>
            <a:r>
              <a:rPr kumimoji="0" lang="uk-UA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Саржиного</a:t>
            </a: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яру;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– вода з досліджуваного джерела.</a:t>
            </a:r>
            <a:endParaRPr kumimoji="0" lang="uk-UA" sz="1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Результати досліджень </a:t>
            </a:r>
            <a:r>
              <a:rPr lang="uk-UA" sz="2400" dirty="0" err="1" smtClean="0">
                <a:solidFill>
                  <a:srgbClr val="002060"/>
                </a:solidFill>
              </a:rPr>
              <a:t>Холц</a:t>
            </a:r>
            <a:r>
              <a:rPr lang="uk-UA" sz="2400" dirty="0" smtClean="0">
                <a:solidFill>
                  <a:srgbClr val="002060"/>
                </a:solidFill>
              </a:rPr>
              <a:t> державної санітарно-епідемічної станції </a:t>
            </a:r>
            <a:r>
              <a:rPr lang="uk-UA" sz="2400" dirty="0" err="1" smtClean="0">
                <a:solidFill>
                  <a:srgbClr val="002060"/>
                </a:solidFill>
              </a:rPr>
              <a:t>украіни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 descr="D:\ДОКУМЕНТЫ\Мои рисунки\img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20" y="1643050"/>
            <a:ext cx="4001644" cy="4929198"/>
          </a:xfrm>
          <a:prstGeom prst="rect">
            <a:avLst/>
          </a:prstGeom>
          <a:noFill/>
        </p:spPr>
      </p:pic>
      <p:pic>
        <p:nvPicPr>
          <p:cNvPr id="1027" name="Picture 3" descr="D:\ДОКУМЕНТЫ\Мои рисунки\img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2331997" cy="3429024"/>
          </a:xfrm>
          <a:prstGeom prst="rect">
            <a:avLst/>
          </a:prstGeom>
          <a:noFill/>
        </p:spPr>
      </p:pic>
      <p:pic>
        <p:nvPicPr>
          <p:cNvPr id="1028" name="Picture 4" descr="D:\ДОКУМЕНТЫ\Мои рисунки\img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3116"/>
            <a:ext cx="227517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Окультурення території</a:t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 поблизу джерела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Picture 5" descr="IMG_87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3143272" cy="235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87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557338"/>
            <a:ext cx="3138514" cy="235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SCN22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14818"/>
            <a:ext cx="3141687" cy="225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SCN22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286256"/>
            <a:ext cx="317706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Можливі варіанти обладнання джерела в майбутньому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4" descr="Картинки по запросу родники картинки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86115" y="1571612"/>
            <a:ext cx="2591471" cy="203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Картинки по запросу родники картинк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713038" cy="203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Картинки по запросу родники картинки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92806"/>
            <a:ext cx="2844830" cy="200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Картинки по запросу родники картинки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27908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Картинки по запросу родники картинки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005263"/>
            <a:ext cx="284797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Картинки по запросу родники картинки 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4005263"/>
            <a:ext cx="275272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Моделі можливих варіантів оформлення території джерела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274" y="1857364"/>
            <a:ext cx="5500726" cy="204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 </a:t>
            </a:r>
            <a:r>
              <a:rPr lang="uk-UA" sz="2800" dirty="0" smtClean="0">
                <a:solidFill>
                  <a:srgbClr val="002060"/>
                </a:solidFill>
              </a:rPr>
              <a:t>Матеріальні кошти, необхідні для реалізації першої моделі щодо оформлення території джерела – 7060 грн.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6" descr="Изображение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714488"/>
            <a:ext cx="3529012" cy="2646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Изображение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3571900" cy="267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Моделі можливих варіантів оформлення території джерела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571612"/>
            <a:ext cx="5286412" cy="16859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    </a:t>
            </a:r>
            <a:r>
              <a:rPr lang="uk-UA" sz="2800" dirty="0" smtClean="0">
                <a:solidFill>
                  <a:srgbClr val="002060"/>
                </a:solidFill>
              </a:rPr>
              <a:t>Матеріальні кошти, необхідні для реалізації другої моделі щодо оформлення території джерела – 20480 грн.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" name="Picture 4" descr="Изображение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429024" cy="257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Изображение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3857652" cy="2896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Висновки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9"/>
            <a:ext cx="8858280" cy="2643206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</a:rPr>
              <a:t>Якість води з джерела, яке знаходиться на розі вулиць Миру та </a:t>
            </a:r>
            <a:r>
              <a:rPr lang="uk-UA" dirty="0" err="1" smtClean="0">
                <a:solidFill>
                  <a:srgbClr val="002060"/>
                </a:solidFill>
              </a:rPr>
              <a:t>Роганської</a:t>
            </a:r>
            <a:r>
              <a:rPr lang="uk-UA" dirty="0" smtClean="0">
                <a:solidFill>
                  <a:srgbClr val="002060"/>
                </a:solidFill>
              </a:rPr>
              <a:t>, за дослідженими санітарно-гігієнічними показниками повністю відповідає гігієнічним вимогам щодо води питної, призначеної для споживання людиною.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Картинки по запросу родники картинк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143380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Висновки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rgbClr val="002060"/>
                </a:solidFill>
              </a:rPr>
              <a:t>Мешканці </a:t>
            </a:r>
            <a:r>
              <a:rPr lang="uk-UA" dirty="0" err="1" smtClean="0">
                <a:solidFill>
                  <a:srgbClr val="002060"/>
                </a:solidFill>
              </a:rPr>
              <a:t>Орджонікідзевського</a:t>
            </a:r>
            <a:r>
              <a:rPr lang="uk-UA" dirty="0" smtClean="0">
                <a:solidFill>
                  <a:srgbClr val="002060"/>
                </a:solidFill>
              </a:rPr>
              <a:t> району                 та учні школи вкрай зацікавлені питанням відродження джерел і готові надати посильну допомогу у їх збереженні, відновленні та окультуренні.</a:t>
            </a:r>
          </a:p>
          <a:p>
            <a:endParaRPr lang="ru-RU" dirty="0"/>
          </a:p>
        </p:txBody>
      </p:sp>
      <p:pic>
        <p:nvPicPr>
          <p:cNvPr id="6" name="Picture 8" descr="Картинки по запросу родники картинк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14818"/>
            <a:ext cx="3286148" cy="2351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Висновки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4525963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rgbClr val="002060"/>
                </a:solidFill>
              </a:rPr>
              <a:t>Ініціативна група нашої школи збирає кошти для реалізації бюджетного варіанту оформлення території і проводить пошуки спонсорів для високо-естетичного благоустрою джерела.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5" descr="Картинки по запросу родники картинк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86190"/>
            <a:ext cx="3598472" cy="269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0"/>
            <a:ext cx="7143750" cy="1274763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Дякую за увагу!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DSCN1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500990" cy="4736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7643835" cy="1274763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Значення підземних джерел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00438"/>
            <a:ext cx="8929718" cy="316864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Дослідження якості води дає змогу забезпечити людей свіжою питною водою. Комплексний благоустрій джерел сформує ряд аспектів: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</a:pPr>
            <a:r>
              <a:rPr lang="uk-UA" sz="2400" i="1" u="sng" dirty="0" smtClean="0">
                <a:solidFill>
                  <a:srgbClr val="002060"/>
                </a:solidFill>
              </a:rPr>
              <a:t>функціональний</a:t>
            </a:r>
            <a:r>
              <a:rPr lang="uk-UA" sz="2400" dirty="0" smtClean="0">
                <a:solidFill>
                  <a:srgbClr val="002060"/>
                </a:solidFill>
              </a:rPr>
              <a:t> – забезпечив би короткочасний відпочинок   харків’ян та гостей міста на майданчиках поблизу джерел;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</a:pPr>
            <a:r>
              <a:rPr lang="uk-UA" sz="2400" i="1" u="sng" dirty="0" smtClean="0">
                <a:solidFill>
                  <a:srgbClr val="002060"/>
                </a:solidFill>
              </a:rPr>
              <a:t>естетичний</a:t>
            </a:r>
            <a:r>
              <a:rPr lang="uk-UA" sz="2400" i="1" dirty="0" smtClean="0">
                <a:solidFill>
                  <a:srgbClr val="002060"/>
                </a:solidFill>
              </a:rPr>
              <a:t> </a:t>
            </a:r>
            <a:r>
              <a:rPr lang="uk-UA" sz="2400" dirty="0" smtClean="0">
                <a:solidFill>
                  <a:srgbClr val="002060"/>
                </a:solidFill>
              </a:rPr>
              <a:t>– красиве упорядкування зони відпочинку, фонтан;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</a:pPr>
            <a:r>
              <a:rPr lang="uk-UA" sz="2400" i="1" dirty="0" smtClean="0">
                <a:solidFill>
                  <a:srgbClr val="002060"/>
                </a:solidFill>
              </a:rPr>
              <a:t> </a:t>
            </a:r>
            <a:r>
              <a:rPr lang="uk-UA" sz="2400" i="1" u="sng" dirty="0" smtClean="0">
                <a:solidFill>
                  <a:srgbClr val="002060"/>
                </a:solidFill>
              </a:rPr>
              <a:t>екологічний</a:t>
            </a:r>
            <a:r>
              <a:rPr lang="uk-UA" sz="2400" dirty="0" smtClean="0">
                <a:solidFill>
                  <a:srgbClr val="002060"/>
                </a:solidFill>
              </a:rPr>
              <a:t> – покращення санітарно-гігієнічних параметрів внутрішнього простору району. 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Изображение 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090580"/>
            <a:ext cx="3643338" cy="23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14686"/>
            <a:ext cx="8143932" cy="35004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i="1" u="sng" dirty="0" smtClean="0">
                <a:solidFill>
                  <a:srgbClr val="002060"/>
                </a:solidFill>
              </a:rPr>
              <a:t>Основним змістом</a:t>
            </a:r>
            <a:r>
              <a:rPr lang="uk-UA" dirty="0" smtClean="0">
                <a:solidFill>
                  <a:srgbClr val="002060"/>
                </a:solidFill>
              </a:rPr>
              <a:t> даного проекту                     є практичне застосування знань про підземні джерела та їх значення для екосистеми міста,  а також для здорового, економного                      і безпечного використання прісної води та її примноження.</a:t>
            </a:r>
            <a:endParaRPr lang="uk-UA" i="1" u="sng" dirty="0" smtClean="0">
              <a:solidFill>
                <a:srgbClr val="002060"/>
              </a:solidFill>
            </a:endParaRPr>
          </a:p>
          <a:p>
            <a:pPr algn="just"/>
            <a:r>
              <a:rPr lang="uk-UA" i="1" u="sng" dirty="0" smtClean="0">
                <a:solidFill>
                  <a:srgbClr val="002060"/>
                </a:solidFill>
              </a:rPr>
              <a:t>Об’єктом дослідження</a:t>
            </a:r>
            <a:r>
              <a:rPr lang="uk-UA" dirty="0" smtClean="0">
                <a:solidFill>
                  <a:srgbClr val="002060"/>
                </a:solidFill>
              </a:rPr>
              <a:t> є підземні джерела </a:t>
            </a:r>
            <a:r>
              <a:rPr lang="uk-UA" dirty="0" err="1" smtClean="0">
                <a:solidFill>
                  <a:srgbClr val="002060"/>
                </a:solidFill>
              </a:rPr>
              <a:t>Орджонікідзевського</a:t>
            </a:r>
            <a:r>
              <a:rPr lang="uk-UA" dirty="0" smtClean="0">
                <a:solidFill>
                  <a:srgbClr val="002060"/>
                </a:solidFill>
              </a:rPr>
              <a:t> району міста Харкова.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" name="Picture 4" descr="Изображение 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3714776" cy="277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32861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3600" i="1" u="sng" dirty="0" smtClean="0">
                <a:solidFill>
                  <a:srgbClr val="002060"/>
                </a:solidFill>
              </a:rPr>
              <a:t>Мета екологічного проекту</a:t>
            </a:r>
            <a:r>
              <a:rPr lang="uk-UA" sz="3600" dirty="0" smtClean="0">
                <a:solidFill>
                  <a:srgbClr val="002060"/>
                </a:solidFill>
              </a:rPr>
              <a:t>:</a:t>
            </a:r>
            <a:r>
              <a:rPr lang="uk-UA" dirty="0" smtClean="0">
                <a:solidFill>
                  <a:srgbClr val="002060"/>
                </a:solidFill>
              </a:rPr>
              <a:t> теоретично обґрунтувати та практично дослідити стан джерел прісної води в </a:t>
            </a:r>
            <a:r>
              <a:rPr lang="uk-UA" dirty="0" err="1" smtClean="0">
                <a:solidFill>
                  <a:srgbClr val="002060"/>
                </a:solidFill>
              </a:rPr>
              <a:t>Орджонікідзевському</a:t>
            </a:r>
            <a:r>
              <a:rPr lang="uk-UA" dirty="0" smtClean="0">
                <a:solidFill>
                  <a:srgbClr val="002060"/>
                </a:solidFill>
              </a:rPr>
              <a:t> районі, визначити якість джерельної води; покращити існуючий стан природних джерел шляхом запобігання, зменшення  і усунення їх забруднення, турботливого ставлення                                 до природних багатств.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DSCN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876"/>
            <a:ext cx="4289670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0"/>
            <a:ext cx="7429552" cy="4525963"/>
          </a:xfrm>
        </p:spPr>
        <p:txBody>
          <a:bodyPr/>
          <a:lstStyle/>
          <a:p>
            <a:pPr>
              <a:buNone/>
            </a:pPr>
            <a:r>
              <a:rPr lang="uk-UA" sz="2800" i="1" u="sng" dirty="0" smtClean="0">
                <a:solidFill>
                  <a:srgbClr val="002060"/>
                </a:solidFill>
              </a:rPr>
              <a:t>          Методи дослідження:</a:t>
            </a:r>
            <a:endParaRPr lang="uk-UA" sz="2800" dirty="0" smtClean="0">
              <a:solidFill>
                <a:srgbClr val="002060"/>
              </a:solidFill>
            </a:endParaRPr>
          </a:p>
          <a:p>
            <a:pPr lvl="1"/>
            <a:r>
              <a:rPr lang="uk-UA" sz="2400" dirty="0" smtClean="0">
                <a:solidFill>
                  <a:srgbClr val="002060"/>
                </a:solidFill>
              </a:rPr>
              <a:t>теоретичний аналіз проблеми: вивчення літератури з питань дослідження;</a:t>
            </a:r>
          </a:p>
          <a:p>
            <a:pPr lvl="1"/>
            <a:r>
              <a:rPr lang="uk-UA" sz="2400" dirty="0" smtClean="0">
                <a:solidFill>
                  <a:srgbClr val="002060"/>
                </a:solidFill>
              </a:rPr>
              <a:t>моніторинг стану </a:t>
            </a:r>
            <a:r>
              <a:rPr lang="uk-UA" sz="2400" dirty="0" err="1" smtClean="0">
                <a:solidFill>
                  <a:srgbClr val="002060"/>
                </a:solidFill>
              </a:rPr>
              <a:t>водоймів</a:t>
            </a:r>
            <a:r>
              <a:rPr lang="uk-UA" sz="2400" dirty="0" smtClean="0">
                <a:solidFill>
                  <a:srgbClr val="002060"/>
                </a:solidFill>
              </a:rPr>
              <a:t>;</a:t>
            </a:r>
          </a:p>
          <a:p>
            <a:pPr lvl="1"/>
            <a:r>
              <a:rPr lang="uk-UA" sz="2400" dirty="0" smtClean="0">
                <a:solidFill>
                  <a:srgbClr val="002060"/>
                </a:solidFill>
              </a:rPr>
              <a:t>лабораторний експеримент;</a:t>
            </a:r>
          </a:p>
          <a:p>
            <a:pPr lvl="1"/>
            <a:r>
              <a:rPr lang="uk-UA" sz="2400" dirty="0" smtClean="0">
                <a:solidFill>
                  <a:srgbClr val="002060"/>
                </a:solidFill>
              </a:rPr>
              <a:t>анкетування;</a:t>
            </a:r>
          </a:p>
          <a:p>
            <a:pPr lvl="1"/>
            <a:r>
              <a:rPr lang="uk-UA" sz="2400" dirty="0" smtClean="0">
                <a:solidFill>
                  <a:srgbClr val="002060"/>
                </a:solidFill>
              </a:rPr>
              <a:t>соціологічне опитування мешканців </a:t>
            </a:r>
            <a:r>
              <a:rPr lang="uk-UA" sz="2400" dirty="0" err="1" smtClean="0">
                <a:solidFill>
                  <a:srgbClr val="002060"/>
                </a:solidFill>
              </a:rPr>
              <a:t>Орджонікідзевського</a:t>
            </a:r>
            <a:r>
              <a:rPr lang="uk-UA" sz="2400" dirty="0" smtClean="0">
                <a:solidFill>
                  <a:srgbClr val="002060"/>
                </a:solidFill>
              </a:rPr>
              <a:t> району.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Изображение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876"/>
            <a:ext cx="4000528" cy="279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1274763"/>
          </a:xfrm>
        </p:spPr>
        <p:txBody>
          <a:bodyPr>
            <a:normAutofit fontScale="90000"/>
          </a:bodyPr>
          <a:lstStyle/>
          <a:p>
            <a:pPr indent="14288">
              <a:lnSpc>
                <a:spcPct val="80000"/>
              </a:lnSpc>
            </a:pPr>
            <a:r>
              <a:rPr lang="uk-UA" sz="3100" dirty="0" smtClean="0">
                <a:solidFill>
                  <a:srgbClr val="002060"/>
                </a:solidFill>
              </a:rPr>
              <a:t>На території </a:t>
            </a:r>
            <a:r>
              <a:rPr lang="uk-UA" sz="3100" dirty="0" err="1" smtClean="0">
                <a:solidFill>
                  <a:srgbClr val="002060"/>
                </a:solidFill>
              </a:rPr>
              <a:t>Орджонікідзевського</a:t>
            </a:r>
            <a:r>
              <a:rPr lang="uk-UA" sz="3100" dirty="0" smtClean="0">
                <a:solidFill>
                  <a:srgbClr val="002060"/>
                </a:solidFill>
              </a:rPr>
              <a:t> району                        міста Харкова було виявлено </a:t>
            </a:r>
            <a:br>
              <a:rPr lang="uk-UA" sz="3100" dirty="0" smtClean="0">
                <a:solidFill>
                  <a:srgbClr val="002060"/>
                </a:solidFill>
              </a:rPr>
            </a:br>
            <a:r>
              <a:rPr lang="uk-UA" sz="3100" dirty="0" smtClean="0">
                <a:solidFill>
                  <a:srgbClr val="002060"/>
                </a:solidFill>
              </a:rPr>
              <a:t>два типи водойм:</a:t>
            </a: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143932" cy="3500462"/>
          </a:xfrm>
        </p:spPr>
        <p:txBody>
          <a:bodyPr/>
          <a:lstStyle/>
          <a:p>
            <a:pPr marL="0" indent="14288" algn="just">
              <a:lnSpc>
                <a:spcPct val="80000"/>
              </a:lnSpc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- </a:t>
            </a:r>
            <a:r>
              <a:rPr lang="uk-UA" sz="2800" u="sng" dirty="0" smtClean="0">
                <a:solidFill>
                  <a:srgbClr val="002060"/>
                </a:solidFill>
              </a:rPr>
              <a:t>відкрита водойма </a:t>
            </a:r>
            <a:r>
              <a:rPr lang="uk-UA" sz="2800" dirty="0" smtClean="0">
                <a:solidFill>
                  <a:srgbClr val="002060"/>
                </a:solidFill>
              </a:rPr>
              <a:t>- невелика частина річки </a:t>
            </a:r>
            <a:r>
              <a:rPr lang="uk-UA" sz="2800" dirty="0" err="1" smtClean="0">
                <a:solidFill>
                  <a:srgbClr val="002060"/>
                </a:solidFill>
              </a:rPr>
              <a:t>Студенок</a:t>
            </a:r>
            <a:r>
              <a:rPr lang="uk-UA" sz="2800" dirty="0" smtClean="0">
                <a:solidFill>
                  <a:srgbClr val="002060"/>
                </a:solidFill>
              </a:rPr>
              <a:t>, яка починається на території міста Харкова, протікає через селища міського типу </a:t>
            </a:r>
            <a:r>
              <a:rPr lang="uk-UA" sz="2800" dirty="0" err="1" smtClean="0">
                <a:solidFill>
                  <a:srgbClr val="002060"/>
                </a:solidFill>
              </a:rPr>
              <a:t>Безлюдівка</a:t>
            </a:r>
            <a:r>
              <a:rPr lang="uk-UA" sz="2800" dirty="0" smtClean="0">
                <a:solidFill>
                  <a:srgbClr val="002060"/>
                </a:solidFill>
              </a:rPr>
              <a:t> та </a:t>
            </a:r>
            <a:r>
              <a:rPr lang="uk-UA" sz="2800" dirty="0" err="1" smtClean="0">
                <a:solidFill>
                  <a:srgbClr val="002060"/>
                </a:solidFill>
              </a:rPr>
              <a:t>Васищеве</a:t>
            </a:r>
            <a:r>
              <a:rPr lang="uk-UA" sz="2800" dirty="0" smtClean="0">
                <a:solidFill>
                  <a:srgbClr val="002060"/>
                </a:solidFill>
              </a:rPr>
              <a:t> і впадає у річку </a:t>
            </a:r>
            <a:r>
              <a:rPr lang="uk-UA" sz="2800" dirty="0" err="1" smtClean="0">
                <a:solidFill>
                  <a:srgbClr val="002060"/>
                </a:solidFill>
              </a:rPr>
              <a:t>Уди</a:t>
            </a:r>
            <a:r>
              <a:rPr lang="uk-UA" sz="2800" dirty="0" smtClean="0">
                <a:solidFill>
                  <a:srgbClr val="002060"/>
                </a:solidFill>
              </a:rPr>
              <a:t>;</a:t>
            </a:r>
          </a:p>
          <a:p>
            <a:pPr marL="0" indent="14288" algn="just">
              <a:lnSpc>
                <a:spcPct val="80000"/>
              </a:lnSpc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- </a:t>
            </a:r>
            <a:r>
              <a:rPr lang="uk-UA" sz="2800" u="sng" dirty="0" smtClean="0">
                <a:solidFill>
                  <a:srgbClr val="002060"/>
                </a:solidFill>
              </a:rPr>
              <a:t>підземні джерела</a:t>
            </a:r>
            <a:r>
              <a:rPr lang="uk-UA" sz="2800" dirty="0" smtClean="0">
                <a:solidFill>
                  <a:srgbClr val="002060"/>
                </a:solidFill>
              </a:rPr>
              <a:t>, які просочують свої  води на поверхню </a:t>
            </a:r>
            <a:r>
              <a:rPr lang="uk-UA" sz="2800" dirty="0" smtClean="0">
                <a:solidFill>
                  <a:srgbClr val="002060"/>
                </a:solidFill>
              </a:rPr>
              <a:t>ґрунту </a:t>
            </a:r>
            <a:r>
              <a:rPr lang="uk-UA" sz="2800" dirty="0" smtClean="0">
                <a:solidFill>
                  <a:srgbClr val="002060"/>
                </a:solidFill>
              </a:rPr>
              <a:t>з відповідними угрупованнями живих організмів.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Изображение 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14818"/>
            <a:ext cx="3227699" cy="242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072229" cy="1274763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Дослідження водойми на розі вулиць Миру та </a:t>
            </a:r>
            <a:r>
              <a:rPr lang="uk-UA" sz="2800" dirty="0" err="1" smtClean="0">
                <a:solidFill>
                  <a:srgbClr val="002060"/>
                </a:solidFill>
              </a:rPr>
              <a:t>Роганської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858280" cy="211455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     Кришталево чиста вода утворювала невеличку річечку, яка протікала 48 метрів і ховалася в зелених заростях кущів білої верби. Вона мала глибину від 35 до 72 см. </a:t>
            </a:r>
          </a:p>
          <a:p>
            <a:pPr algn="just">
              <a:buNone/>
            </a:pPr>
            <a:r>
              <a:rPr lang="uk-UA" dirty="0" smtClean="0"/>
              <a:t>   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Picture 5" descr="Изображение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122855"/>
            <a:ext cx="5286412" cy="339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Видовий склад живих організмів</a:t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 поблизу джерела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4387500" cy="334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442753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Лабораторний експеримент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на визначення органічних речовин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4" descr="DSCN17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428736"/>
            <a:ext cx="466728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DSCN1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643182"/>
            <a:ext cx="4927636" cy="3958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3849-4CD6-4FDB-9F02-D6FBC3545A5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5721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564357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15272" y="57864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572140"/>
            <a:ext cx="428624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– вода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крану</a:t>
            </a: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– вода із джерела </a:t>
            </a:r>
            <a:r>
              <a:rPr kumimoji="0" lang="uk-UA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Саржиного</a:t>
            </a: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яру;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– вода з досліджуваного джерела.</a:t>
            </a:r>
            <a:endParaRPr kumimoji="0" lang="uk-UA" sz="1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</Template>
  <TotalTime>0</TotalTime>
  <Words>517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Вода</vt:lpstr>
      <vt:lpstr>Харківська загальноосвітня школа І-ІІІ ступенів № 118 Харківської міської ради харківської області  Номінація “Харків – територія громадських ініціатив”  </vt:lpstr>
      <vt:lpstr>Значення підземних джерел</vt:lpstr>
      <vt:lpstr>Слайд 3</vt:lpstr>
      <vt:lpstr>Слайд 4</vt:lpstr>
      <vt:lpstr>Слайд 5</vt:lpstr>
      <vt:lpstr>На території Орджонікідзевського району                        міста Харкова було виявлено  два типи водойм: </vt:lpstr>
      <vt:lpstr>Дослідження водойми на розі вулиць Миру та Роганської</vt:lpstr>
      <vt:lpstr>Видовий склад живих організмів  поблизу джерела</vt:lpstr>
      <vt:lpstr>Лабораторний експеримент на визначення органічних речовин </vt:lpstr>
      <vt:lpstr>Лабораторний експеримент на визначення неорганічних речовин </vt:lpstr>
      <vt:lpstr>Результати досліджень Холц державної санітарно-епідемічної станції украіни</vt:lpstr>
      <vt:lpstr>Окультурення території  поблизу джерела</vt:lpstr>
      <vt:lpstr>Можливі варіанти обладнання джерела в майбутньому</vt:lpstr>
      <vt:lpstr>Моделі можливих варіантів оформлення території джерела</vt:lpstr>
      <vt:lpstr>Моделі можливих варіантів оформлення території джерела</vt:lpstr>
      <vt:lpstr>Висновки</vt:lpstr>
      <vt:lpstr>Висновки</vt:lpstr>
      <vt:lpstr>Висновки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Upravlenie1</dc:creator>
  <cp:lastModifiedBy>Admin</cp:lastModifiedBy>
  <cp:revision>28</cp:revision>
  <dcterms:created xsi:type="dcterms:W3CDTF">2015-04-10T10:06:03Z</dcterms:created>
  <dcterms:modified xsi:type="dcterms:W3CDTF">2015-07-07T09:11:59Z</dcterms:modified>
</cp:coreProperties>
</file>