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57" r:id="rId4"/>
    <p:sldId id="259" r:id="rId5"/>
    <p:sldId id="270" r:id="rId6"/>
    <p:sldId id="260" r:id="rId7"/>
    <p:sldId id="261" r:id="rId8"/>
    <p:sldId id="268" r:id="rId9"/>
    <p:sldId id="262" r:id="rId10"/>
    <p:sldId id="263" r:id="rId11"/>
    <p:sldId id="264" r:id="rId12"/>
    <p:sldId id="271" r:id="rId13"/>
    <p:sldId id="265" r:id="rId14"/>
    <p:sldId id="273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64" autoAdjust="0"/>
  </p:normalViewPr>
  <p:slideViewPr>
    <p:cSldViewPr>
      <p:cViewPr varScale="1">
        <p:scale>
          <a:sx n="89" d="100"/>
          <a:sy n="89" d="100"/>
        </p:scale>
        <p:origin x="-5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0"/>
          </a:xfrm>
          <a:extLst>
            <a:ext uri="{AF507438-7753-43E0-B8FC-AC1667EBCBE1}"/>
          </a:ex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  <a:extLst>
            <a:ext uri="{AF507438-7753-43E0-B8FC-AC1667EBCBE1}"/>
          </a:extLst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</p:spTree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>
    <p:circl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7488832" cy="2780928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eaLnBrk="1" hangingPunct="1">
              <a:defRPr/>
            </a:pPr>
            <a:r>
              <a:rPr lang="ru-RU" sz="60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 Math" pitchFamily="18" charset="0"/>
                <a:cs typeface="Aharoni" pitchFamily="2" charset="-79"/>
              </a:rPr>
              <a:t>«Стар</a:t>
            </a:r>
            <a:r>
              <a:rPr lang="uk-UA" sz="6000" b="1" spc="150" dirty="0" err="1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  <a:cs typeface="Aharoni" pitchFamily="2" charset="-79"/>
              </a:rPr>
              <a:t>ий</a:t>
            </a:r>
            <a:r>
              <a:rPr lang="ru-RU" sz="60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 Math" pitchFamily="18" charset="0"/>
                <a:cs typeface="Aharoni" pitchFamily="2" charset="-79"/>
              </a:rPr>
              <a:t> роками, та </a:t>
            </a:r>
            <a:r>
              <a:rPr lang="ru-RU" sz="6000" b="1" spc="150" dirty="0" err="1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 Math" pitchFamily="18" charset="0"/>
                <a:cs typeface="Aharoni" pitchFamily="2" charset="-79"/>
              </a:rPr>
              <a:t>молодий</a:t>
            </a:r>
            <a:r>
              <a:rPr lang="ru-RU" sz="60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 Math" pitchFamily="18" charset="0"/>
                <a:cs typeface="Aharoni" pitchFamily="2" charset="-79"/>
              </a:rPr>
              <a:t> </a:t>
            </a:r>
            <a:r>
              <a:rPr lang="ru-RU" sz="6000" b="1" spc="150" dirty="0" err="1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 Math" pitchFamily="18" charset="0"/>
                <a:cs typeface="Aharoni" pitchFamily="2" charset="-79"/>
              </a:rPr>
              <a:t>розумом</a:t>
            </a:r>
            <a:r>
              <a:rPr lang="ru-RU" sz="60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 Math" pitchFamily="18" charset="0"/>
                <a:cs typeface="Aharoni" pitchFamily="2" charset="-79"/>
              </a:rPr>
              <a:t>»</a:t>
            </a: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6375" y="3068638"/>
            <a:ext cx="7407275" cy="1071562"/>
          </a:xfrm>
        </p:spPr>
        <p:txBody>
          <a:bodyPr/>
          <a:lstStyle/>
          <a:p>
            <a:pPr marL="26988" eaLnBrk="1" hangingPunct="1"/>
            <a:r>
              <a:rPr lang="ru-RU" sz="4400" b="1" smtClean="0">
                <a:solidFill>
                  <a:schemeClr val="tx2"/>
                </a:solidFill>
                <a:latin typeface="Cambria Math" pitchFamily="18" charset="0"/>
              </a:rPr>
              <a:t>Соц</a:t>
            </a:r>
            <a:r>
              <a:rPr lang="uk-UA" sz="4400" b="1" smtClean="0">
                <a:solidFill>
                  <a:schemeClr val="tx2"/>
                </a:solidFill>
                <a:latin typeface="Cambria Math" pitchFamily="18" charset="0"/>
              </a:rPr>
              <a:t>іальний проект </a:t>
            </a:r>
            <a:endParaRPr lang="ru-RU" sz="4400" b="1" smtClean="0">
              <a:solidFill>
                <a:schemeClr val="tx2"/>
              </a:solidFill>
              <a:latin typeface="Cambria Math" pitchFamily="18" charset="0"/>
            </a:endParaRP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5508625" y="4652963"/>
            <a:ext cx="341312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dirty="0">
                <a:ea typeface="Aharoni"/>
                <a:cs typeface="Aharoni"/>
              </a:rPr>
              <a:t>Автор проекту:</a:t>
            </a:r>
          </a:p>
          <a:p>
            <a:r>
              <a:rPr lang="uk-UA" sz="2000" dirty="0">
                <a:ea typeface="Aharoni"/>
                <a:cs typeface="Aharoni"/>
              </a:rPr>
              <a:t>Учениця 9-А класу</a:t>
            </a:r>
          </a:p>
          <a:p>
            <a:r>
              <a:rPr lang="uk-UA" sz="2000" dirty="0">
                <a:ea typeface="Aharoni"/>
                <a:cs typeface="Aharoni"/>
              </a:rPr>
              <a:t>Харківської </a:t>
            </a:r>
            <a:r>
              <a:rPr lang="uk-UA" sz="2000" dirty="0" smtClean="0">
                <a:ea typeface="Aharoni"/>
                <a:cs typeface="Aharoni"/>
              </a:rPr>
              <a:t>гімназії № 116</a:t>
            </a:r>
            <a:endParaRPr lang="uk-UA" sz="2000" dirty="0">
              <a:ea typeface="Aharoni"/>
              <a:cs typeface="Aharoni"/>
            </a:endParaRPr>
          </a:p>
          <a:p>
            <a:r>
              <a:rPr lang="uk-UA" sz="2000" dirty="0" err="1">
                <a:ea typeface="Aharoni"/>
                <a:cs typeface="Aharoni"/>
              </a:rPr>
              <a:t>Шкурупій</a:t>
            </a:r>
            <a:r>
              <a:rPr lang="uk-UA" sz="2000" dirty="0">
                <a:ea typeface="Aharoni"/>
                <a:cs typeface="Aharoni"/>
              </a:rPr>
              <a:t> Катерина Вікторівна </a:t>
            </a:r>
            <a:r>
              <a:rPr lang="uk-UA" sz="2000" dirty="0"/>
              <a:t> </a:t>
            </a:r>
            <a:endParaRPr lang="ru-RU" sz="20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620713"/>
            <a:ext cx="73152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Ресурси :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250825" y="1341438"/>
            <a:ext cx="5473700" cy="5111750"/>
          </a:xfrm>
        </p:spPr>
        <p:txBody>
          <a:bodyPr/>
          <a:lstStyle/>
          <a:p>
            <a:pPr eaLnBrk="1" hangingPunct="1">
              <a:defRPr/>
            </a:pPr>
            <a:r>
              <a:rPr lang="uk-UA" dirty="0" smtClean="0">
                <a:solidFill>
                  <a:schemeClr val="tx1">
                    <a:lumMod val="50000"/>
                  </a:schemeClr>
                </a:solidFill>
              </a:rPr>
              <a:t>Волонтери-вчителі;</a:t>
            </a:r>
          </a:p>
          <a:p>
            <a:pPr eaLnBrk="1" hangingPunct="1">
              <a:defRPr/>
            </a:pPr>
            <a:r>
              <a:rPr lang="uk-UA" dirty="0" smtClean="0">
                <a:solidFill>
                  <a:schemeClr val="tx1">
                    <a:lumMod val="50000"/>
                  </a:schemeClr>
                </a:solidFill>
              </a:rPr>
              <a:t>Приміщення;</a:t>
            </a:r>
          </a:p>
          <a:p>
            <a:pPr eaLnBrk="1" hangingPunct="1">
              <a:defRPr/>
            </a:pPr>
            <a:r>
              <a:rPr lang="uk-UA" dirty="0" smtClean="0">
                <a:solidFill>
                  <a:schemeClr val="tx1">
                    <a:lumMod val="50000"/>
                  </a:schemeClr>
                </a:solidFill>
              </a:rPr>
              <a:t>Реклама;</a:t>
            </a:r>
          </a:p>
          <a:p>
            <a:pPr eaLnBrk="1" hangingPunct="1">
              <a:defRPr/>
            </a:pPr>
            <a:r>
              <a:rPr lang="uk-UA" dirty="0" smtClean="0">
                <a:solidFill>
                  <a:schemeClr val="tx1">
                    <a:lumMod val="50000"/>
                  </a:schemeClr>
                </a:solidFill>
              </a:rPr>
              <a:t>Обладнання;</a:t>
            </a:r>
          </a:p>
          <a:p>
            <a:pPr eaLnBrk="1" hangingPunct="1">
              <a:defRPr/>
            </a:pPr>
            <a:r>
              <a:rPr lang="uk-UA" dirty="0" smtClean="0">
                <a:solidFill>
                  <a:schemeClr val="tx1">
                    <a:lumMod val="50000"/>
                  </a:schemeClr>
                </a:solidFill>
              </a:rPr>
              <a:t>Соціальні партнери-ВУЗи;</a:t>
            </a:r>
          </a:p>
          <a:p>
            <a:pPr eaLnBrk="1" hangingPunct="1">
              <a:defRPr/>
            </a:pPr>
            <a:r>
              <a:rPr lang="uk-UA" dirty="0" smtClean="0">
                <a:solidFill>
                  <a:schemeClr val="tx1">
                    <a:lumMod val="50000"/>
                  </a:schemeClr>
                </a:solidFill>
              </a:rPr>
              <a:t>Бюджет (Гроші на рекламу та солодке для чаювань – власні кошти) </a:t>
            </a:r>
          </a:p>
          <a:p>
            <a:pPr eaLnBrk="1" hangingPunct="1">
              <a:defRPr/>
            </a:pPr>
            <a:endParaRPr lang="uk-UA" dirty="0" smtClean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uk-UA" dirty="0" smtClean="0"/>
          </a:p>
          <a:p>
            <a:pPr eaLnBrk="1" hangingPunct="1">
              <a:defRPr/>
            </a:pPr>
            <a:endParaRPr lang="ru-RU" dirty="0" smtClean="0"/>
          </a:p>
        </p:txBody>
      </p:sp>
      <p:pic>
        <p:nvPicPr>
          <p:cNvPr id="4" name="image" descr="http://gymnasium116.edu.kh.ua/files2/photogallery/9035/DSC_0135.JPG?size=100&amp;height=300&amp;width=39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700213"/>
            <a:ext cx="4284663" cy="318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AutoShape 2" descr="Картинки по запросу газет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509" name="AutoShape 4" descr="Картинки по запросу газет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7315200" cy="7159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Оцінка та звітність: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395288" y="1052513"/>
            <a:ext cx="8353425" cy="41910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uk-UA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ОЦІНКА</a:t>
            </a:r>
          </a:p>
          <a:p>
            <a:pPr eaLnBrk="1" hangingPunct="1">
              <a:defRPr/>
            </a:pPr>
            <a:r>
              <a:rPr lang="uk-UA" dirty="0" smtClean="0">
                <a:solidFill>
                  <a:schemeClr val="tx1">
                    <a:lumMod val="50000"/>
                  </a:schemeClr>
                </a:solidFill>
              </a:rPr>
              <a:t>Сформовані класи;</a:t>
            </a:r>
          </a:p>
          <a:p>
            <a:pPr eaLnBrk="1" hangingPunct="1">
              <a:defRPr/>
            </a:pPr>
            <a:r>
              <a:rPr lang="uk-UA" dirty="0" smtClean="0">
                <a:solidFill>
                  <a:schemeClr val="tx1">
                    <a:lumMod val="50000"/>
                  </a:schemeClr>
                </a:solidFill>
              </a:rPr>
              <a:t>Достатня кількість учнів;</a:t>
            </a:r>
          </a:p>
          <a:p>
            <a:pPr eaLnBrk="1" hangingPunct="1">
              <a:defRPr/>
            </a:pPr>
            <a:r>
              <a:rPr lang="uk-UA" dirty="0" smtClean="0">
                <a:solidFill>
                  <a:schemeClr val="tx1">
                    <a:lumMod val="50000"/>
                  </a:schemeClr>
                </a:solidFill>
              </a:rPr>
              <a:t>Зацікавленість людей похилого віку;</a:t>
            </a:r>
          </a:p>
          <a:p>
            <a:pPr eaLnBrk="1" hangingPunct="1">
              <a:defRPr/>
            </a:pPr>
            <a:r>
              <a:rPr lang="uk-UA" dirty="0" smtClean="0">
                <a:solidFill>
                  <a:schemeClr val="tx1">
                    <a:lumMod val="50000"/>
                  </a:schemeClr>
                </a:solidFill>
              </a:rPr>
              <a:t>Ініціатива з боку інших шкіл щодо впровадження такого проекту</a:t>
            </a:r>
          </a:p>
          <a:p>
            <a:pPr algn="ctr" eaLnBrk="1" hangingPunct="1">
              <a:buFont typeface="Wingdings 2" pitchFamily="18" charset="2"/>
              <a:buNone/>
              <a:defRPr/>
            </a:pPr>
            <a:r>
              <a:rPr lang="uk-UA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ЗВІТНІСТЬ</a:t>
            </a:r>
            <a:r>
              <a:rPr lang="uk-UA" dirty="0" smtClean="0">
                <a:solidFill>
                  <a:schemeClr val="tx1">
                    <a:lumMod val="50000"/>
                  </a:schemeClr>
                </a:solidFill>
              </a:rPr>
              <a:t>   </a:t>
            </a:r>
          </a:p>
          <a:p>
            <a:pPr algn="ctr" eaLnBrk="1" hangingPunct="1">
              <a:buFont typeface="Wingdings 2" pitchFamily="18" charset="2"/>
              <a:buNone/>
              <a:defRPr/>
            </a:pPr>
            <a:r>
              <a:rPr lang="uk-UA" dirty="0" smtClean="0">
                <a:solidFill>
                  <a:schemeClr val="tx1">
                    <a:lumMod val="50000"/>
                  </a:schemeClr>
                </a:solidFill>
              </a:rPr>
              <a:t> Інформація про проект та його перебіг,  </a:t>
            </a:r>
            <a:r>
              <a:rPr lang="uk-UA" dirty="0" err="1" smtClean="0">
                <a:solidFill>
                  <a:schemeClr val="tx1">
                    <a:lumMod val="50000"/>
                  </a:schemeClr>
                </a:solidFill>
              </a:rPr>
              <a:t>фотозвіти</a:t>
            </a:r>
            <a:r>
              <a:rPr lang="uk-UA" dirty="0" smtClean="0">
                <a:solidFill>
                  <a:schemeClr val="tx1">
                    <a:lumMod val="50000"/>
                  </a:schemeClr>
                </a:solidFill>
              </a:rPr>
              <a:t> будуть викладатися на сайт гімназії один раз на чверть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>
          <a:xfrm>
            <a:off x="395288" y="549275"/>
            <a:ext cx="7315200" cy="715963"/>
          </a:xfrm>
        </p:spPr>
        <p:txBody>
          <a:bodyPr/>
          <a:lstStyle/>
          <a:p>
            <a:pPr eaLnBrk="1" hangingPunct="1">
              <a:defRPr/>
            </a:pPr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Очікувані результати:</a:t>
            </a:r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78" name="Rectangle 3"/>
          <p:cNvSpPr>
            <a:spLocks noGrp="1"/>
          </p:cNvSpPr>
          <p:nvPr>
            <p:ph idx="1"/>
          </p:nvPr>
        </p:nvSpPr>
        <p:spPr>
          <a:xfrm>
            <a:off x="611188" y="1412875"/>
            <a:ext cx="7618412" cy="47117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 </a:t>
            </a:r>
            <a:r>
              <a:rPr lang="uk-UA" sz="2800" dirty="0" smtClean="0">
                <a:solidFill>
                  <a:schemeClr val="tx1">
                    <a:lumMod val="50000"/>
                  </a:schemeClr>
                </a:solidFill>
              </a:rPr>
              <a:t>Зміниться ставлення молодого покоління до людей літнього віку;</a:t>
            </a:r>
            <a:endParaRPr lang="uk-UA" sz="2800" dirty="0" smtClean="0">
              <a:solidFill>
                <a:schemeClr val="tx1">
                  <a:lumMod val="50000"/>
                </a:schemeClr>
              </a:solidFill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uk-UA" sz="2800" dirty="0" smtClean="0">
                <a:solidFill>
                  <a:schemeClr val="tx1">
                    <a:lumMod val="50000"/>
                  </a:schemeClr>
                </a:solidFill>
              </a:rPr>
              <a:t>Відновиться соціалізація людей похилого віку - нові контакти, нові знайомі, нові захоплення;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800" dirty="0" smtClean="0">
                <a:solidFill>
                  <a:schemeClr val="tx1">
                    <a:lumMod val="50000"/>
                  </a:schemeClr>
                </a:solidFill>
              </a:rPr>
              <a:t>Літні люди навчаться користуватись сучасними </a:t>
            </a:r>
            <a:r>
              <a:rPr lang="uk-UA" sz="2800" dirty="0" err="1" smtClean="0">
                <a:solidFill>
                  <a:schemeClr val="tx1">
                    <a:lumMod val="50000"/>
                  </a:schemeClr>
                </a:solidFill>
              </a:rPr>
              <a:t>технологіямі</a:t>
            </a:r>
            <a:r>
              <a:rPr lang="uk-UA" sz="2800" dirty="0" smtClean="0">
                <a:solidFill>
                  <a:schemeClr val="tx1">
                    <a:lumMod val="50000"/>
                  </a:schemeClr>
                </a:solidFill>
              </a:rPr>
              <a:t>, стануть більш пристосованими та обізнаними в сьогоднішньому світі;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800" dirty="0" smtClean="0">
                <a:solidFill>
                  <a:schemeClr val="tx1">
                    <a:lumMod val="50000"/>
                  </a:schemeClr>
                </a:solidFill>
              </a:rPr>
              <a:t>Відвідування курсів та нові знайомства сприяють гармонійному перетіканню старості</a:t>
            </a:r>
            <a:endParaRPr lang="uk-UA" sz="280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7315200" cy="7159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Перспективність проекту: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1125538"/>
            <a:ext cx="8713788" cy="489585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uk-UA" sz="3600" dirty="0" smtClean="0">
                <a:solidFill>
                  <a:schemeClr val="tx1">
                    <a:lumMod val="50000"/>
                  </a:schemeClr>
                </a:solidFill>
              </a:rPr>
              <a:t>Кількість людей літнього віку які гармонійно переживають старість збільшиться врази.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sz="3600" dirty="0" smtClean="0">
                <a:solidFill>
                  <a:schemeClr val="tx1">
                    <a:lumMod val="50000"/>
                  </a:schemeClr>
                </a:solidFill>
              </a:rPr>
              <a:t>Наближення життя літніх людей України до рівня Європи</a:t>
            </a:r>
          </a:p>
        </p:txBody>
      </p:sp>
      <p:pic>
        <p:nvPicPr>
          <p:cNvPr id="15362" name="Picture 2" descr="http://pics.livejournal.com/zheldor_city/pic/0002kb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3644900"/>
            <a:ext cx="4284662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 descr="http://tomalogy.org/wp-content/uploads/2014/08/9.09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3619500"/>
            <a:ext cx="4248150" cy="289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0" y="1571625"/>
            <a:ext cx="8429625" cy="2571750"/>
          </a:xfrm>
        </p:spPr>
        <p:txBody>
          <a:bodyPr/>
          <a:lstStyle/>
          <a:p>
            <a:pPr eaLnBrk="1" hangingPunct="1">
              <a:defRPr/>
            </a:pPr>
            <a:r>
              <a:rPr lang="uk-UA" sz="6600" dirty="0" smtClean="0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Дякуємо за увагу!</a:t>
            </a:r>
            <a:endParaRPr lang="ru-RU" sz="6600" dirty="0"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333375"/>
            <a:ext cx="7315200" cy="7159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Обгрунтування</a:t>
            </a:r>
            <a:r>
              <a:rPr lang="uk-UA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проекту 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1557338"/>
            <a:ext cx="7920038" cy="4895850"/>
          </a:xfrm>
        </p:spPr>
        <p:txBody>
          <a:bodyPr>
            <a:normAutofit fontScale="77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accent4"/>
                </a:solidFill>
              </a:rPr>
              <a:t>  </a:t>
            </a:r>
            <a:r>
              <a:rPr lang="uk-UA" dirty="0" smtClean="0">
                <a:solidFill>
                  <a:schemeClr val="accent4"/>
                </a:solidFill>
              </a:rPr>
              <a:t>Відсутність контактів із суспільством здатне викликати у людей похилого віку емоційні зміни: занепад духу, песимізм, стурбованість і страх перед майбутнім</a:t>
            </a:r>
            <a:r>
              <a:rPr lang="uk-UA" dirty="0" smtClean="0">
                <a:solidFill>
                  <a:schemeClr val="accent4"/>
                </a:solidFill>
              </a:rPr>
              <a:t>. Літніх людей майже завжди в явному або неявному вигляді супроводжує думка про смерть, особливо у випадках втрати близьких і знайомих, які, на жаль, в літньому віці досить </a:t>
            </a:r>
            <a:r>
              <a:rPr lang="uk-UA" dirty="0" err="1" smtClean="0">
                <a:solidFill>
                  <a:schemeClr val="accent4"/>
                </a:solidFill>
              </a:rPr>
              <a:t>часті.Коли</a:t>
            </a:r>
            <a:r>
              <a:rPr lang="uk-UA" dirty="0" smtClean="0">
                <a:solidFill>
                  <a:schemeClr val="accent4"/>
                </a:solidFill>
              </a:rPr>
              <a:t> з лав ровесників в цьому віці вибуває кожен десятий, знайти когось іншого на їх місце з молодого покоління буває складно.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>
                <a:solidFill>
                  <a:schemeClr val="accent4"/>
                </a:solidFill>
              </a:rPr>
              <a:t>Виходячи з цього, ми пропонуємо відкрити проект з навчання людей похилого віку різноманітним необхідним сьогодні знанням </a:t>
            </a:r>
            <a:r>
              <a:rPr lang="uk-UA" b="1" dirty="0" smtClean="0">
                <a:solidFill>
                  <a:schemeClr val="accent4"/>
                </a:solidFill>
              </a:rPr>
              <a:t>«Старий роками, та молодий розумом»</a:t>
            </a:r>
            <a:endParaRPr lang="uk-UA" dirty="0" smtClean="0">
              <a:solidFill>
                <a:schemeClr val="accent4"/>
              </a:solidFill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7315200" cy="7159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 проекту: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0" y="1484313"/>
            <a:ext cx="5508625" cy="4824412"/>
          </a:xfrm>
        </p:spPr>
        <p:txBody>
          <a:bodyPr/>
          <a:lstStyle/>
          <a:p>
            <a:pPr eaLnBrk="1" hangingPunct="1">
              <a:defRPr/>
            </a:pPr>
            <a:r>
              <a:rPr lang="uk-UA" sz="2800" dirty="0" smtClean="0">
                <a:solidFill>
                  <a:schemeClr val="accent4">
                    <a:lumMod val="50000"/>
                  </a:schemeClr>
                </a:solidFill>
              </a:rPr>
              <a:t>Дати можливість людям старшого віку отримати необхідні в сучасних умовах знання для доступу до державних і муніципальних послуг; </a:t>
            </a:r>
          </a:p>
          <a:p>
            <a:pPr eaLnBrk="1" hangingPunct="1">
              <a:defRPr/>
            </a:pPr>
            <a:r>
              <a:rPr lang="uk-UA" sz="2800" dirty="0" smtClean="0">
                <a:solidFill>
                  <a:schemeClr val="accent4">
                    <a:lumMod val="50000"/>
                  </a:schemeClr>
                </a:solidFill>
              </a:rPr>
              <a:t>Розширити соціальні контакти;</a:t>
            </a:r>
          </a:p>
          <a:p>
            <a:pPr eaLnBrk="1" hangingPunct="1">
              <a:defRPr/>
            </a:pPr>
            <a:r>
              <a:rPr lang="uk-UA" sz="2800" dirty="0" smtClean="0">
                <a:solidFill>
                  <a:schemeClr val="accent4">
                    <a:lumMod val="50000"/>
                  </a:schemeClr>
                </a:solidFill>
              </a:rPr>
              <a:t> Згладити протікання кризи пенсійного віку</a:t>
            </a:r>
            <a:endParaRPr lang="uk-UA" sz="28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6628" name="Picture 4" descr="http://vsocorp.com/wp-content/uploads/2012/03/computer-school-seniors-300x2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00" y="723900"/>
            <a:ext cx="2930525" cy="250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6" descr="http://infosmi.net/images/stories/articles/2013/Zdorovie/11-2013/03/pog_ludi_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68900" y="3573463"/>
            <a:ext cx="3781425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549275"/>
            <a:ext cx="7315200" cy="7159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Завдання проекту: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1484313"/>
            <a:ext cx="7705725" cy="5040312"/>
          </a:xfrm>
        </p:spPr>
        <p:txBody>
          <a:bodyPr>
            <a:normAutofit fontScale="85000"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 </a:t>
            </a:r>
            <a:r>
              <a:rPr lang="uk-UA" dirty="0" smtClean="0">
                <a:solidFill>
                  <a:schemeClr val="accent4">
                    <a:lumMod val="50000"/>
                  </a:schemeClr>
                </a:solidFill>
              </a:rPr>
              <a:t>Створити сприятливі умови і сформувати середовище спілкування та </a:t>
            </a:r>
            <a:r>
              <a:rPr lang="uk-UA" dirty="0" smtClean="0">
                <a:solidFill>
                  <a:schemeClr val="accent4">
                    <a:lumMod val="50000"/>
                  </a:schemeClr>
                </a:solidFill>
              </a:rPr>
              <a:t>обміну досвідом </a:t>
            </a:r>
            <a:r>
              <a:rPr lang="uk-UA" dirty="0" smtClean="0">
                <a:solidFill>
                  <a:schemeClr val="accent4">
                    <a:lumMod val="50000"/>
                  </a:schemeClr>
                </a:solidFill>
              </a:rPr>
              <a:t>для молодих і літніх людей;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>
                <a:solidFill>
                  <a:schemeClr val="accent4">
                    <a:lumMod val="50000"/>
                  </a:schemeClr>
                </a:solidFill>
              </a:rPr>
              <a:t> Включити молодих і літніх людей в активне соціальне життя;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>
                <a:solidFill>
                  <a:schemeClr val="accent4">
                    <a:lumMod val="50000"/>
                  </a:schemeClr>
                </a:solidFill>
              </a:rPr>
              <a:t> Навчити людей похилого віку основам користування ПК, основам англійської, німецької мов, психології відносин;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>
                <a:solidFill>
                  <a:schemeClr val="accent4">
                    <a:lumMod val="50000"/>
                  </a:schemeClr>
                </a:solidFill>
              </a:rPr>
              <a:t> Сприяти гармонійному протіканню процесу кризи пенсійного віку у людей похилого віку;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>
                <a:solidFill>
                  <a:schemeClr val="accent4">
                    <a:lumMod val="50000"/>
                  </a:schemeClr>
                </a:solidFill>
              </a:rPr>
              <a:t>Організувати дозвілля людей пенсійного віку.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>
          <a:xfrm>
            <a:off x="0" y="188913"/>
            <a:ext cx="7561263" cy="1008062"/>
          </a:xfrm>
        </p:spPr>
        <p:txBody>
          <a:bodyPr/>
          <a:lstStyle/>
          <a:p>
            <a:pPr eaLnBrk="1" hangingPunct="1">
              <a:defRPr/>
            </a:pPr>
            <a:r>
              <a:rPr lang="uk-UA" sz="3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Учасники та організатори проекту:</a:t>
            </a:r>
            <a:endParaRPr lang="ru-RU" sz="3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7410" name="Rectangle 3"/>
          <p:cNvSpPr>
            <a:spLocks noGrp="1"/>
          </p:cNvSpPr>
          <p:nvPr>
            <p:ph idx="1"/>
          </p:nvPr>
        </p:nvSpPr>
        <p:spPr>
          <a:xfrm>
            <a:off x="179388" y="1268413"/>
            <a:ext cx="8964612" cy="3816350"/>
          </a:xfrm>
        </p:spPr>
        <p:txBody>
          <a:bodyPr/>
          <a:lstStyle/>
          <a:p>
            <a:pPr eaLnBrk="1" hangingPunct="1">
              <a:defRPr/>
            </a:pPr>
            <a:r>
              <a:rPr lang="uk-UA" sz="2800" b="1" dirty="0" smtClean="0">
                <a:solidFill>
                  <a:schemeClr val="tx1">
                    <a:lumMod val="50000"/>
                  </a:schemeClr>
                </a:solidFill>
              </a:rPr>
              <a:t>Учасники проекту:</a:t>
            </a:r>
            <a:r>
              <a:rPr lang="uk-UA" sz="2800" dirty="0" smtClean="0">
                <a:solidFill>
                  <a:schemeClr val="tx1">
                    <a:lumMod val="50000"/>
                  </a:schemeClr>
                </a:solidFill>
              </a:rPr>
              <a:t> літні люди, учні гімназії, фахівці з </a:t>
            </a:r>
            <a:r>
              <a:rPr lang="uk-UA" sz="2800" dirty="0" err="1" smtClean="0">
                <a:solidFill>
                  <a:schemeClr val="tx1">
                    <a:lumMod val="50000"/>
                  </a:schemeClr>
                </a:solidFill>
              </a:rPr>
              <a:t>різніх</a:t>
            </a:r>
            <a:r>
              <a:rPr lang="uk-UA" sz="2800" dirty="0" smtClean="0">
                <a:solidFill>
                  <a:schemeClr val="tx1">
                    <a:lumMod val="50000"/>
                  </a:schemeClr>
                </a:solidFill>
              </a:rPr>
              <a:t> галузей</a:t>
            </a:r>
            <a:r>
              <a:rPr lang="uk-UA" sz="2800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  <a:endParaRPr lang="uk-UA" sz="28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uk-UA" sz="2800" b="1" dirty="0" smtClean="0">
                <a:solidFill>
                  <a:schemeClr val="tx1">
                    <a:lumMod val="50000"/>
                  </a:schemeClr>
                </a:solidFill>
              </a:rPr>
              <a:t>Організаторами проекту</a:t>
            </a:r>
            <a:r>
              <a:rPr lang="uk-UA" sz="2800" dirty="0" smtClean="0">
                <a:solidFill>
                  <a:schemeClr val="tx1">
                    <a:lumMod val="50000"/>
                  </a:schemeClr>
                </a:solidFill>
              </a:rPr>
              <a:t> є ініціативна група нашої гімназії, на чолі зі </a:t>
            </a:r>
            <a:r>
              <a:rPr lang="uk-UA" sz="2800" dirty="0" err="1" smtClean="0">
                <a:solidFill>
                  <a:schemeClr val="tx1">
                    <a:lumMod val="50000"/>
                  </a:schemeClr>
                </a:solidFill>
              </a:rPr>
              <a:t>Шкурупій</a:t>
            </a:r>
            <a:r>
              <a:rPr lang="uk-UA" sz="2800" dirty="0" smtClean="0">
                <a:solidFill>
                  <a:schemeClr val="tx1">
                    <a:lumMod val="50000"/>
                  </a:schemeClr>
                </a:solidFill>
              </a:rPr>
              <a:t> Катериною </a:t>
            </a:r>
            <a:r>
              <a:rPr lang="uk-UA" sz="2800" dirty="0" smtClean="0">
                <a:solidFill>
                  <a:schemeClr val="tx1">
                    <a:lumMod val="50000"/>
                  </a:schemeClr>
                </a:solidFill>
              </a:rPr>
              <a:t>Вікторівною </a:t>
            </a:r>
            <a:endParaRPr lang="uk-UA" sz="280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24577" name="Рисунок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575" y="3141663"/>
            <a:ext cx="5302250" cy="36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7315200" cy="7159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Етапи реалізації проекту: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412875"/>
            <a:ext cx="7056437" cy="4679950"/>
          </a:xfrm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err="1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Організаційний</a:t>
            </a:r>
            <a:r>
              <a:rPr lang="ru-RU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етап</a:t>
            </a:r>
            <a:endParaRPr lang="ru-RU" b="1" dirty="0" smtClean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b="1" dirty="0" smtClean="0">
                <a:solidFill>
                  <a:schemeClr val="tx1">
                    <a:lumMod val="50000"/>
                  </a:schemeClr>
                </a:solidFill>
              </a:rPr>
              <a:t>Знайти приміщення;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b="1" dirty="0" smtClean="0">
                <a:solidFill>
                  <a:schemeClr val="tx1">
                    <a:lumMod val="50000"/>
                  </a:schemeClr>
                </a:solidFill>
              </a:rPr>
              <a:t>Знайти вчителів;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b="1" dirty="0" smtClean="0">
                <a:solidFill>
                  <a:schemeClr val="tx1">
                    <a:lumMod val="50000"/>
                  </a:schemeClr>
                </a:solidFill>
              </a:rPr>
              <a:t>Скласти план занять;        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b="1" dirty="0" smtClean="0">
                <a:solidFill>
                  <a:schemeClr val="tx1">
                    <a:lumMod val="50000"/>
                  </a:schemeClr>
                </a:solidFill>
              </a:rPr>
              <a:t>Залучити людей літнього віку                                                        </a:t>
            </a:r>
            <a:endParaRPr lang="ru-RU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uk-UA" b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Tx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650" y="476250"/>
            <a:ext cx="8064500" cy="12207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Основний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етап</a:t>
            </a:r>
            <a:r>
              <a:rPr lang="uk-UA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Виконання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проекту: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250825" y="1484313"/>
            <a:ext cx="4752975" cy="4819650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uk-UA" smtClean="0">
                <a:solidFill>
                  <a:srgbClr val="262626"/>
                </a:solidFill>
              </a:rPr>
              <a:t>Формування груп;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uk-UA" smtClean="0">
                <a:solidFill>
                  <a:srgbClr val="262626"/>
                </a:solidFill>
              </a:rPr>
              <a:t>Складання розкладу занять;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uk-UA" smtClean="0">
                <a:solidFill>
                  <a:srgbClr val="262626"/>
                </a:solidFill>
              </a:rPr>
              <a:t>Організація розваг та чаювань;</a:t>
            </a:r>
            <a:endParaRPr lang="en-US" smtClean="0">
              <a:solidFill>
                <a:srgbClr val="262626"/>
              </a:solidFill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uk-UA" smtClean="0">
                <a:solidFill>
                  <a:srgbClr val="262626"/>
                </a:solidFill>
              </a:rPr>
              <a:t>Безпосереднє проведення занять;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uk-UA" smtClean="0">
                <a:solidFill>
                  <a:srgbClr val="262626"/>
                </a:solidFill>
              </a:rPr>
              <a:t>Розміщення звіту на сайт гімназії</a:t>
            </a:r>
          </a:p>
          <a:p>
            <a:pPr eaLnBrk="1" hangingPunct="1">
              <a:buFont typeface="Wingdings" pitchFamily="2" charset="2"/>
              <a:buChar char="v"/>
            </a:pPr>
            <a:endParaRPr lang="uk-UA" smtClean="0"/>
          </a:p>
        </p:txBody>
      </p:sp>
      <p:pic>
        <p:nvPicPr>
          <p:cNvPr id="21506" name="Picture 2" descr="http://zvezdakomi.ru/media/project_smi_265/1e/06/76/73/51/51/201005030222340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5088" y="836613"/>
            <a:ext cx="3675062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8" descr="Картинки по запросу школы для пожилых людей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263" y="3573463"/>
            <a:ext cx="3652837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476250"/>
            <a:ext cx="8748712" cy="715963"/>
          </a:xfrm>
        </p:spPr>
        <p:txBody>
          <a:bodyPr/>
          <a:lstStyle/>
          <a:p>
            <a:pPr eaLnBrk="1" hangingPunct="1"/>
            <a:r>
              <a:rPr lang="uk-UA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Приблизний розклад занять</a:t>
            </a:r>
            <a:endParaRPr lang="ru-RU" b="1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213"/>
            <a:ext cx="9144000" cy="3889375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7315200" cy="715963"/>
          </a:xfrm>
        </p:spPr>
        <p:txBody>
          <a:bodyPr/>
          <a:lstStyle/>
          <a:p>
            <a:pPr eaLnBrk="1" hangingPunct="1">
              <a:defRPr/>
            </a:pPr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Календарний план:</a:t>
            </a:r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9568" name="Group 112"/>
          <p:cNvGraphicFramePr>
            <a:graphicFrameLocks noGrp="1"/>
          </p:cNvGraphicFramePr>
          <p:nvPr/>
        </p:nvGraphicFramePr>
        <p:xfrm>
          <a:off x="1042988" y="1196975"/>
          <a:ext cx="7668591" cy="5212080"/>
        </p:xfrm>
        <a:graphic>
          <a:graphicData uri="http://schemas.openxmlformats.org/drawingml/2006/table">
            <a:tbl>
              <a:tblPr/>
              <a:tblGrid>
                <a:gridCol w="2556747"/>
                <a:gridCol w="2555097"/>
                <a:gridCol w="2556747"/>
              </a:tblGrid>
              <a:tr h="790575"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Захід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Термін виконання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Відповідальні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1) Знайти приміщення</a:t>
                      </a:r>
                      <a:endParaRPr kumimoji="0" lang="uk-UA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Липень 2015</a:t>
                      </a:r>
                      <a:endParaRPr kumimoji="0" lang="uk-UA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Ініціативна група “Шкільна мерія”</a:t>
                      </a:r>
                      <a:endParaRPr kumimoji="0" lang="uk-UA" sz="14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2) Знайти учителів</a:t>
                      </a:r>
                      <a:endParaRPr kumimoji="0" lang="uk-UA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Липень –серпень 2015</a:t>
                      </a:r>
                      <a:endParaRPr kumimoji="0" lang="uk-UA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Ініціативна група “Шкільна мерія”</a:t>
                      </a:r>
                      <a:endParaRPr kumimoji="0" lang="uk-UA" sz="28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3) Зробити рекламу</a:t>
                      </a:r>
                      <a:endParaRPr kumimoji="0" lang="uk-UA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Серпень 2015</a:t>
                      </a:r>
                      <a:endParaRPr kumimoji="0" lang="uk-UA" sz="14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Шкурупій К.В, Ініціативна група “Шкільна мерія”</a:t>
                      </a:r>
                      <a:endParaRPr kumimoji="0" lang="uk-UA" sz="28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4) Сформувати групи</a:t>
                      </a:r>
                      <a:endParaRPr kumimoji="0" lang="uk-UA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Вересень 2015</a:t>
                      </a:r>
                      <a:endParaRPr kumimoji="0" lang="uk-UA" sz="14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Ініціативна група “Шкільна мерія”,представники груп(классів), шкільна адміністрація</a:t>
                      </a:r>
                      <a:endParaRPr kumimoji="0" lang="uk-UA" sz="28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5) Скласти розклад</a:t>
                      </a:r>
                      <a:endParaRPr kumimoji="0" lang="uk-UA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Вересень 2015</a:t>
                      </a:r>
                      <a:endParaRPr kumimoji="0" lang="uk-UA" sz="14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Ініціативна група “Шкільна мерія”, представники груп(классів), шкільна адміністрація</a:t>
                      </a:r>
                      <a:endParaRPr kumimoji="0" lang="uk-UA" sz="28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6) Заняття в школі</a:t>
                      </a:r>
                      <a:endParaRPr kumimoji="0" lang="uk-UA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За розкладом</a:t>
                      </a:r>
                      <a:endParaRPr kumimoji="0" lang="uk-UA" sz="14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Шкурупій К.В</a:t>
                      </a:r>
                      <a:endParaRPr kumimoji="0" lang="uk-UA" sz="14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7) Розміщення на сайт</a:t>
                      </a:r>
                      <a:endParaRPr kumimoji="0" lang="uk-UA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Один раз на чверть, перед канікулами</a:t>
                      </a:r>
                      <a:endParaRPr kumimoji="0" lang="uk-UA" sz="14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Шкурупій</a:t>
                      </a:r>
                      <a:r>
                        <a:rPr kumimoji="0" lang="uk-UA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К.В</a:t>
                      </a:r>
                      <a:endParaRPr kumimoji="0" lang="uk-UA" sz="2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owerpoint-template-24">
  <a:themeElements>
    <a:clrScheme name="powerpoint-template-24 7">
      <a:dk1>
        <a:srgbClr val="4D4D4D"/>
      </a:dk1>
      <a:lt1>
        <a:srgbClr val="FFFFFF"/>
      </a:lt1>
      <a:dk2>
        <a:srgbClr val="4D4D4D"/>
      </a:dk2>
      <a:lt2>
        <a:srgbClr val="AE6310"/>
      </a:lt2>
      <a:accent1>
        <a:srgbClr val="E79613"/>
      </a:accent1>
      <a:accent2>
        <a:srgbClr val="E1720D"/>
      </a:accent2>
      <a:accent3>
        <a:srgbClr val="FFFFFF"/>
      </a:accent3>
      <a:accent4>
        <a:srgbClr val="404040"/>
      </a:accent4>
      <a:accent5>
        <a:srgbClr val="F1C9AA"/>
      </a:accent5>
      <a:accent6>
        <a:srgbClr val="CC670B"/>
      </a:accent6>
      <a:hlink>
        <a:srgbClr val="C6470A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0</TotalTime>
  <Words>321</Words>
  <Application>Microsoft Office PowerPoint</Application>
  <PresentationFormat>Экран (4:3)</PresentationFormat>
  <Paragraphs>86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powerpoint-template-24</vt:lpstr>
      <vt:lpstr>«Старий роками, та молодий розумом»</vt:lpstr>
      <vt:lpstr>Обгрунтування проекту </vt:lpstr>
      <vt:lpstr>Мета проекту:</vt:lpstr>
      <vt:lpstr>Завдання проекту:</vt:lpstr>
      <vt:lpstr>Учасники та організатори проекту:</vt:lpstr>
      <vt:lpstr>Етапи реалізації проекту:</vt:lpstr>
      <vt:lpstr>Основний етап: Виконання проекту: </vt:lpstr>
      <vt:lpstr>Приблизний розклад занять</vt:lpstr>
      <vt:lpstr>Календарний план:</vt:lpstr>
      <vt:lpstr>Ресурси :</vt:lpstr>
      <vt:lpstr>Оцінка та звітність:</vt:lpstr>
      <vt:lpstr>Очікувані результати:</vt:lpstr>
      <vt:lpstr>Перспективність проекту:</vt:lpstr>
      <vt:lpstr>Дякуємо за увагу!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«Стар роками, та молодий розумом»</dc:title>
  <dc:creator>Admin</dc:creator>
  <cp:lastModifiedBy>Admin</cp:lastModifiedBy>
  <cp:revision>35</cp:revision>
  <dcterms:created xsi:type="dcterms:W3CDTF">2015-03-13T12:48:03Z</dcterms:created>
  <dcterms:modified xsi:type="dcterms:W3CDTF">2015-07-07T07:59:26Z</dcterms:modified>
</cp:coreProperties>
</file>